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52"/>
  </p:notesMasterIdLst>
  <p:handoutMasterIdLst>
    <p:handoutMasterId r:id="rId53"/>
  </p:handoutMasterIdLst>
  <p:sldIdLst>
    <p:sldId id="256" r:id="rId2"/>
    <p:sldId id="659" r:id="rId3"/>
    <p:sldId id="656" r:id="rId4"/>
    <p:sldId id="640" r:id="rId5"/>
    <p:sldId id="657" r:id="rId6"/>
    <p:sldId id="650" r:id="rId7"/>
    <p:sldId id="641" r:id="rId8"/>
    <p:sldId id="644" r:id="rId9"/>
    <p:sldId id="632" r:id="rId10"/>
    <p:sldId id="575" r:id="rId11"/>
    <p:sldId id="576" r:id="rId12"/>
    <p:sldId id="577" r:id="rId13"/>
    <p:sldId id="578" r:id="rId14"/>
    <p:sldId id="645" r:id="rId15"/>
    <p:sldId id="579" r:id="rId16"/>
    <p:sldId id="646" r:id="rId17"/>
    <p:sldId id="647" r:id="rId18"/>
    <p:sldId id="648" r:id="rId19"/>
    <p:sldId id="649" r:id="rId20"/>
    <p:sldId id="658" r:id="rId21"/>
    <p:sldId id="580" r:id="rId22"/>
    <p:sldId id="633" r:id="rId23"/>
    <p:sldId id="528" r:id="rId24"/>
    <p:sldId id="529" r:id="rId25"/>
    <p:sldId id="654" r:id="rId26"/>
    <p:sldId id="534" r:id="rId27"/>
    <p:sldId id="536" r:id="rId28"/>
    <p:sldId id="541" r:id="rId29"/>
    <p:sldId id="544" r:id="rId30"/>
    <p:sldId id="545" r:id="rId31"/>
    <p:sldId id="546" r:id="rId32"/>
    <p:sldId id="655" r:id="rId33"/>
    <p:sldId id="634" r:id="rId34"/>
    <p:sldId id="596" r:id="rId35"/>
    <p:sldId id="653" r:id="rId36"/>
    <p:sldId id="615" r:id="rId37"/>
    <p:sldId id="616" r:id="rId38"/>
    <p:sldId id="614" r:id="rId39"/>
    <p:sldId id="588" r:id="rId40"/>
    <p:sldId id="591" r:id="rId41"/>
    <p:sldId id="636" r:id="rId42"/>
    <p:sldId id="637" r:id="rId43"/>
    <p:sldId id="565" r:id="rId44"/>
    <p:sldId id="516" r:id="rId45"/>
    <p:sldId id="527" r:id="rId46"/>
    <p:sldId id="651" r:id="rId47"/>
    <p:sldId id="643" r:id="rId48"/>
    <p:sldId id="660" r:id="rId49"/>
    <p:sldId id="661" r:id="rId50"/>
    <p:sldId id="382" r:id="rId51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굴림"/>
        <a:cs typeface="굴림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굴림"/>
        <a:cs typeface="굴림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굴림"/>
        <a:cs typeface="굴림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굴림"/>
        <a:cs typeface="굴림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굴림"/>
        <a:cs typeface="굴림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굴림"/>
        <a:cs typeface="굴림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굴림"/>
        <a:cs typeface="굴림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굴림"/>
        <a:cs typeface="굴림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굴림"/>
        <a:cs typeface="굴림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A50021"/>
    <a:srgbClr val="FFCC00"/>
    <a:srgbClr val="6600CC"/>
    <a:srgbClr val="FF7C80"/>
    <a:srgbClr val="FF0000"/>
    <a:srgbClr val="A40000"/>
    <a:srgbClr val="6600FF"/>
    <a:srgbClr val="68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64" autoAdjust="0"/>
    <p:restoredTop sz="87105" autoAdjust="0"/>
  </p:normalViewPr>
  <p:slideViewPr>
    <p:cSldViewPr snapToGrid="0">
      <p:cViewPr varScale="1">
        <p:scale>
          <a:sx n="94" d="100"/>
          <a:sy n="94" d="100"/>
        </p:scale>
        <p:origin x="-7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88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118" y="-90"/>
      </p:cViewPr>
      <p:guideLst>
        <p:guide orient="horz" pos="2880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1" sz="1200"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2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1" sz="1200"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2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A861D8DB-D051-48DB-A14D-64CFA7B7C35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6035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1" sz="1200"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1" sz="1200"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AED3DD8D-8A10-40D9-B0CF-191CD9ED98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6997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新細明體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新細明體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新細明體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新細明體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新細明體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0A7FFF-43DF-476C-89DD-ABEAFC421492}" type="slidenum">
              <a:rPr lang="en-US" altLang="zh-TW" smtClean="0">
                <a:ea typeface="新細明體"/>
                <a:cs typeface="新細明體"/>
              </a:rPr>
              <a:pPr/>
              <a:t>1</a:t>
            </a:fld>
            <a:endParaRPr lang="en-US" altLang="zh-TW" smtClean="0">
              <a:ea typeface="新細明體"/>
              <a:cs typeface="新細明體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新細明體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First,</a:t>
            </a:r>
            <a:r>
              <a:rPr lang="en-US" baseline="0" dirty="0" smtClean="0"/>
              <a:t> we should ask the question what do Recommender systems do ?</a:t>
            </a:r>
          </a:p>
          <a:p>
            <a:r>
              <a:rPr lang="en-US" baseline="0" dirty="0" smtClean="0"/>
              <a:t>Let’s take the Netflix example (which is a company for online video rental). </a:t>
            </a:r>
          </a:p>
          <a:p>
            <a:r>
              <a:rPr lang="en-US" baseline="0" smtClean="0"/>
              <a:t>In Netflix, </a:t>
            </a:r>
            <a:r>
              <a:rPr lang="en-US" baseline="0" dirty="0" smtClean="0"/>
              <a:t>users watch movies and then give a rating to this movies.</a:t>
            </a:r>
          </a:p>
          <a:p>
            <a:r>
              <a:rPr lang="en-US" baseline="0" dirty="0" smtClean="0"/>
              <a:t>All users ratings to different items are then used to build the recommendation model Offline.</a:t>
            </a:r>
          </a:p>
          <a:p>
            <a:r>
              <a:rPr lang="en-US" baseline="0" dirty="0" smtClean="0"/>
              <a:t>We can then issue a recommendation query to the model to recommend user A five movies.</a:t>
            </a:r>
          </a:p>
          <a:p>
            <a:r>
              <a:rPr lang="en-US" baseline="0" dirty="0" smtClean="0"/>
              <a:t>So, as we notice we have two phases: Offline model building phase, and Online recommendation generation phase.</a:t>
            </a:r>
          </a:p>
          <a:p>
            <a:r>
              <a:rPr lang="en-US" baseline="0" dirty="0" smtClean="0"/>
              <a:t>Other examples of recommender system include amazon, and others…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9243E-F61E-4BCC-BABE-E02E8332FC8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5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First,</a:t>
            </a:r>
            <a:r>
              <a:rPr lang="en-US" baseline="0" dirty="0" smtClean="0"/>
              <a:t> we should ask the question what do Recommender systems do ?</a:t>
            </a:r>
          </a:p>
          <a:p>
            <a:r>
              <a:rPr lang="en-US" baseline="0" dirty="0" smtClean="0"/>
              <a:t>Let’s take the Netflix example (which is a company for online video rental). </a:t>
            </a:r>
          </a:p>
          <a:p>
            <a:r>
              <a:rPr lang="en-US" baseline="0" smtClean="0"/>
              <a:t>In Netflix, </a:t>
            </a:r>
            <a:r>
              <a:rPr lang="en-US" baseline="0" dirty="0" smtClean="0"/>
              <a:t>users watch movies and then give a rating to this movies.</a:t>
            </a:r>
          </a:p>
          <a:p>
            <a:r>
              <a:rPr lang="en-US" baseline="0" dirty="0" smtClean="0"/>
              <a:t>All users ratings to different items are then used to build the recommendation model Offline.</a:t>
            </a:r>
          </a:p>
          <a:p>
            <a:r>
              <a:rPr lang="en-US" baseline="0" dirty="0" smtClean="0"/>
              <a:t>We can then issue a recommendation query to the model to recommend user A five movies.</a:t>
            </a:r>
          </a:p>
          <a:p>
            <a:r>
              <a:rPr lang="en-US" baseline="0" dirty="0" smtClean="0"/>
              <a:t>So, as we notice we have two phases: Offline model building phase, and Online recommendation generation phase.</a:t>
            </a:r>
          </a:p>
          <a:p>
            <a:r>
              <a:rPr lang="en-US" baseline="0" dirty="0" smtClean="0"/>
              <a:t>Other examples of recommender system include amazon, and others…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9243E-F61E-4BCC-BABE-E02E8332FC8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5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9243E-F61E-4BCC-BABE-E02E8332FC8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5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9243E-F61E-4BCC-BABE-E02E8332FC8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5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07E8A0-FDB1-49F0-A90B-C52EA7CBBF97}" type="slidenum">
              <a:rPr lang="en-US" altLang="ko-KR" smtClean="0"/>
              <a:pPr/>
              <a:t>45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ED4350-9944-4093-A1F3-F93800158060}" type="slidenum">
              <a:rPr lang="en-US" altLang="zh-TW" smtClean="0">
                <a:ea typeface="新細明體"/>
                <a:cs typeface="新細明體"/>
              </a:rPr>
              <a:pPr/>
              <a:t>47</a:t>
            </a:fld>
            <a:endParaRPr lang="en-US" altLang="zh-TW" smtClean="0">
              <a:ea typeface="新細明體"/>
              <a:cs typeface="新細明體"/>
            </a:endParaRPr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新細明體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ED4350-9944-4093-A1F3-F93800158060}" type="slidenum">
              <a:rPr lang="en-US" altLang="zh-TW" smtClean="0">
                <a:ea typeface="新細明體"/>
                <a:cs typeface="新細明體"/>
              </a:rPr>
              <a:pPr/>
              <a:t>48</a:t>
            </a:fld>
            <a:endParaRPr lang="en-US" altLang="zh-TW" smtClean="0">
              <a:ea typeface="新細明體"/>
              <a:cs typeface="新細明體"/>
            </a:endParaRPr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新細明體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ED4350-9944-4093-A1F3-F93800158060}" type="slidenum">
              <a:rPr lang="en-US" altLang="zh-TW" smtClean="0">
                <a:ea typeface="新細明體"/>
                <a:cs typeface="新細明體"/>
              </a:rPr>
              <a:pPr/>
              <a:t>49</a:t>
            </a:fld>
            <a:endParaRPr lang="en-US" altLang="zh-TW" smtClean="0">
              <a:ea typeface="新細明體"/>
              <a:cs typeface="新細明體"/>
            </a:endParaRPr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新細明體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ED4350-9944-4093-A1F3-F93800158060}" type="slidenum">
              <a:rPr lang="en-US" altLang="zh-TW" smtClean="0">
                <a:ea typeface="新細明體"/>
                <a:cs typeface="新細明體"/>
              </a:rPr>
              <a:pPr/>
              <a:t>50</a:t>
            </a:fld>
            <a:endParaRPr lang="en-US" altLang="zh-TW" smtClean="0">
              <a:ea typeface="新細明體"/>
              <a:cs typeface="新細明體"/>
            </a:endParaRPr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新細明體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5E7C3-D108-4D7D-8196-A9EF789D3DF5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1DB29-FD89-4FCD-BB9D-1D9C0EBC9CCC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64DEF9-6980-4A3E-85BD-77ECBC925DDE}" type="slidenum">
              <a:rPr lang="en-US" altLang="zh-TW"/>
              <a:pPr/>
              <a:t>9</a:t>
            </a:fld>
            <a:endParaRPr lang="en-US" altLang="zh-TW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Stored user preferences and context information</a:t>
            </a:r>
          </a:p>
          <a:p>
            <a:r>
              <a:rPr lang="en-US" dirty="0" smtClean="0"/>
              <a:t>	-Not claiming any novel</a:t>
            </a:r>
            <a:r>
              <a:rPr lang="en-US" baseline="0" dirty="0" smtClean="0"/>
              <a:t> solution</a:t>
            </a:r>
          </a:p>
          <a:p>
            <a:r>
              <a:rPr lang="en-US" baseline="0" dirty="0" smtClean="0"/>
              <a:t>	-Much work has been done on modeling user context and preference</a:t>
            </a:r>
          </a:p>
          <a:p>
            <a:r>
              <a:rPr lang="en-US" baseline="0" dirty="0" smtClean="0"/>
              <a:t>	-Would be happy to talk about the best model that would fit our system assumptions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Wait time (local or third party, e.g. opentable.com that exposes seating/waits as web service)</a:t>
            </a:r>
          </a:p>
          <a:p>
            <a:r>
              <a:rPr lang="en-US" baseline="0" dirty="0" smtClean="0"/>
              <a:t>	-not exact, will likely be reported as range or with error (couple at table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9243E-F61E-4BCC-BABE-E02E8332FC8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6A923-6EED-4BAF-A786-A5E528D5C8F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6D1703-F200-4087-985A-1F7BD8C1A371}" type="slidenum">
              <a:rPr lang="en-US" altLang="zh-TW" smtClean="0"/>
              <a:pPr/>
              <a:t>15</a:t>
            </a:fld>
            <a:endParaRPr lang="en-US" altLang="zh-TW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64DEF9-6980-4A3E-85BD-77ECBC925DDE}" type="slidenum">
              <a:rPr lang="en-US" altLang="zh-TW"/>
              <a:pPr/>
              <a:t>22</a:t>
            </a:fld>
            <a:endParaRPr lang="en-US" altLang="zh-TW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64DEF9-6980-4A3E-85BD-77ECBC925DDE}" type="slidenum">
              <a:rPr lang="en-US" altLang="zh-TW"/>
              <a:pPr/>
              <a:t>33</a:t>
            </a:fld>
            <a:endParaRPr lang="en-US" altLang="zh-TW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79388" y="1341438"/>
            <a:ext cx="8812212" cy="2520950"/>
            <a:chOff x="792" y="1872"/>
            <a:chExt cx="4176" cy="5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792" y="1927"/>
              <a:ext cx="4176" cy="396"/>
            </a:xfrm>
            <a:prstGeom prst="rect">
              <a:avLst/>
            </a:prstGeom>
            <a:noFill/>
            <a:ln w="38100">
              <a:solidFill>
                <a:srgbClr val="B9033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a typeface="굴림" pitchFamily="34" charset="-127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white">
            <a:xfrm>
              <a:off x="1008" y="1872"/>
              <a:ext cx="3744" cy="5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a typeface="굴림" pitchFamily="34" charset="-127"/>
                <a:cs typeface="+mn-cs"/>
              </a:endParaRPr>
            </a:p>
          </p:txBody>
        </p:sp>
      </p:grp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a typeface="굴림" pitchFamily="34" charset="-127"/>
              <a:cs typeface="+mn-cs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white">
          <a:xfrm>
            <a:off x="609601" y="1524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lang="en-US" altLang="ko-KR" sz="4800" b="1" i="1" dirty="0" smtClean="0">
                <a:solidFill>
                  <a:srgbClr val="FFCC00"/>
                </a:solidFill>
                <a:latin typeface="Arial Black" pitchFamily="34" charset="0"/>
                <a:ea typeface="굴림" pitchFamily="34" charset="-127"/>
                <a:cs typeface="+mn-cs"/>
              </a:rPr>
              <a:t>University </a:t>
            </a:r>
            <a:r>
              <a:rPr lang="en-US" altLang="ko-KR" sz="4800" b="1" i="1" dirty="0">
                <a:solidFill>
                  <a:srgbClr val="FFCC00"/>
                </a:solidFill>
                <a:latin typeface="Arial Black" pitchFamily="34" charset="0"/>
                <a:ea typeface="굴림" pitchFamily="34" charset="-127"/>
                <a:cs typeface="+mn-cs"/>
              </a:rPr>
              <a:t>of Minnesota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540500"/>
            <a:ext cx="9144000" cy="3175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a typeface="굴림" pitchFamily="34" charset="-127"/>
              <a:cs typeface="+mn-cs"/>
            </a:endParaRPr>
          </a:p>
        </p:txBody>
      </p:sp>
      <p:sp>
        <p:nvSpPr>
          <p:cNvPr id="22016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600200" y="2133600"/>
            <a:ext cx="5943600" cy="12954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altLang="ko-KR"/>
              <a:t>Introduction to </a:t>
            </a:r>
          </a:p>
        </p:txBody>
      </p:sp>
      <p:sp>
        <p:nvSpPr>
          <p:cNvPr id="22016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40200"/>
            <a:ext cx="7315200" cy="1371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200" b="0">
                <a:solidFill>
                  <a:srgbClr val="B90337"/>
                </a:solidFill>
              </a:defRPr>
            </a:lvl1pPr>
          </a:lstStyle>
          <a:p>
            <a:r>
              <a:rPr lang="en-US" altLang="ko-KR"/>
              <a:t>Click to edit Master subtitle style</a:t>
            </a:r>
          </a:p>
        </p:txBody>
      </p:sp>
      <p:sp>
        <p:nvSpPr>
          <p:cNvPr id="11" name="Text Box 12"/>
          <p:cNvSpPr txBox="1">
            <a:spLocks noChangeArrowheads="1"/>
          </p:cNvSpPr>
          <p:nvPr userDrawn="1"/>
        </p:nvSpPr>
        <p:spPr bwMode="auto">
          <a:xfrm>
            <a:off x="8299938" y="6519446"/>
            <a:ext cx="882162" cy="33855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63A3A712-C880-47DD-A3E2-675361912C47}" type="slidenum">
              <a:rPr lang="ko-KR" altLang="en-US" sz="1600" smtClean="0">
                <a:solidFill>
                  <a:srgbClr val="FFCC00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r>
              <a:rPr lang="ko-KR" altLang="en-US" sz="1600" dirty="0" smtClean="0">
                <a:solidFill>
                  <a:srgbClr val="FFCC00"/>
                </a:solidFill>
              </a:rPr>
              <a:t> </a:t>
            </a:r>
            <a:r>
              <a:rPr lang="en-US" altLang="ko-KR" sz="1600" dirty="0" smtClean="0">
                <a:solidFill>
                  <a:srgbClr val="FFCC00"/>
                </a:solidFill>
              </a:rPr>
              <a:t>/ </a:t>
            </a:r>
            <a:r>
              <a:rPr lang="en-US" altLang="ko-KR" sz="1600" dirty="0" smtClean="0">
                <a:solidFill>
                  <a:srgbClr val="FFCC00"/>
                </a:solidFill>
              </a:rPr>
              <a:t>50</a:t>
            </a:r>
            <a:endParaRPr lang="en-US" sz="1600" b="1" dirty="0">
              <a:solidFill>
                <a:srgbClr val="FFCC00"/>
              </a:solidFill>
              <a:ea typeface="굴림" pitchFamily="34" charset="-127"/>
              <a:cs typeface="+mn-cs"/>
            </a:endParaRPr>
          </a:p>
        </p:txBody>
      </p:sp>
      <p:sp>
        <p:nvSpPr>
          <p:cNvPr id="12" name="Rectangle 4"/>
          <p:cNvSpPr>
            <a:spLocks noChangeArrowheads="1"/>
          </p:cNvSpPr>
          <p:nvPr userDrawn="1"/>
        </p:nvSpPr>
        <p:spPr bwMode="auto">
          <a:xfrm>
            <a:off x="0" y="6540500"/>
            <a:ext cx="1998663" cy="3048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200" b="1">
              <a:solidFill>
                <a:srgbClr val="B90337"/>
              </a:solidFill>
              <a:ea typeface="굴림" pitchFamily="34" charset="-127"/>
              <a:cs typeface="+mn-cs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 userDrawn="1"/>
        </p:nvSpPr>
        <p:spPr bwMode="auto">
          <a:xfrm>
            <a:off x="114300" y="6553200"/>
            <a:ext cx="1790700" cy="304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baseline="0" dirty="0" smtClean="0">
                <a:solidFill>
                  <a:srgbClr val="800000"/>
                </a:solidFill>
              </a:rPr>
              <a:t>June 2011</a:t>
            </a:r>
            <a:endParaRPr lang="en-US" sz="1400" b="1" baseline="0" dirty="0">
              <a:solidFill>
                <a:srgbClr val="800000"/>
              </a:solidFill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 userDrawn="1"/>
        </p:nvSpPr>
        <p:spPr bwMode="auto">
          <a:xfrm>
            <a:off x="3964363" y="6554880"/>
            <a:ext cx="2516823" cy="30777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baseline="0" dirty="0" smtClean="0">
                <a:solidFill>
                  <a:srgbClr val="FFC000"/>
                </a:solidFill>
              </a:rPr>
              <a:t>Keynote </a:t>
            </a:r>
            <a:r>
              <a:rPr lang="en-US" sz="1400" b="1" baseline="0" dirty="0" err="1" smtClean="0">
                <a:solidFill>
                  <a:srgbClr val="FFC000"/>
                </a:solidFill>
              </a:rPr>
              <a:t>MobiDE</a:t>
            </a:r>
            <a:r>
              <a:rPr lang="en-US" sz="1400" b="1" baseline="0" dirty="0" smtClean="0">
                <a:solidFill>
                  <a:srgbClr val="FFC000"/>
                </a:solidFill>
              </a:rPr>
              <a:t> 2011</a:t>
            </a:r>
            <a:endParaRPr lang="en-US" sz="1400" b="1" baseline="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57150"/>
            <a:ext cx="2038350" cy="6419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7150"/>
            <a:ext cx="5962650" cy="6419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150"/>
            <a:ext cx="7010400" cy="923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125538"/>
            <a:ext cx="4000500" cy="5351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25538"/>
            <a:ext cx="4000500" cy="2598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876675"/>
            <a:ext cx="4000500" cy="2600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150"/>
            <a:ext cx="7010400" cy="923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125538"/>
            <a:ext cx="4000500" cy="5351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25538"/>
            <a:ext cx="4000500" cy="5351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Line 2"/>
          <p:cNvSpPr>
            <a:spLocks noChangeShapeType="1"/>
          </p:cNvSpPr>
          <p:nvPr/>
        </p:nvSpPr>
        <p:spPr bwMode="ltGray">
          <a:xfrm>
            <a:off x="457200" y="876300"/>
            <a:ext cx="7505700" cy="0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ea typeface="굴림" pitchFamily="34" charset="-127"/>
              <a:cs typeface="+mn-cs"/>
            </a:endParaRPr>
          </a:p>
        </p:txBody>
      </p:sp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0" y="6540500"/>
            <a:ext cx="9144000" cy="3175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a typeface="굴림" pitchFamily="34" charset="-127"/>
              <a:cs typeface="+mn-cs"/>
            </a:endParaRPr>
          </a:p>
        </p:txBody>
      </p:sp>
      <p:sp>
        <p:nvSpPr>
          <p:cNvPr id="219140" name="Rectangle 4"/>
          <p:cNvSpPr>
            <a:spLocks noChangeArrowheads="1"/>
          </p:cNvSpPr>
          <p:nvPr/>
        </p:nvSpPr>
        <p:spPr bwMode="auto">
          <a:xfrm>
            <a:off x="0" y="6540500"/>
            <a:ext cx="1998663" cy="3048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200" b="1">
              <a:solidFill>
                <a:srgbClr val="B90337"/>
              </a:solidFill>
              <a:ea typeface="굴림" pitchFamily="34" charset="-127"/>
              <a:cs typeface="+mn-cs"/>
            </a:endParaRPr>
          </a:p>
        </p:txBody>
      </p:sp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8305800" y="0"/>
            <a:ext cx="838200" cy="81915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a typeface="굴림" pitchFamily="34" charset="-127"/>
              <a:cs typeface="+mn-cs"/>
            </a:endParaRP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7962900" y="152400"/>
            <a:ext cx="990600" cy="9144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a typeface="굴림" pitchFamily="34" charset="-127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125538"/>
            <a:ext cx="8153400" cy="535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 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</a:p>
        </p:txBody>
      </p:sp>
      <p:sp>
        <p:nvSpPr>
          <p:cNvPr id="21914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57150"/>
            <a:ext cx="7010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 smtClean="0"/>
              <a:t>Click to edit Master title style</a:t>
            </a:r>
          </a:p>
        </p:txBody>
      </p:sp>
      <p:pic>
        <p:nvPicPr>
          <p:cNvPr id="1035" name="Picture 14" descr="Picture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26400" y="271462"/>
            <a:ext cx="85883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14300" y="6553200"/>
            <a:ext cx="1790700" cy="304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baseline="0" dirty="0" smtClean="0">
                <a:solidFill>
                  <a:srgbClr val="800000"/>
                </a:solidFill>
              </a:rPr>
              <a:t>June 2011</a:t>
            </a:r>
            <a:endParaRPr lang="en-US" sz="1400" b="1" baseline="0" dirty="0">
              <a:solidFill>
                <a:srgbClr val="800000"/>
              </a:solidFill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8253351" y="6519446"/>
            <a:ext cx="928749" cy="33855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63A3A712-C880-47DD-A3E2-675361912C47}" type="slidenum">
              <a:rPr lang="ko-KR" altLang="en-US" sz="1600" smtClean="0">
                <a:solidFill>
                  <a:srgbClr val="FFCC00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r>
              <a:rPr lang="ko-KR" altLang="en-US" sz="1600" dirty="0" smtClean="0">
                <a:solidFill>
                  <a:srgbClr val="FFCC00"/>
                </a:solidFill>
              </a:rPr>
              <a:t> </a:t>
            </a:r>
            <a:r>
              <a:rPr lang="en-US" altLang="ko-KR" sz="1600" dirty="0" smtClean="0">
                <a:solidFill>
                  <a:srgbClr val="FFCC00"/>
                </a:solidFill>
              </a:rPr>
              <a:t>/ </a:t>
            </a:r>
            <a:r>
              <a:rPr lang="en-US" altLang="ko-KR" sz="1600" dirty="0" smtClean="0">
                <a:solidFill>
                  <a:srgbClr val="FFCC00"/>
                </a:solidFill>
              </a:rPr>
              <a:t>50</a:t>
            </a:r>
            <a:endParaRPr lang="en-US" sz="1600" b="1" dirty="0">
              <a:solidFill>
                <a:srgbClr val="FFCC00"/>
              </a:solidFill>
              <a:ea typeface="굴림" pitchFamily="34" charset="-127"/>
              <a:cs typeface="+mn-cs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 userDrawn="1"/>
        </p:nvSpPr>
        <p:spPr bwMode="auto">
          <a:xfrm>
            <a:off x="3964363" y="6554880"/>
            <a:ext cx="2516823" cy="30777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baseline="0" dirty="0" smtClean="0">
                <a:solidFill>
                  <a:srgbClr val="FFC000"/>
                </a:solidFill>
              </a:rPr>
              <a:t>Keynote </a:t>
            </a:r>
            <a:r>
              <a:rPr lang="en-US" sz="1400" b="1" baseline="0" dirty="0" err="1" smtClean="0">
                <a:solidFill>
                  <a:srgbClr val="FFC000"/>
                </a:solidFill>
              </a:rPr>
              <a:t>MobiDE</a:t>
            </a:r>
            <a:r>
              <a:rPr lang="en-US" sz="1400" b="1" baseline="0" dirty="0" smtClean="0">
                <a:solidFill>
                  <a:srgbClr val="FFC000"/>
                </a:solidFill>
              </a:rPr>
              <a:t> 2011</a:t>
            </a:r>
            <a:endParaRPr lang="en-US" sz="1400" b="1" baseline="0" dirty="0">
              <a:solidFill>
                <a:srgbClr val="FFC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75" r:id="rId4"/>
    <p:sldLayoutId id="2147483676" r:id="rId5"/>
    <p:sldLayoutId id="214748367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0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rgbClr val="B90337"/>
          </a:solidFill>
          <a:effectLst>
            <a:outerShdw blurRad="38100" dist="38100" dir="2700000" algn="tl">
              <a:srgbClr val="C0C0C0"/>
            </a:outerShdw>
          </a:effectLst>
          <a:latin typeface="HY견고딕" pitchFamily="18" charset="-127"/>
          <a:ea typeface="HY견고딕" pitchFamily="18" charset="-127"/>
          <a:cs typeface="HY견고딕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rgbClr val="B90337"/>
          </a:solidFill>
          <a:effectLst>
            <a:outerShdw blurRad="38100" dist="38100" dir="2700000" algn="tl">
              <a:srgbClr val="C0C0C0"/>
            </a:outerShdw>
          </a:effectLst>
          <a:latin typeface="HY견고딕" pitchFamily="18" charset="-127"/>
          <a:ea typeface="HY견고딕" pitchFamily="18" charset="-127"/>
          <a:cs typeface="HY견고딕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rgbClr val="B90337"/>
          </a:solidFill>
          <a:effectLst>
            <a:outerShdw blurRad="38100" dist="38100" dir="2700000" algn="tl">
              <a:srgbClr val="C0C0C0"/>
            </a:outerShdw>
          </a:effectLst>
          <a:latin typeface="HY견고딕" pitchFamily="18" charset="-127"/>
          <a:ea typeface="HY견고딕" pitchFamily="18" charset="-127"/>
          <a:cs typeface="HY견고딕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rgbClr val="B90337"/>
          </a:solidFill>
          <a:effectLst>
            <a:outerShdw blurRad="38100" dist="38100" dir="2700000" algn="tl">
              <a:srgbClr val="C0C0C0"/>
            </a:outerShdw>
          </a:effectLst>
          <a:latin typeface="HY견고딕" pitchFamily="18" charset="-127"/>
          <a:ea typeface="HY견고딕" pitchFamily="18" charset="-127"/>
          <a:cs typeface="HY견고딕"/>
        </a:defRPr>
      </a:lvl5pPr>
      <a:lvl6pPr marL="457200" algn="l" rtl="0" fontAlgn="base">
        <a:spcBef>
          <a:spcPct val="0"/>
        </a:spcBef>
        <a:spcAft>
          <a:spcPct val="0"/>
        </a:spcAft>
        <a:defRPr sz="3200" i="1">
          <a:solidFill>
            <a:srgbClr val="B90337"/>
          </a:solidFill>
          <a:effectLst>
            <a:outerShdw blurRad="38100" dist="38100" dir="2700000" algn="tl">
              <a:srgbClr val="C0C0C0"/>
            </a:outerShdw>
          </a:effectLst>
          <a:latin typeface="HY견고딕" pitchFamily="18" charset="-127"/>
          <a:ea typeface="HY견고딕" pitchFamily="18" charset="-127"/>
        </a:defRPr>
      </a:lvl6pPr>
      <a:lvl7pPr marL="914400" algn="l" rtl="0" fontAlgn="base">
        <a:spcBef>
          <a:spcPct val="0"/>
        </a:spcBef>
        <a:spcAft>
          <a:spcPct val="0"/>
        </a:spcAft>
        <a:defRPr sz="3200" i="1">
          <a:solidFill>
            <a:srgbClr val="B90337"/>
          </a:solidFill>
          <a:effectLst>
            <a:outerShdw blurRad="38100" dist="38100" dir="2700000" algn="tl">
              <a:srgbClr val="C0C0C0"/>
            </a:outerShdw>
          </a:effectLst>
          <a:latin typeface="HY견고딕" pitchFamily="18" charset="-127"/>
          <a:ea typeface="HY견고딕" pitchFamily="18" charset="-127"/>
        </a:defRPr>
      </a:lvl7pPr>
      <a:lvl8pPr marL="1371600" algn="l" rtl="0" fontAlgn="base">
        <a:spcBef>
          <a:spcPct val="0"/>
        </a:spcBef>
        <a:spcAft>
          <a:spcPct val="0"/>
        </a:spcAft>
        <a:defRPr sz="3200" i="1">
          <a:solidFill>
            <a:srgbClr val="B90337"/>
          </a:solidFill>
          <a:effectLst>
            <a:outerShdw blurRad="38100" dist="38100" dir="2700000" algn="tl">
              <a:srgbClr val="C0C0C0"/>
            </a:outerShdw>
          </a:effectLst>
          <a:latin typeface="HY견고딕" pitchFamily="18" charset="-127"/>
          <a:ea typeface="HY견고딕" pitchFamily="18" charset="-127"/>
        </a:defRPr>
      </a:lvl8pPr>
      <a:lvl9pPr marL="1828800" algn="l" rtl="0" fontAlgn="base">
        <a:spcBef>
          <a:spcPct val="0"/>
        </a:spcBef>
        <a:spcAft>
          <a:spcPct val="0"/>
        </a:spcAft>
        <a:defRPr sz="3200" i="1">
          <a:solidFill>
            <a:srgbClr val="B90337"/>
          </a:solidFill>
          <a:effectLst>
            <a:outerShdw blurRad="38100" dist="38100" dir="2700000" algn="tl">
              <a:srgbClr val="C0C0C0"/>
            </a:outerShdw>
          </a:effectLst>
          <a:latin typeface="HY견고딕" pitchFamily="18" charset="-127"/>
          <a:ea typeface="HY견고딕" pitchFamily="18" charset="-127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HyhwpEQ"/>
        </a:defRPr>
      </a:lvl1pPr>
      <a:lvl2pPr marL="838200" indent="-3810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ingdings" pitchFamily="2" charset="2"/>
        <a:buAutoNum type="circleNumDbPlain"/>
        <a:defRPr sz="2000">
          <a:solidFill>
            <a:schemeClr val="tx1"/>
          </a:solidFill>
          <a:latin typeface="+mn-lt"/>
          <a:ea typeface="+mn-ea"/>
          <a:cs typeface="HyhwpEQ"/>
        </a:defRPr>
      </a:lvl2pPr>
      <a:lvl3pPr marL="1295400" indent="-3810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ingdings" pitchFamily="2" charset="2"/>
        <a:buChar char="o"/>
        <a:defRPr sz="2000">
          <a:solidFill>
            <a:schemeClr val="tx1"/>
          </a:solidFill>
          <a:latin typeface="+mn-lt"/>
          <a:ea typeface="+mn-ea"/>
          <a:cs typeface="HyhwpEQ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ingdings" pitchFamily="2" charset="2"/>
        <a:buChar char="o"/>
        <a:defRPr sz="2000">
          <a:solidFill>
            <a:schemeClr val="tx1"/>
          </a:solidFill>
          <a:latin typeface="+mn-lt"/>
          <a:ea typeface="+mn-ea"/>
          <a:cs typeface="HyhwpEQ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ingdings" pitchFamily="2" charset="2"/>
        <a:buChar char="o"/>
        <a:defRPr sz="2000">
          <a:solidFill>
            <a:schemeClr val="tx1"/>
          </a:solidFill>
          <a:latin typeface="+mn-lt"/>
          <a:ea typeface="+mn-ea"/>
          <a:cs typeface="HyhwpEQ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lr>
          <a:srgbClr val="B90337"/>
        </a:buClr>
        <a:buFont typeface="Wingdings" pitchFamily="2" charset="2"/>
        <a:buChar char="o"/>
        <a:defRPr sz="2000">
          <a:solidFill>
            <a:schemeClr val="tx1"/>
          </a:solidFill>
          <a:latin typeface="+mn-lt"/>
          <a:ea typeface="+mn-ea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lr>
          <a:srgbClr val="B90337"/>
        </a:buClr>
        <a:buFont typeface="Wingdings" pitchFamily="2" charset="2"/>
        <a:buChar char="o"/>
        <a:defRPr sz="2000">
          <a:solidFill>
            <a:schemeClr val="tx1"/>
          </a:solidFill>
          <a:latin typeface="+mn-lt"/>
          <a:ea typeface="+mn-ea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lr>
          <a:srgbClr val="B90337"/>
        </a:buClr>
        <a:buFont typeface="Wingdings" pitchFamily="2" charset="2"/>
        <a:buChar char="o"/>
        <a:defRPr sz="2000">
          <a:solidFill>
            <a:schemeClr val="tx1"/>
          </a:solidFill>
          <a:latin typeface="+mn-lt"/>
          <a:ea typeface="+mn-ea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lr>
          <a:srgbClr val="B90337"/>
        </a:buClr>
        <a:buFont typeface="Wingdings" pitchFamily="2" charset="2"/>
        <a:buChar char="o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jpeg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Mokbel\Research\Presentations\DeptAlumniLunch\CareDB_ShortMovie.wmv" TargetMode="Externa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13" Type="http://schemas.openxmlformats.org/officeDocument/2006/relationships/image" Target="../media/image81.pn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12" Type="http://schemas.openxmlformats.org/officeDocument/2006/relationships/image" Target="../media/image8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11" Type="http://schemas.openxmlformats.org/officeDocument/2006/relationships/image" Target="../media/image79.jpeg"/><Relationship Id="rId5" Type="http://schemas.openxmlformats.org/officeDocument/2006/relationships/image" Target="../media/image73.jpeg"/><Relationship Id="rId10" Type="http://schemas.openxmlformats.org/officeDocument/2006/relationships/image" Target="../media/image78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3200" y="1652232"/>
            <a:ext cx="8768079" cy="1792007"/>
          </a:xfrm>
        </p:spPr>
        <p:txBody>
          <a:bodyPr/>
          <a:lstStyle/>
          <a:p>
            <a:pPr eaLnBrk="1" hangingPunct="1"/>
            <a:r>
              <a:rPr lang="en-US" altLang="zh-TW" sz="4000" dirty="0" smtClean="0">
                <a:latin typeface="Arial" charset="0"/>
              </a:rPr>
              <a:t>Personalization, Socialization, and Recommendations in </a:t>
            </a:r>
            <a:br>
              <a:rPr lang="en-US" altLang="zh-TW" sz="4000" dirty="0" smtClean="0">
                <a:latin typeface="Arial" charset="0"/>
              </a:rPr>
            </a:br>
            <a:r>
              <a:rPr lang="en-US" altLang="zh-TW" sz="4000" dirty="0" smtClean="0">
                <a:latin typeface="Arial" charset="0"/>
              </a:rPr>
              <a:t>Location-based Services 2.0</a:t>
            </a:r>
            <a:endParaRPr lang="en-US" altLang="zh-TW" sz="4000" b="1" i="0" dirty="0" smtClean="0">
              <a:solidFill>
                <a:srgbClr val="680000"/>
              </a:solidFill>
              <a:effectLst/>
              <a:latin typeface="Arial" charset="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3860800"/>
            <a:ext cx="7129463" cy="2447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002060"/>
                </a:solidFill>
              </a:rPr>
              <a:t>Mohamed F. </a:t>
            </a:r>
            <a:r>
              <a:rPr lang="en-US" sz="2800" b="1" dirty="0" err="1" smtClean="0">
                <a:solidFill>
                  <a:srgbClr val="002060"/>
                </a:solidFill>
              </a:rPr>
              <a:t>Mokbel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400" b="1" dirty="0" smtClean="0">
              <a:solidFill>
                <a:srgbClr val="8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800000"/>
                </a:solidFill>
              </a:rPr>
              <a:t>Department of Computer Science and Engineering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800000"/>
                </a:solidFill>
              </a:rPr>
              <a:t>University of Minnesota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800000"/>
                </a:solidFill>
              </a:rPr>
              <a:t>www.cs.umn.edu/~mokbel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800000"/>
                </a:solidFill>
              </a:rPr>
              <a:t>mokbel@cs.umn.edu</a:t>
            </a:r>
            <a:endParaRPr lang="en-US" sz="2000" b="1" dirty="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8001000" cy="70485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Motivation: Find a Restaurant for Dinner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114300" y="914400"/>
            <a:ext cx="4914900" cy="952500"/>
          </a:xfrm>
        </p:spPr>
        <p:txBody>
          <a:bodyPr>
            <a:normAutofit fontScale="92500" lnSpcReduction="20000"/>
          </a:bodyPr>
          <a:lstStyle/>
          <a:p>
            <a:r>
              <a:rPr lang="en-US" b="0" dirty="0" smtClean="0"/>
              <a:t>Existing applications return the </a:t>
            </a:r>
            <a:r>
              <a:rPr lang="en-US" b="0" i="1" dirty="0" smtClean="0">
                <a:solidFill>
                  <a:srgbClr val="800000"/>
                </a:solidFill>
              </a:rPr>
              <a:t>K closest </a:t>
            </a:r>
            <a:r>
              <a:rPr lang="en-US" b="0" dirty="0" smtClean="0"/>
              <a:t>restaurants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104900"/>
            <a:ext cx="38862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114300" y="1638300"/>
            <a:ext cx="50292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US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HyhwpEQ"/>
              </a:rPr>
              <a:t>Consider five closest restaurants for dinner</a:t>
            </a:r>
          </a:p>
          <a:p>
            <a:pPr marL="838200" marR="0" lvl="1" indent="-381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Wingdings" pitchFamily="2" charset="2"/>
              <a:buAutoNum type="circleNumDbPlain"/>
              <a:tabLst/>
              <a:defRPr/>
            </a:pPr>
            <a:r>
              <a:rPr kumimoji="0" lang="en-US" sz="2000" b="0" i="1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HyhwpEQ"/>
              </a:rPr>
              <a:t>Restaurant 1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HyhwpEQ"/>
              </a:rPr>
              <a:t>: </a:t>
            </a:r>
          </a:p>
          <a:p>
            <a:pPr marL="1139825" lvl="2" indent="-225425" eaLnBrk="0" hangingPunct="0">
              <a:spcBef>
                <a:spcPct val="200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HyhwpEQ"/>
              </a:rPr>
              <a:t>Hour and a half wait</a:t>
            </a:r>
          </a:p>
          <a:p>
            <a:pPr marL="838200" marR="0" lvl="1" indent="-381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Wingdings" pitchFamily="2" charset="2"/>
              <a:buAutoNum type="circleNumDbPlain"/>
              <a:tabLst/>
              <a:defRPr/>
            </a:pPr>
            <a:r>
              <a:rPr kumimoji="0" lang="en-US" sz="2000" b="0" i="1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HyhwpEQ"/>
              </a:rPr>
              <a:t>Restaurant 2: </a:t>
            </a:r>
          </a:p>
          <a:p>
            <a:pPr marL="1139825" lvl="2" indent="-225425" eaLnBrk="0" hangingPunct="0">
              <a:spcBef>
                <a:spcPct val="200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HyhwpEQ"/>
              </a:rPr>
              <a:t>Does not meet my dietary</a:t>
            </a:r>
          </a:p>
          <a:p>
            <a:pPr marL="838200" marR="0" lvl="1" indent="-381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Wingdings" pitchFamily="2" charset="2"/>
              <a:buAutoNum type="circleNumDbPlain"/>
              <a:tabLst/>
              <a:defRPr/>
            </a:pPr>
            <a:r>
              <a:rPr kumimoji="0" lang="en-US" sz="2000" b="0" i="1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HyhwpEQ"/>
              </a:rPr>
              <a:t>Restaurant 3: </a:t>
            </a:r>
          </a:p>
          <a:p>
            <a:pPr marL="1139825" lvl="2" indent="-225425" eaLnBrk="0" hangingPunct="0">
              <a:spcBef>
                <a:spcPct val="200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HyhwpEQ"/>
              </a:rPr>
              <a:t>Way too expensive</a:t>
            </a:r>
          </a:p>
          <a:p>
            <a:pPr marL="838200" marR="0" lvl="1" indent="-381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Wingdings" pitchFamily="2" charset="2"/>
              <a:buAutoNum type="circleNumDbPlain"/>
              <a:tabLst/>
              <a:defRPr/>
            </a:pPr>
            <a:r>
              <a:rPr kumimoji="0" lang="en-US" sz="2000" b="0" i="1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HyhwpEQ"/>
              </a:rPr>
              <a:t>Restaurant 4: </a:t>
            </a:r>
          </a:p>
          <a:p>
            <a:pPr marL="1139825" lvl="2" indent="-225425" eaLnBrk="0" hangingPunct="0">
              <a:spcBef>
                <a:spcPct val="200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HyhwpEQ"/>
              </a:rPr>
              <a:t>Closed for remodeling</a:t>
            </a:r>
          </a:p>
          <a:p>
            <a:pPr marL="838200" marR="0" lvl="1" indent="-381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Wingdings" pitchFamily="2" charset="2"/>
              <a:buAutoNum type="circleNumDbPlain"/>
              <a:tabLst/>
              <a:defRPr/>
            </a:pPr>
            <a:r>
              <a:rPr kumimoji="0" lang="en-US" sz="2000" b="0" i="1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HyhwpEQ"/>
              </a:rPr>
              <a:t>Restaurant 5: </a:t>
            </a:r>
          </a:p>
          <a:p>
            <a:pPr marL="1139825" lvl="2" indent="-225425" eaLnBrk="0" hangingPunct="0">
              <a:spcBef>
                <a:spcPct val="200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HyhwpEQ"/>
              </a:rPr>
              <a:t>30 minute drive-time, bad traffic accident along the route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HyhwpEQ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5105400" y="3924300"/>
            <a:ext cx="3886200" cy="2552700"/>
          </a:xfrm>
          <a:prstGeom prst="rect">
            <a:avLst/>
          </a:prstGeom>
          <a:ln w="31750">
            <a:solidFill>
              <a:srgbClr val="A4000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HyhwpEQ"/>
              </a:rPr>
              <a:t>The five restaurants are </a:t>
            </a:r>
            <a:r>
              <a:rPr kumimoji="0" lang="en-US" sz="2200" b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HyhwpEQ"/>
              </a:rPr>
              <a:t>NOT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HyhwpEQ"/>
              </a:rPr>
              <a:t>useful as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HyhwpEQ"/>
              </a:rPr>
              <a:t> d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HyhwpEQ"/>
              </a:rPr>
              <a:t>atabase systems are detached from:</a:t>
            </a:r>
          </a:p>
          <a:p>
            <a:pPr marL="461963" marR="0" lvl="2" indent="-2905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HyhwpEQ"/>
              </a:rPr>
              <a:t>Personal preferences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HyhwpEQ"/>
              </a:rPr>
              <a:t>(dietary restrictions, budget)</a:t>
            </a:r>
          </a:p>
          <a:p>
            <a:pPr marL="461963" marR="0" lvl="2" indent="-2905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HyhwpEQ"/>
              </a:rPr>
              <a:t>Extra contextual data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HyhwpEQ"/>
              </a:rPr>
              <a:t>(time of day, traffic, waiting times)</a:t>
            </a:r>
          </a:p>
          <a:p>
            <a:pPr marL="838200" marR="0" lvl="1" indent="-381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Wingdings" pitchFamily="2" charset="2"/>
              <a:buAutoNum type="circleNumDbPlain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HyhwpEQ"/>
            </a:endParaRPr>
          </a:p>
        </p:txBody>
      </p:sp>
    </p:spTree>
    <p:extLst>
      <p:ext uri="{BB962C8B-B14F-4D97-AF65-F5344CB8AC3E}">
        <p14:creationId xmlns:p14="http://schemas.microsoft.com/office/powerpoint/2010/main" val="355874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150"/>
            <a:ext cx="7429500" cy="923925"/>
          </a:xfrm>
        </p:spPr>
        <p:txBody>
          <a:bodyPr/>
          <a:lstStyle/>
          <a:p>
            <a:pPr algn="ctr"/>
            <a:r>
              <a:rPr lang="en-US" sz="4400" dirty="0" err="1" smtClean="0"/>
              <a:t>CareDB</a:t>
            </a:r>
            <a:endParaRPr lang="en-US" sz="44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71500" y="1943100"/>
            <a:ext cx="7734300" cy="32766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3600" dirty="0" smtClean="0"/>
              <a:t>A database that is aware of </a:t>
            </a:r>
          </a:p>
          <a:p>
            <a:pPr algn="ctr">
              <a:buNone/>
            </a:pPr>
            <a:r>
              <a:rPr lang="en-US" sz="3600" b="1" i="1" dirty="0" smtClean="0">
                <a:solidFill>
                  <a:srgbClr val="A50021"/>
                </a:solidFill>
              </a:rPr>
              <a:t>user preferences </a:t>
            </a:r>
            <a:r>
              <a:rPr lang="en-US" sz="3600" dirty="0" smtClean="0"/>
              <a:t>and </a:t>
            </a:r>
          </a:p>
          <a:p>
            <a:pPr algn="ctr">
              <a:buNone/>
            </a:pPr>
            <a:r>
              <a:rPr lang="en-US" sz="3600" b="1" i="1" dirty="0" smtClean="0">
                <a:solidFill>
                  <a:srgbClr val="A50021"/>
                </a:solidFill>
              </a:rPr>
              <a:t>surrounding contextual information</a:t>
            </a:r>
            <a:r>
              <a:rPr lang="en-US" sz="3600" dirty="0" smtClean="0"/>
              <a:t>, </a:t>
            </a:r>
          </a:p>
          <a:p>
            <a:pPr algn="ctr">
              <a:buNone/>
            </a:pPr>
            <a:r>
              <a:rPr lang="en-US" sz="3600" dirty="0" smtClean="0"/>
              <a:t>and uses this information to give </a:t>
            </a:r>
            <a:r>
              <a:rPr lang="en-US" sz="3600" b="1" i="1" dirty="0" smtClean="0">
                <a:solidFill>
                  <a:srgbClr val="A50021"/>
                </a:solidFill>
              </a:rPr>
              <a:t>personalized</a:t>
            </a:r>
            <a:r>
              <a:rPr lang="en-US" sz="3600" b="1" i="1" dirty="0" smtClean="0">
                <a:solidFill>
                  <a:srgbClr val="7A0019"/>
                </a:solidFill>
              </a:rPr>
              <a:t> </a:t>
            </a:r>
            <a:r>
              <a:rPr lang="en-US" sz="3600" b="1" dirty="0" smtClean="0"/>
              <a:t>query answers</a:t>
            </a:r>
            <a:r>
              <a:rPr lang="en-US" sz="3600" dirty="0" smtClean="0"/>
              <a:t> to the user.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130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loud 71"/>
          <p:cNvSpPr/>
          <p:nvPr/>
        </p:nvSpPr>
        <p:spPr>
          <a:xfrm>
            <a:off x="7921598" y="2666984"/>
            <a:ext cx="993802" cy="696036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loud 66"/>
          <p:cNvSpPr/>
          <p:nvPr/>
        </p:nvSpPr>
        <p:spPr>
          <a:xfrm>
            <a:off x="530198" y="2608981"/>
            <a:ext cx="993802" cy="812042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80026" y="1954457"/>
            <a:ext cx="5778073" cy="2019300"/>
          </a:xfrm>
          <a:prstGeom prst="roundRect">
            <a:avLst/>
          </a:prstGeom>
          <a:solidFill>
            <a:srgbClr val="FFCC00">
              <a:alpha val="24000"/>
            </a:srgbClr>
          </a:solidFill>
          <a:ln w="254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749603" y="2492975"/>
            <a:ext cx="1428590" cy="986051"/>
          </a:xfrm>
          <a:prstGeom prst="roundRect">
            <a:avLst/>
          </a:prstGeom>
          <a:solidFill>
            <a:srgbClr val="8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Query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Building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861432" y="2318966"/>
            <a:ext cx="2049716" cy="1392072"/>
          </a:xfrm>
          <a:prstGeom prst="roundRect">
            <a:avLst/>
          </a:prstGeom>
          <a:solidFill>
            <a:srgbClr val="8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Preference/Context-Aware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Query Processing and Optimization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4178193" y="2981947"/>
            <a:ext cx="683239" cy="1209"/>
          </a:xfrm>
          <a:prstGeom prst="straightConnector1">
            <a:avLst/>
          </a:prstGeom>
          <a:ln>
            <a:solidFill>
              <a:srgbClr val="800000"/>
            </a:solidFill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4" idx="3"/>
            <a:endCxn id="72" idx="2"/>
          </p:cNvCxnSpPr>
          <p:nvPr/>
        </p:nvCxnSpPr>
        <p:spPr>
          <a:xfrm>
            <a:off x="6911148" y="3015002"/>
            <a:ext cx="1013533" cy="1588"/>
          </a:xfrm>
          <a:prstGeom prst="straightConnector1">
            <a:avLst/>
          </a:prstGeom>
          <a:ln>
            <a:solidFill>
              <a:srgbClr val="80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924800" y="2724987"/>
            <a:ext cx="931688" cy="468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800000"/>
                </a:solidFill>
              </a:rPr>
              <a:t>Query</a:t>
            </a:r>
          </a:p>
          <a:p>
            <a:pPr algn="ctr"/>
            <a:r>
              <a:rPr lang="en-US" sz="1200" b="1" dirty="0" smtClean="0">
                <a:solidFill>
                  <a:srgbClr val="800000"/>
                </a:solidFill>
              </a:rPr>
              <a:t>Answer</a:t>
            </a:r>
            <a:endParaRPr lang="en-US" sz="1200" b="1" dirty="0">
              <a:solidFill>
                <a:srgbClr val="800000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562100" y="2724987"/>
            <a:ext cx="1187503" cy="465232"/>
            <a:chOff x="1817914" y="2806890"/>
            <a:chExt cx="931689" cy="465232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1817914" y="2806890"/>
              <a:ext cx="931689" cy="1209"/>
            </a:xfrm>
            <a:prstGeom prst="straightConnector1">
              <a:avLst/>
            </a:prstGeom>
            <a:ln>
              <a:solidFill>
                <a:srgbClr val="800000"/>
              </a:solidFill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1817914" y="3038901"/>
              <a:ext cx="931689" cy="1209"/>
            </a:xfrm>
            <a:prstGeom prst="straightConnector1">
              <a:avLst/>
            </a:prstGeom>
            <a:ln>
              <a:solidFill>
                <a:srgbClr val="800000"/>
              </a:solidFill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1817914" y="3270913"/>
              <a:ext cx="931689" cy="1209"/>
            </a:xfrm>
            <a:prstGeom prst="straightConnector1">
              <a:avLst/>
            </a:prstGeom>
            <a:ln>
              <a:solidFill>
                <a:srgbClr val="800000"/>
              </a:solidFill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602236" y="2724987"/>
            <a:ext cx="807464" cy="468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800000"/>
                </a:solidFill>
              </a:rPr>
              <a:t>User</a:t>
            </a:r>
          </a:p>
          <a:p>
            <a:pPr algn="ctr"/>
            <a:r>
              <a:rPr lang="en-US" sz="1200" b="1" dirty="0" smtClean="0">
                <a:solidFill>
                  <a:srgbClr val="800000"/>
                </a:solidFill>
              </a:rPr>
              <a:t>Queries</a:t>
            </a:r>
            <a:endParaRPr lang="en-US" sz="1200" b="1" dirty="0">
              <a:solidFill>
                <a:srgbClr val="800000"/>
              </a:solidFill>
            </a:endParaRPr>
          </a:p>
        </p:txBody>
      </p:sp>
      <p:sp>
        <p:nvSpPr>
          <p:cNvPr id="52" name="Title 51"/>
          <p:cNvSpPr>
            <a:spLocks noGrp="1"/>
          </p:cNvSpPr>
          <p:nvPr>
            <p:ph type="title"/>
          </p:nvPr>
        </p:nvSpPr>
        <p:spPr>
          <a:xfrm>
            <a:off x="571499" y="38100"/>
            <a:ext cx="7357311" cy="76200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800000"/>
                </a:solidFill>
              </a:rPr>
              <a:t>CareDB</a:t>
            </a:r>
            <a:r>
              <a:rPr lang="en-US" dirty="0" smtClean="0">
                <a:solidFill>
                  <a:srgbClr val="800000"/>
                </a:solidFill>
              </a:rPr>
              <a:t> Architecture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66" name="Content Placeholder 2"/>
          <p:cNvSpPr>
            <a:spLocks noGrp="1"/>
          </p:cNvSpPr>
          <p:nvPr>
            <p:ph idx="1"/>
          </p:nvPr>
        </p:nvSpPr>
        <p:spPr>
          <a:xfrm>
            <a:off x="152400" y="4659556"/>
            <a:ext cx="2857500" cy="1752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1800" b="1" dirty="0" smtClean="0">
                <a:solidFill>
                  <a:srgbClr val="800000"/>
                </a:solidFill>
              </a:rPr>
              <a:t>User Context/Preference</a:t>
            </a:r>
          </a:p>
          <a:p>
            <a:pPr marL="53975" lvl="1" indent="-4763" algn="ctr">
              <a:buNone/>
            </a:pPr>
            <a:r>
              <a:rPr lang="en-US" sz="1600" dirty="0" smtClean="0"/>
              <a:t>User location </a:t>
            </a:r>
          </a:p>
          <a:p>
            <a:pPr marL="53975" lvl="1" indent="-4763" algn="ctr">
              <a:buNone/>
            </a:pPr>
            <a:r>
              <a:rPr lang="en-US" sz="1600" dirty="0" smtClean="0"/>
              <a:t>User health Status</a:t>
            </a:r>
          </a:p>
          <a:p>
            <a:pPr marL="53975" lvl="1" indent="-4763" algn="ctr">
              <a:buNone/>
            </a:pPr>
            <a:r>
              <a:rPr lang="en-US" sz="1600" dirty="0" smtClean="0"/>
              <a:t>User salary</a:t>
            </a:r>
          </a:p>
          <a:p>
            <a:pPr marL="53975" lvl="1" indent="-4763" algn="ctr">
              <a:buNone/>
            </a:pPr>
            <a:r>
              <a:rPr lang="en-US" sz="1600" dirty="0" smtClean="0"/>
              <a:t>User distance</a:t>
            </a:r>
          </a:p>
          <a:p>
            <a:pPr marL="53975" lvl="1" indent="-4763" algn="ctr">
              <a:buNone/>
            </a:pPr>
            <a:r>
              <a:rPr lang="en-US" sz="1600" dirty="0" smtClean="0"/>
              <a:t>……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228600" y="1192456"/>
            <a:ext cx="5219700" cy="1301123"/>
            <a:chOff x="228600" y="1066800"/>
            <a:chExt cx="5219700" cy="1301123"/>
          </a:xfrm>
        </p:grpSpPr>
        <p:sp>
          <p:nvSpPr>
            <p:cNvPr id="21" name="Oval 20"/>
            <p:cNvSpPr/>
            <p:nvPr/>
          </p:nvSpPr>
          <p:spPr>
            <a:xfrm>
              <a:off x="2190590" y="1066800"/>
              <a:ext cx="869576" cy="464024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800000"/>
                  </a:solidFill>
                </a:rPr>
                <a:t>User</a:t>
              </a:r>
              <a:r>
                <a:rPr lang="en-US" sz="1400" b="1" baseline="-25000" dirty="0" smtClean="0">
                  <a:solidFill>
                    <a:srgbClr val="800000"/>
                  </a:solidFill>
                </a:rPr>
                <a:t>1</a:t>
              </a:r>
              <a:endParaRPr lang="en-US" sz="1400" b="1" dirty="0">
                <a:solidFill>
                  <a:srgbClr val="800000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122279" y="1066800"/>
              <a:ext cx="869576" cy="464024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800000"/>
                  </a:solidFill>
                </a:rPr>
                <a:t>User</a:t>
              </a:r>
              <a:r>
                <a:rPr lang="en-US" sz="1400" b="1" baseline="-25000" dirty="0" smtClean="0">
                  <a:solidFill>
                    <a:srgbClr val="800000"/>
                  </a:solidFill>
                </a:rPr>
                <a:t>2</a:t>
              </a:r>
              <a:endParaRPr lang="en-US" sz="1400" b="1" dirty="0">
                <a:solidFill>
                  <a:srgbClr val="800000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426644" y="1066800"/>
              <a:ext cx="869576" cy="464024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rgbClr val="800000"/>
                  </a:solidFill>
                </a:rPr>
                <a:t>User</a:t>
              </a:r>
              <a:r>
                <a:rPr lang="en-US" sz="1400" b="1" baseline="-25000" dirty="0" err="1" smtClean="0">
                  <a:solidFill>
                    <a:srgbClr val="800000"/>
                  </a:solidFill>
                </a:rPr>
                <a:t>n</a:t>
              </a:r>
              <a:endParaRPr lang="en-US" sz="1400" b="1" dirty="0">
                <a:solidFill>
                  <a:srgbClr val="800000"/>
                </a:solidFill>
              </a:endParaRPr>
            </a:p>
          </p:txBody>
        </p:sp>
        <p:cxnSp>
          <p:nvCxnSpPr>
            <p:cNvPr id="28" name="Straight Arrow Connector 27"/>
            <p:cNvCxnSpPr>
              <a:stCxn id="21" idx="4"/>
            </p:cNvCxnSpPr>
            <p:nvPr/>
          </p:nvCxnSpPr>
          <p:spPr>
            <a:xfrm rot="5400000">
              <a:off x="2407028" y="1800303"/>
              <a:ext cx="436700" cy="1294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2" idx="4"/>
            </p:cNvCxnSpPr>
            <p:nvPr/>
          </p:nvCxnSpPr>
          <p:spPr>
            <a:xfrm rot="5400000">
              <a:off x="3338717" y="1800303"/>
              <a:ext cx="436700" cy="1294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3" idx="4"/>
            </p:cNvCxnSpPr>
            <p:nvPr/>
          </p:nvCxnSpPr>
          <p:spPr>
            <a:xfrm rot="5400000">
              <a:off x="4643082" y="1800303"/>
              <a:ext cx="436700" cy="1294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625378" y="2019300"/>
              <a:ext cx="2251422" cy="0"/>
            </a:xfrm>
            <a:prstGeom prst="line">
              <a:avLst/>
            </a:prstGeom>
            <a:ln w="25400">
              <a:solidFill>
                <a:srgbClr val="8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5400000">
              <a:off x="3292465" y="2193288"/>
              <a:ext cx="348622" cy="647"/>
            </a:xfrm>
            <a:prstGeom prst="straightConnector1">
              <a:avLst/>
            </a:prstGeom>
            <a:ln>
              <a:solidFill>
                <a:srgbClr val="800000"/>
              </a:solidFill>
              <a:tailEnd type="triangle" w="lg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3962400" y="1104900"/>
              <a:ext cx="4969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800000"/>
                  </a:solidFill>
                </a:rPr>
                <a:t>. . .</a:t>
              </a:r>
              <a:endParaRPr lang="en-US" sz="1600" b="1" dirty="0">
                <a:solidFill>
                  <a:srgbClr val="800000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2057400" y="1562100"/>
              <a:ext cx="3390900" cy="152400"/>
            </a:xfrm>
            <a:prstGeom prst="ellipse">
              <a:avLst/>
            </a:prstGeom>
            <a:noFill/>
            <a:ln w="12700" cap="flat" cmpd="sng" algn="ctr">
              <a:solidFill>
                <a:srgbClr val="8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28600" y="1457980"/>
              <a:ext cx="2057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800000"/>
                  </a:solidFill>
                </a:rPr>
                <a:t>User Context/Preference</a:t>
              </a:r>
              <a:endParaRPr lang="en-US" sz="1400" dirty="0">
                <a:solidFill>
                  <a:srgbClr val="800000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257300" y="3479250"/>
            <a:ext cx="4908496" cy="1109224"/>
            <a:chOff x="1257300" y="3353594"/>
            <a:chExt cx="4908496" cy="1109224"/>
          </a:xfrm>
        </p:grpSpPr>
        <p:sp>
          <p:nvSpPr>
            <p:cNvPr id="8" name="Flowchart: Magnetic Disk 7"/>
            <p:cNvSpPr/>
            <p:nvPr/>
          </p:nvSpPr>
          <p:spPr>
            <a:xfrm>
              <a:off x="2625378" y="4114800"/>
              <a:ext cx="869576" cy="348018"/>
            </a:xfrm>
            <a:prstGeom prst="flowChartMagneticDisk">
              <a:avLst/>
            </a:prstGeom>
            <a:solidFill>
              <a:srgbClr val="FFCC00"/>
            </a:solidFill>
            <a:ln>
              <a:solidFill>
                <a:srgbClr val="8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800000"/>
                  </a:solidFill>
                </a:rPr>
                <a:t>Data</a:t>
              </a:r>
              <a:r>
                <a:rPr lang="en-US" sz="1400" b="1" baseline="-25000" dirty="0" smtClean="0">
                  <a:solidFill>
                    <a:srgbClr val="800000"/>
                  </a:solidFill>
                </a:rPr>
                <a:t>1</a:t>
              </a:r>
              <a:endParaRPr lang="en-US" sz="1400" b="1" baseline="-25000" dirty="0">
                <a:solidFill>
                  <a:srgbClr val="800000"/>
                </a:solidFill>
              </a:endParaRPr>
            </a:p>
          </p:txBody>
        </p:sp>
        <p:sp>
          <p:nvSpPr>
            <p:cNvPr id="9" name="Flowchart: Magnetic Disk 8"/>
            <p:cNvSpPr/>
            <p:nvPr/>
          </p:nvSpPr>
          <p:spPr>
            <a:xfrm>
              <a:off x="3867630" y="4114800"/>
              <a:ext cx="869576" cy="348018"/>
            </a:xfrm>
            <a:prstGeom prst="flowChartMagneticDisk">
              <a:avLst/>
            </a:prstGeom>
            <a:solidFill>
              <a:srgbClr val="FFCC00"/>
            </a:solidFill>
            <a:ln>
              <a:solidFill>
                <a:srgbClr val="8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800000"/>
                  </a:solidFill>
                </a:rPr>
                <a:t>Data</a:t>
              </a:r>
              <a:r>
                <a:rPr lang="en-US" sz="1400" b="1" baseline="-25000" dirty="0" smtClean="0">
                  <a:solidFill>
                    <a:srgbClr val="800000"/>
                  </a:solidFill>
                </a:rPr>
                <a:t>2</a:t>
              </a:r>
              <a:endParaRPr lang="en-US" sz="1400" b="1" baseline="-25000" dirty="0">
                <a:solidFill>
                  <a:srgbClr val="800000"/>
                </a:solidFill>
              </a:endParaRPr>
            </a:p>
          </p:txBody>
        </p:sp>
        <p:sp>
          <p:nvSpPr>
            <p:cNvPr id="10" name="Flowchart: Magnetic Disk 9"/>
            <p:cNvSpPr/>
            <p:nvPr/>
          </p:nvSpPr>
          <p:spPr>
            <a:xfrm>
              <a:off x="5296220" y="4114800"/>
              <a:ext cx="869576" cy="348018"/>
            </a:xfrm>
            <a:prstGeom prst="flowChartMagneticDisk">
              <a:avLst/>
            </a:prstGeom>
            <a:solidFill>
              <a:srgbClr val="FFCC00"/>
            </a:solidFill>
            <a:ln>
              <a:solidFill>
                <a:srgbClr val="8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rgbClr val="800000"/>
                  </a:solidFill>
                </a:rPr>
                <a:t>Data</a:t>
              </a:r>
              <a:r>
                <a:rPr lang="en-US" sz="1400" b="1" baseline="-25000" dirty="0" err="1" smtClean="0">
                  <a:solidFill>
                    <a:srgbClr val="800000"/>
                  </a:solidFill>
                </a:rPr>
                <a:t>n</a:t>
              </a:r>
              <a:endParaRPr lang="en-US" sz="1400" b="1" baseline="-25000" dirty="0">
                <a:solidFill>
                  <a:srgbClr val="80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74774" y="4076700"/>
              <a:ext cx="6211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800000"/>
                  </a:solidFill>
                </a:rPr>
                <a:t>. . .</a:t>
              </a:r>
              <a:endParaRPr lang="en-US" sz="1600" b="1" dirty="0">
                <a:solidFill>
                  <a:srgbClr val="800000"/>
                </a:solidFill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rot="5400000" flipH="1" flipV="1">
              <a:off x="3333750" y="3524250"/>
              <a:ext cx="342900" cy="1588"/>
            </a:xfrm>
            <a:prstGeom prst="straightConnector1">
              <a:avLst/>
            </a:prstGeom>
            <a:ln>
              <a:solidFill>
                <a:srgbClr val="800000"/>
              </a:solidFill>
              <a:tailEnd type="triangle" w="lg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048000" y="3695700"/>
              <a:ext cx="2670842" cy="1209"/>
            </a:xfrm>
            <a:prstGeom prst="line">
              <a:avLst/>
            </a:prstGeom>
            <a:ln w="25400">
              <a:solidFill>
                <a:srgbClr val="8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5400000" flipH="1" flipV="1">
              <a:off x="5505450" y="3905250"/>
              <a:ext cx="419100" cy="1588"/>
            </a:xfrm>
            <a:prstGeom prst="straightConnector1">
              <a:avLst/>
            </a:prstGeom>
            <a:ln>
              <a:solidFill>
                <a:srgbClr val="800000"/>
              </a:solidFill>
              <a:tailEnd type="triangle" w="lg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rot="5400000" flipH="1" flipV="1">
              <a:off x="2839244" y="3904456"/>
              <a:ext cx="419100" cy="1588"/>
            </a:xfrm>
            <a:prstGeom prst="straightConnector1">
              <a:avLst/>
            </a:prstGeom>
            <a:ln>
              <a:solidFill>
                <a:srgbClr val="800000"/>
              </a:solidFill>
              <a:tailEnd type="triangle" w="lg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rot="5400000" flipH="1" flipV="1">
              <a:off x="4096544" y="3904456"/>
              <a:ext cx="419100" cy="1588"/>
            </a:xfrm>
            <a:prstGeom prst="straightConnector1">
              <a:avLst/>
            </a:prstGeom>
            <a:ln>
              <a:solidFill>
                <a:srgbClr val="800000"/>
              </a:solidFill>
              <a:tailEnd type="triangle" w="lg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83" name="Oval 82"/>
            <p:cNvSpPr/>
            <p:nvPr/>
          </p:nvSpPr>
          <p:spPr bwMode="auto">
            <a:xfrm>
              <a:off x="2628900" y="3924300"/>
              <a:ext cx="3390900" cy="152400"/>
            </a:xfrm>
            <a:prstGeom prst="ellipse">
              <a:avLst/>
            </a:prstGeom>
            <a:noFill/>
            <a:ln w="12700" cap="flat" cmpd="sng" algn="ctr">
              <a:solidFill>
                <a:srgbClr val="8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257300" y="3845123"/>
              <a:ext cx="1562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800000"/>
                  </a:solidFill>
                </a:rPr>
                <a:t>Data Context</a:t>
              </a:r>
              <a:endParaRPr lang="en-US" sz="1400" dirty="0">
                <a:solidFill>
                  <a:srgbClr val="800000"/>
                </a:solidFill>
              </a:endParaRP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6705600" y="1954456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800000"/>
                </a:solidFill>
              </a:rPr>
              <a:t>CareDB</a:t>
            </a:r>
            <a:endParaRPr lang="en-US" sz="1400" b="1" dirty="0">
              <a:solidFill>
                <a:srgbClr val="80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828800" y="3668956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800000"/>
                </a:solidFill>
              </a:rPr>
              <a:t>CareDB</a:t>
            </a:r>
            <a:endParaRPr lang="en-US" sz="1400" b="1" dirty="0">
              <a:solidFill>
                <a:srgbClr val="800000"/>
              </a:solidFill>
            </a:endParaRPr>
          </a:p>
        </p:txBody>
      </p:sp>
      <p:sp>
        <p:nvSpPr>
          <p:cNvPr id="54" name="Rectangle 12"/>
          <p:cNvSpPr>
            <a:spLocks noChangeArrowheads="1"/>
          </p:cNvSpPr>
          <p:nvPr/>
        </p:nvSpPr>
        <p:spPr bwMode="auto">
          <a:xfrm flipH="1">
            <a:off x="2971800" y="4670669"/>
            <a:ext cx="76200" cy="146304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50000">
                <a:srgbClr val="FFCC00"/>
              </a:gs>
              <a:gs pos="100000">
                <a:srgbClr val="A50021"/>
              </a:gs>
            </a:gsLst>
            <a:lin ang="5400000" scaled="1"/>
          </a:gradFill>
          <a:ln w="19050" algn="ctr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12"/>
          <p:cNvSpPr>
            <a:spLocks noChangeArrowheads="1"/>
          </p:cNvSpPr>
          <p:nvPr/>
        </p:nvSpPr>
        <p:spPr bwMode="auto">
          <a:xfrm flipH="1">
            <a:off x="6057900" y="4670669"/>
            <a:ext cx="76200" cy="146304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50000">
                <a:srgbClr val="FFCC00"/>
              </a:gs>
              <a:gs pos="100000">
                <a:srgbClr val="A50021"/>
              </a:gs>
            </a:gsLst>
            <a:lin ang="5400000" scaled="1"/>
          </a:gradFill>
          <a:ln w="19050" algn="ctr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Content Placeholder 2"/>
          <p:cNvSpPr txBox="1">
            <a:spLocks/>
          </p:cNvSpPr>
          <p:nvPr/>
        </p:nvSpPr>
        <p:spPr bwMode="auto">
          <a:xfrm>
            <a:off x="3048000" y="4659556"/>
            <a:ext cx="28575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HyhwpEQ"/>
              </a:rPr>
              <a:t>Environmental Context</a:t>
            </a:r>
          </a:p>
          <a:p>
            <a:pPr marL="53975" marR="0" lvl="1" indent="-476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HyhwpEQ"/>
              </a:rPr>
              <a:t>Traffic </a:t>
            </a:r>
          </a:p>
          <a:p>
            <a:pPr marL="53975" marR="0" lvl="1" indent="-476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HyhwpEQ"/>
              </a:rPr>
              <a:t>Weather</a:t>
            </a:r>
          </a:p>
          <a:p>
            <a:pPr marL="53975" marR="0" lvl="1" indent="-476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HyhwpEQ"/>
              </a:rPr>
              <a:t>Road Network</a:t>
            </a:r>
          </a:p>
          <a:p>
            <a:pPr marL="53975" marR="0" lvl="1" indent="-476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HyhwpEQ"/>
              </a:rPr>
              <a:t>Transportation</a:t>
            </a:r>
          </a:p>
          <a:p>
            <a:pPr marL="53975" marR="0" lvl="1" indent="-476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HyhwpEQ"/>
              </a:rPr>
              <a:t>……</a:t>
            </a:r>
          </a:p>
        </p:txBody>
      </p:sp>
      <p:sp>
        <p:nvSpPr>
          <p:cNvPr id="59" name="Content Placeholder 2"/>
          <p:cNvSpPr txBox="1">
            <a:spLocks/>
          </p:cNvSpPr>
          <p:nvPr/>
        </p:nvSpPr>
        <p:spPr bwMode="auto">
          <a:xfrm>
            <a:off x="6172200" y="4621456"/>
            <a:ext cx="28575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HyhwpEQ"/>
              </a:rPr>
              <a:t>Database Context</a:t>
            </a:r>
          </a:p>
          <a:p>
            <a:pPr marL="53975" marR="0" lvl="1" indent="-476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HyhwpEQ"/>
              </a:rPr>
              <a:t>Restaurant waiting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HyhwpEQ"/>
              </a:rPr>
              <a:t> time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HyhwpEQ"/>
            </a:endParaRPr>
          </a:p>
          <a:p>
            <a:pPr marL="53975" marR="0" lvl="1" indent="-476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HyhwpEQ"/>
              </a:rPr>
              <a:t>Restaurant location</a:t>
            </a:r>
          </a:p>
          <a:p>
            <a:pPr marL="53975" marR="0" lvl="1" indent="-476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HyhwpEQ"/>
              </a:rPr>
              <a:t>Restaurant rating</a:t>
            </a:r>
          </a:p>
          <a:p>
            <a:pPr marL="53975" marR="0" lvl="1" indent="-476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HyhwpEQ"/>
              </a:rPr>
              <a:t>Restaurant price</a:t>
            </a:r>
          </a:p>
          <a:p>
            <a:pPr marL="53975" marR="0" lvl="1" indent="-476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HyhwpEQ"/>
              </a:rPr>
              <a:t>……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4876800" y="1116256"/>
            <a:ext cx="1910123" cy="1028700"/>
            <a:chOff x="4876800" y="990600"/>
            <a:chExt cx="1910123" cy="1028700"/>
          </a:xfrm>
        </p:grpSpPr>
        <p:sp>
          <p:nvSpPr>
            <p:cNvPr id="18" name="Rectangle 17"/>
            <p:cNvSpPr/>
            <p:nvPr/>
          </p:nvSpPr>
          <p:spPr>
            <a:xfrm>
              <a:off x="5544671" y="990600"/>
              <a:ext cx="1242252" cy="482221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800000"/>
                  </a:solidFill>
                </a:rPr>
                <a:t>Environment</a:t>
              </a:r>
            </a:p>
            <a:p>
              <a:pPr algn="ctr"/>
              <a:r>
                <a:rPr lang="en-US" sz="1400" b="1" dirty="0" smtClean="0">
                  <a:solidFill>
                    <a:srgbClr val="800000"/>
                  </a:solidFill>
                </a:rPr>
                <a:t>Context</a:t>
              </a:r>
              <a:endParaRPr lang="en-US" sz="1400" b="1" dirty="0">
                <a:solidFill>
                  <a:srgbClr val="800000"/>
                </a:solidFill>
              </a:endParaRPr>
            </a:p>
          </p:txBody>
        </p:sp>
        <p:cxnSp>
          <p:nvCxnSpPr>
            <p:cNvPr id="20" name="Straight Arrow Connector 19"/>
            <p:cNvCxnSpPr>
              <a:stCxn id="18" idx="2"/>
            </p:cNvCxnSpPr>
            <p:nvPr/>
          </p:nvCxnSpPr>
          <p:spPr>
            <a:xfrm rot="5400000">
              <a:off x="5892238" y="1745740"/>
              <a:ext cx="546479" cy="641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4876800" y="2019300"/>
              <a:ext cx="1295400" cy="0"/>
            </a:xfrm>
            <a:prstGeom prst="line">
              <a:avLst/>
            </a:prstGeom>
            <a:ln w="25400">
              <a:solidFill>
                <a:srgbClr val="8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038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33" grpId="0" animBg="1"/>
      <p:bldP spid="34" grpId="0" animBg="1"/>
      <p:bldP spid="47" grpId="0"/>
      <p:bldP spid="66" grpId="0" build="p"/>
      <p:bldP spid="54" grpId="0" animBg="1"/>
      <p:bldP spid="55" grpId="0" animBg="1"/>
      <p:bldP spid="58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151"/>
            <a:ext cx="7467600" cy="74295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800000"/>
                </a:solidFill>
              </a:rPr>
              <a:t>CareDB</a:t>
            </a:r>
            <a:r>
              <a:rPr lang="en-US" dirty="0" smtClean="0">
                <a:solidFill>
                  <a:srgbClr val="800000"/>
                </a:solidFill>
              </a:rPr>
              <a:t>: Query Builder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" y="968514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SELECT * 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FROM 	 Restaurants R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371600" y="1866900"/>
            <a:ext cx="2514600" cy="2019300"/>
            <a:chOff x="1371600" y="1866900"/>
            <a:chExt cx="2514600" cy="2019300"/>
          </a:xfrm>
        </p:grpSpPr>
        <p:sp>
          <p:nvSpPr>
            <p:cNvPr id="8" name="Down Arrow 7"/>
            <p:cNvSpPr/>
            <p:nvPr/>
          </p:nvSpPr>
          <p:spPr>
            <a:xfrm>
              <a:off x="2370826" y="1866900"/>
              <a:ext cx="457200" cy="571500"/>
            </a:xfrm>
            <a:prstGeom prst="downArrow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371600" y="2450622"/>
              <a:ext cx="2514600" cy="902178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smtClean="0">
                  <a:solidFill>
                    <a:srgbClr val="FFCC00"/>
                  </a:solidFill>
                </a:rPr>
                <a:t>Query Building</a:t>
              </a:r>
              <a:endParaRPr lang="en-US" sz="1800" b="1" dirty="0">
                <a:solidFill>
                  <a:srgbClr val="FFCC00"/>
                </a:solidFill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2438400" y="3162300"/>
              <a:ext cx="457200" cy="723900"/>
            </a:xfrm>
            <a:prstGeom prst="downArrow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57200" y="4127718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SELECT 	 *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FROM 		 Restaurants R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PREFERRING MIN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R.Price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		 MAX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R.Rating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		 MIN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R.WaitTime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		 MIN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TravelTime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R.Location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) 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600700" y="1257300"/>
            <a:ext cx="2895600" cy="1219200"/>
            <a:chOff x="5600700" y="1257300"/>
            <a:chExt cx="2895600" cy="1219200"/>
          </a:xfrm>
        </p:grpSpPr>
        <p:sp>
          <p:nvSpPr>
            <p:cNvPr id="24" name="Cloud 23"/>
            <p:cNvSpPr/>
            <p:nvPr/>
          </p:nvSpPr>
          <p:spPr bwMode="auto">
            <a:xfrm>
              <a:off x="5600700" y="1257300"/>
              <a:ext cx="2895600" cy="1219200"/>
            </a:xfrm>
            <a:prstGeom prst="cloud">
              <a:avLst/>
            </a:prstGeom>
            <a:ln w="12700">
              <a:solidFill>
                <a:srgbClr val="680000"/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905500" y="1485900"/>
              <a:ext cx="2057400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A40000"/>
                  </a:solidFill>
                </a:rPr>
                <a:t>What is the Query Answer?</a:t>
              </a:r>
              <a:endParaRPr lang="en-US" sz="2000" b="1" dirty="0">
                <a:solidFill>
                  <a:srgbClr val="A4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524500" y="3200400"/>
            <a:ext cx="3162300" cy="1485900"/>
            <a:chOff x="5524500" y="3152239"/>
            <a:chExt cx="3162300" cy="1485900"/>
          </a:xfrm>
        </p:grpSpPr>
        <p:sp>
          <p:nvSpPr>
            <p:cNvPr id="30" name="Cloud 29"/>
            <p:cNvSpPr/>
            <p:nvPr/>
          </p:nvSpPr>
          <p:spPr bwMode="auto">
            <a:xfrm>
              <a:off x="5524500" y="3152239"/>
              <a:ext cx="3162300" cy="1485900"/>
            </a:xfrm>
            <a:prstGeom prst="cloud">
              <a:avLst/>
            </a:prstGeom>
            <a:ln w="12700">
              <a:solidFill>
                <a:srgbClr val="680000"/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926555" y="3238500"/>
              <a:ext cx="2496553" cy="132343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A40000"/>
                  </a:solidFill>
                </a:rPr>
                <a:t>What preference</a:t>
              </a:r>
            </a:p>
            <a:p>
              <a:pPr algn="ctr"/>
              <a:r>
                <a:rPr lang="en-US" sz="2000" b="1" dirty="0" smtClean="0">
                  <a:solidFill>
                    <a:srgbClr val="A40000"/>
                  </a:solidFill>
                </a:rPr>
                <a:t>method evaluates the</a:t>
              </a:r>
            </a:p>
            <a:p>
              <a:pPr algn="ctr"/>
              <a:r>
                <a:rPr lang="en-US" sz="2000" b="1" dirty="0" smtClean="0">
                  <a:solidFill>
                    <a:srgbClr val="A40000"/>
                  </a:solidFill>
                </a:rPr>
                <a:t>PREFERRING clause?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91182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304800" y="2590800"/>
            <a:ext cx="8382000" cy="3742372"/>
            <a:chOff x="304800" y="2590800"/>
            <a:chExt cx="8382000" cy="374237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" y="2590800"/>
              <a:ext cx="2227572" cy="1676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52800" y="2590800"/>
              <a:ext cx="2198229" cy="1676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77000" y="2590800"/>
              <a:ext cx="2209800" cy="168497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" y="4648200"/>
              <a:ext cx="2227572" cy="1676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77000" y="4648200"/>
              <a:ext cx="2209800" cy="168497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5028" y="4648200"/>
              <a:ext cx="2227572" cy="1676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609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Preference Evaluation Methods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1676400"/>
          </a:xfrm>
        </p:spPr>
        <p:txBody>
          <a:bodyPr>
            <a:normAutofit/>
          </a:bodyPr>
          <a:lstStyle/>
          <a:p>
            <a:r>
              <a:rPr lang="en-US" b="0" dirty="0" smtClean="0"/>
              <a:t>Quick Exercise</a:t>
            </a:r>
          </a:p>
          <a:p>
            <a:pPr lvl="1"/>
            <a:r>
              <a:rPr lang="en-US" sz="2000" dirty="0" smtClean="0"/>
              <a:t>Go to scholar.google.com</a:t>
            </a:r>
          </a:p>
          <a:p>
            <a:pPr lvl="1"/>
            <a:r>
              <a:rPr lang="en-US" sz="2000" dirty="0" smtClean="0"/>
              <a:t>Search for papers on preference evaluation methods</a:t>
            </a:r>
          </a:p>
          <a:p>
            <a:pPr lvl="1"/>
            <a:r>
              <a:rPr lang="en-US" sz="2000" dirty="0" smtClean="0"/>
              <a:t>How many results do you get back?</a:t>
            </a:r>
          </a:p>
          <a:p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27956" y="2583359"/>
            <a:ext cx="906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A0019"/>
                </a:solidFill>
              </a:rPr>
              <a:t>The list goes on and on and on…</a:t>
            </a:r>
            <a:endParaRPr lang="en-US" sz="4400" b="1" dirty="0">
              <a:solidFill>
                <a:srgbClr val="7A0019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513312" y="3543299"/>
            <a:ext cx="3582688" cy="2667001"/>
            <a:chOff x="2513312" y="3543299"/>
            <a:chExt cx="3582688" cy="2667001"/>
          </a:xfrm>
        </p:grpSpPr>
        <p:sp>
          <p:nvSpPr>
            <p:cNvPr id="13" name="AutoShape 16"/>
            <p:cNvSpPr>
              <a:spLocks noChangeArrowheads="1"/>
            </p:cNvSpPr>
            <p:nvPr/>
          </p:nvSpPr>
          <p:spPr bwMode="auto">
            <a:xfrm>
              <a:off x="2703812" y="3562213"/>
              <a:ext cx="3268212" cy="340434"/>
            </a:xfrm>
            <a:prstGeom prst="rect">
              <a:avLst/>
            </a:prstGeom>
            <a:solidFill>
              <a:srgbClr val="680000"/>
            </a:solidFill>
            <a:ln>
              <a:headEnd type="none" w="sm" len="sm"/>
              <a:tailEnd type="none" w="lg" len="lg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2826851" y="3543299"/>
              <a:ext cx="3229761" cy="369332"/>
            </a:xfrm>
            <a:prstGeom prst="rect">
              <a:avLst/>
            </a:prstGeom>
            <a:noFill/>
            <a:ln w="19050" algn="ctr">
              <a:noFill/>
              <a:miter lim="800000"/>
              <a:headEnd type="none" w="sm" len="sm"/>
              <a:tailEnd type="none" w="lg" len="lg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800" b="1" dirty="0" smtClean="0">
                  <a:solidFill>
                    <a:srgbClr val="FFCC00"/>
                  </a:solidFill>
                  <a:ea typeface="新細明體" pitchFamily="18" charset="-120"/>
                </a:rPr>
                <a:t>Top-k [VLDB 99]</a:t>
              </a:r>
              <a:endParaRPr lang="en-US" sz="1800" b="1" dirty="0">
                <a:solidFill>
                  <a:srgbClr val="FFCC00"/>
                </a:solidFill>
                <a:ea typeface="新細明體" pitchFamily="18" charset="-120"/>
              </a:endParaRPr>
            </a:p>
          </p:txBody>
        </p:sp>
        <p:sp>
          <p:nvSpPr>
            <p:cNvPr id="16" name="AutoShape 16"/>
            <p:cNvSpPr>
              <a:spLocks noChangeArrowheads="1"/>
            </p:cNvSpPr>
            <p:nvPr/>
          </p:nvSpPr>
          <p:spPr bwMode="auto">
            <a:xfrm>
              <a:off x="2703812" y="4133713"/>
              <a:ext cx="3268212" cy="340435"/>
            </a:xfrm>
            <a:prstGeom prst="rect">
              <a:avLst/>
            </a:prstGeom>
            <a:solidFill>
              <a:srgbClr val="680000"/>
            </a:solidFill>
            <a:ln>
              <a:headEnd type="none" w="sm" len="sm"/>
              <a:tailEnd type="none" w="lg" len="lg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2826851" y="4114800"/>
              <a:ext cx="3229761" cy="381000"/>
            </a:xfrm>
            <a:prstGeom prst="rect">
              <a:avLst/>
            </a:prstGeom>
            <a:noFill/>
            <a:ln w="19050" algn="ctr">
              <a:noFill/>
              <a:miter lim="800000"/>
              <a:headEnd type="none" w="sm" len="sm"/>
              <a:tailEnd type="none" w="lg" len="lg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800" b="1" dirty="0" smtClean="0">
                  <a:solidFill>
                    <a:srgbClr val="FFCC00"/>
                  </a:solidFill>
                  <a:ea typeface="新細明體" pitchFamily="18" charset="-120"/>
                </a:rPr>
                <a:t>Skyline [ICDE 01]</a:t>
              </a:r>
              <a:endParaRPr lang="en-US" sz="1800" b="1" dirty="0">
                <a:solidFill>
                  <a:srgbClr val="FFCC00"/>
                </a:solidFill>
                <a:ea typeface="新細明體" pitchFamily="18" charset="-120"/>
              </a:endParaRPr>
            </a:p>
          </p:txBody>
        </p:sp>
        <p:sp>
          <p:nvSpPr>
            <p:cNvPr id="19" name="AutoShape 16"/>
            <p:cNvSpPr>
              <a:spLocks noChangeArrowheads="1"/>
            </p:cNvSpPr>
            <p:nvPr/>
          </p:nvSpPr>
          <p:spPr bwMode="auto">
            <a:xfrm>
              <a:off x="2703812" y="4705213"/>
              <a:ext cx="3268212" cy="340435"/>
            </a:xfrm>
            <a:prstGeom prst="rect">
              <a:avLst/>
            </a:prstGeom>
            <a:solidFill>
              <a:srgbClr val="680000"/>
            </a:solidFill>
            <a:ln>
              <a:headEnd type="none" w="sm" len="sm"/>
              <a:tailEnd type="none" w="lg" len="lg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2826851" y="4686299"/>
              <a:ext cx="3229761" cy="381000"/>
            </a:xfrm>
            <a:prstGeom prst="rect">
              <a:avLst/>
            </a:prstGeom>
            <a:noFill/>
            <a:ln w="19050" algn="ctr">
              <a:noFill/>
              <a:miter lim="800000"/>
              <a:headEnd type="none" w="sm" len="sm"/>
              <a:tailEnd type="none" w="lg" len="lg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800" b="1" dirty="0" smtClean="0">
                  <a:solidFill>
                    <a:srgbClr val="FFCC00"/>
                  </a:solidFill>
                  <a:ea typeface="新細明體" pitchFamily="18" charset="-120"/>
                </a:rPr>
                <a:t>K-Dominance [SIGMOD 06]</a:t>
              </a:r>
              <a:endParaRPr lang="en-US" sz="1800" b="1" dirty="0">
                <a:solidFill>
                  <a:srgbClr val="FFCC00"/>
                </a:solidFill>
                <a:ea typeface="新細明體" pitchFamily="18" charset="-120"/>
              </a:endParaRPr>
            </a:p>
          </p:txBody>
        </p:sp>
        <p:sp>
          <p:nvSpPr>
            <p:cNvPr id="22" name="AutoShape 16"/>
            <p:cNvSpPr>
              <a:spLocks noChangeArrowheads="1"/>
            </p:cNvSpPr>
            <p:nvPr/>
          </p:nvSpPr>
          <p:spPr bwMode="auto">
            <a:xfrm>
              <a:off x="2703812" y="5278082"/>
              <a:ext cx="3268212" cy="340435"/>
            </a:xfrm>
            <a:prstGeom prst="rect">
              <a:avLst/>
            </a:prstGeom>
            <a:solidFill>
              <a:srgbClr val="680000"/>
            </a:solidFill>
            <a:ln>
              <a:headEnd type="none" w="sm" len="sm"/>
              <a:tailEnd type="none" w="lg" len="lg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2826851" y="5259168"/>
              <a:ext cx="3229761" cy="381000"/>
            </a:xfrm>
            <a:prstGeom prst="rect">
              <a:avLst/>
            </a:prstGeom>
            <a:noFill/>
            <a:ln w="19050" algn="ctr">
              <a:noFill/>
              <a:miter lim="800000"/>
              <a:headEnd type="none" w="sm" len="sm"/>
              <a:tailEnd type="none" w="lg" len="lg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800" b="1" dirty="0" smtClean="0">
                  <a:solidFill>
                    <a:srgbClr val="FFCC00"/>
                  </a:solidFill>
                  <a:ea typeface="新細明體" pitchFamily="18" charset="-120"/>
                </a:rPr>
                <a:t>K-Frequency [EDBT 06]</a:t>
              </a:r>
              <a:endParaRPr lang="en-US" sz="1800" b="1" dirty="0">
                <a:solidFill>
                  <a:srgbClr val="FFCC00"/>
                </a:solidFill>
                <a:ea typeface="新細明體" pitchFamily="18" charset="-120"/>
              </a:endParaRPr>
            </a:p>
          </p:txBody>
        </p:sp>
        <p:sp>
          <p:nvSpPr>
            <p:cNvPr id="25" name="AutoShape 16"/>
            <p:cNvSpPr>
              <a:spLocks noChangeArrowheads="1"/>
            </p:cNvSpPr>
            <p:nvPr/>
          </p:nvSpPr>
          <p:spPr bwMode="auto">
            <a:xfrm>
              <a:off x="2681708" y="5848213"/>
              <a:ext cx="3268211" cy="340435"/>
            </a:xfrm>
            <a:prstGeom prst="rect">
              <a:avLst/>
            </a:prstGeom>
            <a:solidFill>
              <a:srgbClr val="680000"/>
            </a:solidFill>
            <a:ln>
              <a:headEnd type="none" w="sm" len="sm"/>
              <a:tailEnd type="none" w="lg" len="lg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17"/>
            <p:cNvSpPr txBox="1">
              <a:spLocks noChangeArrowheads="1"/>
            </p:cNvSpPr>
            <p:nvPr/>
          </p:nvSpPr>
          <p:spPr bwMode="auto">
            <a:xfrm>
              <a:off x="2513312" y="5829300"/>
              <a:ext cx="3582688" cy="381000"/>
            </a:xfrm>
            <a:prstGeom prst="rect">
              <a:avLst/>
            </a:prstGeom>
            <a:noFill/>
            <a:ln w="19050" algn="ctr">
              <a:noFill/>
              <a:miter lim="800000"/>
              <a:headEnd type="none" w="sm" len="sm"/>
              <a:tailEnd type="none" w="lg" len="lg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800" b="1" dirty="0" smtClean="0">
                  <a:solidFill>
                    <a:srgbClr val="FFCC00"/>
                  </a:solidFill>
                  <a:ea typeface="新細明體" pitchFamily="18" charset="-120"/>
                </a:rPr>
                <a:t>Top-k domination [VLDB 07]</a:t>
              </a:r>
              <a:endParaRPr lang="en-US" sz="1800" b="1" dirty="0">
                <a:solidFill>
                  <a:srgbClr val="FFCC00"/>
                </a:solidFill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8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807" name="Rectangle 23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7505700" cy="923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ko-KR" sz="2800" dirty="0" smtClean="0">
                <a:solidFill>
                  <a:srgbClr val="800000"/>
                </a:solidFill>
              </a:rPr>
              <a:t>Preference Evaluation in DBMS:</a:t>
            </a:r>
            <a:br>
              <a:rPr lang="en-US" altLang="ko-KR" sz="2800" dirty="0" smtClean="0">
                <a:solidFill>
                  <a:srgbClr val="800000"/>
                </a:solidFill>
              </a:rPr>
            </a:br>
            <a:r>
              <a:rPr lang="en-US" altLang="ko-KR" sz="2800" dirty="0" smtClean="0">
                <a:solidFill>
                  <a:srgbClr val="7030A0"/>
                </a:solidFill>
              </a:rPr>
              <a:t>The Good, the Bad, and the Ugly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-174812" y="1036619"/>
            <a:ext cx="2956112" cy="5285003"/>
            <a:chOff x="-174812" y="914400"/>
            <a:chExt cx="2956112" cy="5285003"/>
          </a:xfrm>
        </p:grpSpPr>
        <p:sp>
          <p:nvSpPr>
            <p:cNvPr id="36868" name="Text Box 2"/>
            <p:cNvSpPr txBox="1">
              <a:spLocks noChangeArrowheads="1"/>
            </p:cNvSpPr>
            <p:nvPr/>
          </p:nvSpPr>
          <p:spPr bwMode="auto">
            <a:xfrm>
              <a:off x="-152400" y="914400"/>
              <a:ext cx="2933700" cy="769441"/>
            </a:xfrm>
            <a:prstGeom prst="rect">
              <a:avLst/>
            </a:prstGeom>
            <a:noFill/>
            <a:ln w="19050" algn="ctr">
              <a:noFill/>
              <a:miter lim="800000"/>
              <a:headEnd type="none" w="sm" len="sm"/>
              <a:tailEnd type="none" w="lg" len="lg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200" i="1" dirty="0">
                  <a:solidFill>
                    <a:srgbClr val="800000"/>
                  </a:solidFill>
                  <a:ea typeface="新細明體" pitchFamily="18" charset="-120"/>
                </a:rPr>
                <a:t>Layered </a:t>
              </a:r>
              <a:r>
                <a:rPr lang="en-US" sz="2200" i="1" dirty="0" smtClean="0">
                  <a:solidFill>
                    <a:srgbClr val="800000"/>
                  </a:solidFill>
                  <a:ea typeface="新細明體" pitchFamily="18" charset="-120"/>
                </a:rPr>
                <a:t>Approach</a:t>
              </a:r>
            </a:p>
            <a:p>
              <a:pPr algn="ctr">
                <a:spcBef>
                  <a:spcPts val="0"/>
                </a:spcBef>
              </a:pPr>
              <a:r>
                <a:rPr lang="en-US" sz="2200" i="1" dirty="0" smtClean="0">
                  <a:solidFill>
                    <a:srgbClr val="800000"/>
                  </a:solidFill>
                  <a:ea typeface="新細明體" pitchFamily="18" charset="-120"/>
                </a:rPr>
                <a:t>(The Bad)</a:t>
              </a:r>
              <a:endParaRPr lang="en-US" sz="2200" i="1" dirty="0">
                <a:solidFill>
                  <a:srgbClr val="800000"/>
                </a:solidFill>
                <a:ea typeface="新細明體" pitchFamily="18" charset="-120"/>
              </a:endParaRPr>
            </a:p>
          </p:txBody>
        </p:sp>
        <p:grpSp>
          <p:nvGrpSpPr>
            <p:cNvPr id="159" name="Group 158"/>
            <p:cNvGrpSpPr/>
            <p:nvPr/>
          </p:nvGrpSpPr>
          <p:grpSpPr>
            <a:xfrm>
              <a:off x="342900" y="1790700"/>
              <a:ext cx="1866900" cy="3658015"/>
              <a:chOff x="342900" y="1943100"/>
              <a:chExt cx="1866900" cy="3658015"/>
            </a:xfrm>
          </p:grpSpPr>
          <p:grpSp>
            <p:nvGrpSpPr>
              <p:cNvPr id="156" name="Group 155"/>
              <p:cNvGrpSpPr/>
              <p:nvPr/>
            </p:nvGrpSpPr>
            <p:grpSpPr>
              <a:xfrm>
                <a:off x="342900" y="1943100"/>
                <a:ext cx="1866900" cy="3658015"/>
                <a:chOff x="228600" y="2095500"/>
                <a:chExt cx="1866900" cy="3658015"/>
              </a:xfrm>
            </p:grpSpPr>
            <p:sp>
              <p:nvSpPr>
                <p:cNvPr id="36885" name="AutoShape 10"/>
                <p:cNvSpPr>
                  <a:spLocks noChangeArrowheads="1"/>
                </p:cNvSpPr>
                <p:nvPr/>
              </p:nvSpPr>
              <p:spPr bwMode="auto">
                <a:xfrm>
                  <a:off x="228600" y="2095500"/>
                  <a:ext cx="1828800" cy="2628900"/>
                </a:xfrm>
                <a:prstGeom prst="can">
                  <a:avLst>
                    <a:gd name="adj" fmla="val 14193"/>
                  </a:avLst>
                </a:prstGeom>
                <a:solidFill>
                  <a:srgbClr val="FFCC00"/>
                </a:solidFill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lg" len="lg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70" name="Group 69"/>
                <p:cNvGrpSpPr/>
                <p:nvPr/>
              </p:nvGrpSpPr>
              <p:grpSpPr>
                <a:xfrm>
                  <a:off x="439355" y="3048000"/>
                  <a:ext cx="1465645" cy="1646676"/>
                  <a:chOff x="3276600" y="2590801"/>
                  <a:chExt cx="1465645" cy="1646676"/>
                </a:xfrm>
              </p:grpSpPr>
              <p:grpSp>
                <p:nvGrpSpPr>
                  <p:cNvPr id="2" name="Group 63"/>
                  <p:cNvGrpSpPr/>
                  <p:nvPr/>
                </p:nvGrpSpPr>
                <p:grpSpPr>
                  <a:xfrm>
                    <a:off x="3352800" y="2590801"/>
                    <a:ext cx="1371600" cy="342899"/>
                    <a:chOff x="228600" y="5295901"/>
                    <a:chExt cx="2076450" cy="723899"/>
                  </a:xfrm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</p:grpSpPr>
                <p:sp>
                  <p:nvSpPr>
                    <p:cNvPr id="65" name="AutoShap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600" y="5334000"/>
                      <a:ext cx="2024063" cy="685800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2F005E"/>
                        </a:gs>
                      </a:gsLst>
                      <a:lin ang="5400000" scaled="1"/>
                    </a:gradFill>
                    <a:ln w="19050" algn="ctr">
                      <a:noFill/>
                      <a:miter lim="800000"/>
                      <a:headEnd type="none" w="sm" len="sm"/>
                      <a:tailEnd type="none" w="lg" len="lg"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p3d>
                      <a:bevelT w="190500" h="38100"/>
                    </a:sp3d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04800" y="5295901"/>
                      <a:ext cx="2000250" cy="438581"/>
                    </a:xfrm>
                    <a:prstGeom prst="rect">
                      <a:avLst/>
                    </a:prstGeom>
                    <a:noFill/>
                    <a:ln w="19050" algn="ctr">
                      <a:noFill/>
                      <a:miter lim="800000"/>
                      <a:headEnd type="none" w="sm" len="sm"/>
                      <a:tailEnd type="none" w="lg" len="lg"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p3d>
                      <a:bevelT w="190500" h="38100"/>
                    </a:sp3d>
                  </p:spPr>
                  <p:txBody>
                    <a:bodyPr wrap="square">
                      <a:sp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800" b="1" dirty="0" smtClean="0">
                          <a:solidFill>
                            <a:srgbClr val="FFCC00"/>
                          </a:solidFill>
                          <a:ea typeface="新細明體" pitchFamily="18" charset="-120"/>
                        </a:rPr>
                        <a:t>Top-k</a:t>
                      </a:r>
                    </a:p>
                  </p:txBody>
                </p:sp>
              </p:grpSp>
              <p:grpSp>
                <p:nvGrpSpPr>
                  <p:cNvPr id="3" name="Group 66"/>
                  <p:cNvGrpSpPr/>
                  <p:nvPr/>
                </p:nvGrpSpPr>
                <p:grpSpPr>
                  <a:xfrm>
                    <a:off x="3352800" y="2895600"/>
                    <a:ext cx="1371600" cy="342900"/>
                    <a:chOff x="228600" y="5295900"/>
                    <a:chExt cx="2076450" cy="723900"/>
                  </a:xfrm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</p:grpSpPr>
                <p:sp>
                  <p:nvSpPr>
                    <p:cNvPr id="68" name="AutoShap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600" y="5334000"/>
                      <a:ext cx="2024063" cy="685800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2F005E"/>
                        </a:gs>
                      </a:gsLst>
                      <a:lin ang="5400000" scaled="1"/>
                    </a:gradFill>
                    <a:ln w="19050" algn="ctr">
                      <a:noFill/>
                      <a:miter lim="800000"/>
                      <a:headEnd type="none" w="sm" len="sm"/>
                      <a:tailEnd type="none" w="lg" len="lg"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p3d>
                      <a:bevelT w="190500" h="38100"/>
                    </a:sp3d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04800" y="5295900"/>
                      <a:ext cx="2000250" cy="438582"/>
                    </a:xfrm>
                    <a:prstGeom prst="rect">
                      <a:avLst/>
                    </a:prstGeom>
                    <a:noFill/>
                    <a:ln w="19050" algn="ctr">
                      <a:noFill/>
                      <a:miter lim="800000"/>
                      <a:headEnd type="none" w="sm" len="sm"/>
                      <a:tailEnd type="none" w="lg" len="lg"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p3d>
                      <a:bevelT w="190500" h="38100"/>
                    </a:sp3d>
                  </p:spPr>
                  <p:txBody>
                    <a:bodyPr wrap="square">
                      <a:sp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800" b="1" dirty="0" smtClean="0">
                          <a:solidFill>
                            <a:srgbClr val="FFCC00"/>
                          </a:solidFill>
                          <a:ea typeface="新細明體" pitchFamily="18" charset="-120"/>
                        </a:rPr>
                        <a:t>Skyline</a:t>
                      </a:r>
                      <a:endParaRPr lang="en-US" sz="1800" b="1" dirty="0">
                        <a:solidFill>
                          <a:srgbClr val="FFCC00"/>
                        </a:solidFill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4" name="Group 69"/>
                  <p:cNvGrpSpPr/>
                  <p:nvPr/>
                </p:nvGrpSpPr>
                <p:grpSpPr>
                  <a:xfrm>
                    <a:off x="3352800" y="3212068"/>
                    <a:ext cx="1371600" cy="369332"/>
                    <a:chOff x="228600" y="5295900"/>
                    <a:chExt cx="2076450" cy="779701"/>
                  </a:xfrm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</p:grpSpPr>
                <p:sp>
                  <p:nvSpPr>
                    <p:cNvPr id="71" name="AutoShap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600" y="5334000"/>
                      <a:ext cx="2024063" cy="685800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2F005E"/>
                        </a:gs>
                      </a:gsLst>
                      <a:lin ang="5400000" scaled="1"/>
                    </a:gradFill>
                    <a:ln w="19050" algn="ctr">
                      <a:noFill/>
                      <a:miter lim="800000"/>
                      <a:headEnd type="none" w="sm" len="sm"/>
                      <a:tailEnd type="none" w="lg" len="lg"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p3d>
                      <a:bevelT w="190500" h="38100"/>
                    </a:sp3d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04800" y="5295900"/>
                      <a:ext cx="2000250" cy="779701"/>
                    </a:xfrm>
                    <a:prstGeom prst="rect">
                      <a:avLst/>
                    </a:prstGeom>
                    <a:noFill/>
                    <a:ln w="19050" algn="ctr">
                      <a:noFill/>
                      <a:miter lim="800000"/>
                      <a:headEnd type="none" w="sm" len="sm"/>
                      <a:tailEnd type="none" w="lg" len="lg"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p3d>
                      <a:bevelT w="190500" h="38100"/>
                    </a:sp3d>
                  </p:spPr>
                  <p:txBody>
                    <a:bodyPr wrap="square">
                      <a:sp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800" b="1" dirty="0" smtClean="0">
                          <a:solidFill>
                            <a:srgbClr val="FFCC00"/>
                          </a:solidFill>
                          <a:ea typeface="新細明體" pitchFamily="18" charset="-120"/>
                        </a:rPr>
                        <a:t>K-Dom</a:t>
                      </a:r>
                      <a:endParaRPr lang="en-US" sz="1800" b="1" dirty="0">
                        <a:solidFill>
                          <a:srgbClr val="FFCC00"/>
                        </a:solidFill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5" name="Group 72"/>
                  <p:cNvGrpSpPr/>
                  <p:nvPr/>
                </p:nvGrpSpPr>
                <p:grpSpPr>
                  <a:xfrm>
                    <a:off x="3352800" y="3516868"/>
                    <a:ext cx="1371600" cy="369332"/>
                    <a:chOff x="228600" y="5295900"/>
                    <a:chExt cx="2076450" cy="779701"/>
                  </a:xfrm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</p:grpSpPr>
                <p:sp>
                  <p:nvSpPr>
                    <p:cNvPr id="74" name="AutoShap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600" y="5334000"/>
                      <a:ext cx="2024063" cy="685800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2F005E"/>
                        </a:gs>
                      </a:gsLst>
                      <a:lin ang="5400000" scaled="1"/>
                    </a:gradFill>
                    <a:ln w="19050" algn="ctr">
                      <a:noFill/>
                      <a:miter lim="800000"/>
                      <a:headEnd type="none" w="sm" len="sm"/>
                      <a:tailEnd type="none" w="lg" len="lg"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p3d>
                      <a:bevelT w="190500" h="38100"/>
                    </a:sp3d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04800" y="5295900"/>
                      <a:ext cx="2000250" cy="779701"/>
                    </a:xfrm>
                    <a:prstGeom prst="rect">
                      <a:avLst/>
                    </a:prstGeom>
                    <a:noFill/>
                    <a:ln w="19050" algn="ctr">
                      <a:noFill/>
                      <a:miter lim="800000"/>
                      <a:headEnd type="none" w="sm" len="sm"/>
                      <a:tailEnd type="none" w="lg" len="lg"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p3d>
                      <a:bevelT w="190500" h="38100"/>
                    </a:sp3d>
                  </p:spPr>
                  <p:txBody>
                    <a:bodyPr wrap="square">
                      <a:sp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800" b="1" dirty="0" smtClean="0">
                          <a:solidFill>
                            <a:srgbClr val="FFCC00"/>
                          </a:solidFill>
                          <a:ea typeface="新細明體" pitchFamily="18" charset="-120"/>
                        </a:rPr>
                        <a:t>K-Freq</a:t>
                      </a:r>
                      <a:endParaRPr lang="en-US" sz="1800" b="1" dirty="0">
                        <a:solidFill>
                          <a:srgbClr val="FFCC00"/>
                        </a:solidFill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6" name="Group 75"/>
                  <p:cNvGrpSpPr/>
                  <p:nvPr/>
                </p:nvGrpSpPr>
                <p:grpSpPr>
                  <a:xfrm>
                    <a:off x="3276600" y="3848100"/>
                    <a:ext cx="1465645" cy="389377"/>
                    <a:chOff x="0" y="5785184"/>
                    <a:chExt cx="2171700" cy="692224"/>
                  </a:xfrm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</p:grpSpPr>
                <p:sp>
                  <p:nvSpPr>
                    <p:cNvPr id="77" name="AutoShap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2076" y="5785184"/>
                      <a:ext cx="1981075" cy="577516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2F005E"/>
                        </a:gs>
                      </a:gsLst>
                      <a:lin ang="5400000" scaled="1"/>
                    </a:gradFill>
                    <a:ln w="19050" algn="ctr">
                      <a:noFill/>
                      <a:miter lim="800000"/>
                      <a:headEnd type="none" w="sm" len="sm"/>
                      <a:tailEnd type="none" w="lg" len="lg"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p3d>
                      <a:bevelT w="190500" h="38100"/>
                    </a:sp3d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5820819"/>
                      <a:ext cx="2171700" cy="656589"/>
                    </a:xfrm>
                    <a:prstGeom prst="rect">
                      <a:avLst/>
                    </a:prstGeom>
                    <a:noFill/>
                    <a:ln w="19050" algn="ctr">
                      <a:noFill/>
                      <a:miter lim="800000"/>
                      <a:headEnd type="none" w="sm" len="sm"/>
                      <a:tailEnd type="none" w="lg" len="lg"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p3d>
                      <a:bevelT w="190500" h="38100"/>
                    </a:sp3d>
                  </p:spPr>
                  <p:txBody>
                    <a:bodyPr wrap="square">
                      <a:sp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800" b="1" dirty="0" smtClean="0">
                          <a:solidFill>
                            <a:srgbClr val="FFCC00"/>
                          </a:solidFill>
                          <a:ea typeface="新細明體" pitchFamily="18" charset="-120"/>
                        </a:rPr>
                        <a:t>Top-k Dom</a:t>
                      </a:r>
                      <a:endParaRPr lang="en-US" sz="1800" b="1" dirty="0">
                        <a:solidFill>
                          <a:srgbClr val="FFCC00"/>
                        </a:solidFill>
                        <a:ea typeface="新細明體" pitchFamily="18" charset="-120"/>
                      </a:endParaRPr>
                    </a:p>
                  </p:txBody>
                </p:sp>
              </p:grpSp>
            </p:grpSp>
            <p:grpSp>
              <p:nvGrpSpPr>
                <p:cNvPr id="7" name="Group 3"/>
                <p:cNvGrpSpPr>
                  <a:grpSpLocks/>
                </p:cNvGrpSpPr>
                <p:nvPr/>
              </p:nvGrpSpPr>
              <p:grpSpPr bwMode="auto">
                <a:xfrm>
                  <a:off x="228600" y="4991308"/>
                  <a:ext cx="1866900" cy="762207"/>
                  <a:chOff x="590" y="2373"/>
                  <a:chExt cx="1535" cy="818"/>
                </a:xfrm>
              </p:grpSpPr>
              <p:sp>
                <p:nvSpPr>
                  <p:cNvPr id="36889" name="AutoShape 4"/>
                  <p:cNvSpPr>
                    <a:spLocks noChangeArrowheads="1"/>
                  </p:cNvSpPr>
                  <p:nvPr/>
                </p:nvSpPr>
                <p:spPr bwMode="auto">
                  <a:xfrm>
                    <a:off x="590" y="2373"/>
                    <a:ext cx="1535" cy="818"/>
                  </a:xfrm>
                  <a:prstGeom prst="can">
                    <a:avLst>
                      <a:gd name="adj" fmla="val 25000"/>
                    </a:avLst>
                  </a:prstGeom>
                  <a:gradFill rotWithShape="1">
                    <a:gsLst>
                      <a:gs pos="0">
                        <a:srgbClr val="800000"/>
                      </a:gs>
                      <a:gs pos="100000">
                        <a:srgbClr val="3B0000"/>
                      </a:gs>
                    </a:gsLst>
                    <a:lin ang="5400000" scaled="1"/>
                  </a:gradFill>
                  <a:ln w="19050">
                    <a:solidFill>
                      <a:schemeClr val="tx1"/>
                    </a:solidFill>
                    <a:miter lim="800000"/>
                    <a:headEnd type="none" w="sm" len="sm"/>
                    <a:tailEnd type="none" w="lg" len="lg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890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60" y="2659"/>
                    <a:ext cx="916" cy="269"/>
                  </a:xfrm>
                  <a:prstGeom prst="rect">
                    <a:avLst/>
                  </a:prstGeom>
                  <a:noFill/>
                  <a:ln w="19050" algn="ctr">
                    <a:noFill/>
                    <a:miter lim="800000"/>
                    <a:headEnd type="none" w="sm" len="sm"/>
                    <a:tailEnd type="none" w="lg" len="lg"/>
                  </a:ln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2200" b="1" dirty="0">
                        <a:solidFill>
                          <a:srgbClr val="FFCC00"/>
                        </a:solidFill>
                        <a:ea typeface="新細明體" pitchFamily="18" charset="-120"/>
                      </a:rPr>
                      <a:t>DBMS</a:t>
                    </a:r>
                  </a:p>
                </p:txBody>
              </p:sp>
            </p:grpSp>
            <p:sp>
              <p:nvSpPr>
                <p:cNvPr id="80" name="Up Arrow 79"/>
                <p:cNvSpPr/>
                <p:nvPr/>
              </p:nvSpPr>
              <p:spPr bwMode="auto">
                <a:xfrm>
                  <a:off x="838200" y="4724400"/>
                  <a:ext cx="685800" cy="381000"/>
                </a:xfrm>
                <a:prstGeom prst="upArrow">
                  <a:avLst>
                    <a:gd name="adj1" fmla="val 50000"/>
                    <a:gd name="adj2" fmla="val 32769"/>
                  </a:avLst>
                </a:prstGeom>
                <a:solidFill>
                  <a:srgbClr val="6600CC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34" charset="-127"/>
                  </a:endParaRPr>
                </a:p>
              </p:txBody>
            </p:sp>
          </p:grpSp>
          <p:sp>
            <p:nvSpPr>
              <p:cNvPr id="36886" name="Text Box 11"/>
              <p:cNvSpPr txBox="1">
                <a:spLocks noChangeArrowheads="1"/>
              </p:cNvSpPr>
              <p:nvPr/>
            </p:nvSpPr>
            <p:spPr bwMode="auto">
              <a:xfrm>
                <a:off x="342900" y="2171700"/>
                <a:ext cx="1828800" cy="707886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 type="none" w="sm" len="sm"/>
                <a:tailEnd type="none" w="lg" len="lg"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2000" b="1" dirty="0" smtClean="0">
                    <a:solidFill>
                      <a:srgbClr val="800000"/>
                    </a:solidFill>
                    <a:ea typeface="新細明體" pitchFamily="18" charset="-120"/>
                  </a:rPr>
                  <a:t>Preference Evaluation</a:t>
                </a:r>
                <a:endParaRPr lang="en-US" sz="2000" b="1" dirty="0">
                  <a:solidFill>
                    <a:srgbClr val="800000"/>
                  </a:solidFill>
                  <a:ea typeface="新細明體" pitchFamily="18" charset="-120"/>
                </a:endParaRPr>
              </a:p>
            </p:txBody>
          </p:sp>
        </p:grpSp>
        <p:sp>
          <p:nvSpPr>
            <p:cNvPr id="115" name="TextBox 114"/>
            <p:cNvSpPr txBox="1"/>
            <p:nvPr/>
          </p:nvSpPr>
          <p:spPr>
            <a:xfrm>
              <a:off x="-174812" y="5368406"/>
              <a:ext cx="28328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Skyline implementation: </a:t>
              </a:r>
            </a:p>
            <a:p>
              <a:pPr algn="ctr"/>
              <a:r>
                <a:rPr lang="en-US" sz="1600" b="1" dirty="0" smtClean="0">
                  <a:solidFill>
                    <a:srgbClr val="00B050"/>
                  </a:solidFill>
                </a:rPr>
                <a:t>~</a:t>
              </a:r>
              <a:r>
                <a:rPr lang="en-US" sz="1600" b="1" i="1" dirty="0" smtClean="0">
                  <a:solidFill>
                    <a:srgbClr val="00B050"/>
                  </a:solidFill>
                </a:rPr>
                <a:t>200 code lines (selection)</a:t>
              </a:r>
            </a:p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Bad Performance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588558" y="985072"/>
            <a:ext cx="3180229" cy="5333521"/>
            <a:chOff x="2588558" y="876300"/>
            <a:chExt cx="3180229" cy="5333521"/>
          </a:xfrm>
        </p:grpSpPr>
        <p:sp>
          <p:nvSpPr>
            <p:cNvPr id="36873" name="Text Box 13"/>
            <p:cNvSpPr txBox="1">
              <a:spLocks noChangeArrowheads="1"/>
            </p:cNvSpPr>
            <p:nvPr/>
          </p:nvSpPr>
          <p:spPr bwMode="auto">
            <a:xfrm>
              <a:off x="2781300" y="876300"/>
              <a:ext cx="2817812" cy="769441"/>
            </a:xfrm>
            <a:prstGeom prst="rect">
              <a:avLst/>
            </a:prstGeom>
            <a:noFill/>
            <a:ln w="19050" algn="ctr">
              <a:noFill/>
              <a:miter lim="800000"/>
              <a:headEnd type="none" w="sm" len="sm"/>
              <a:tailEnd type="none" w="lg" len="lg"/>
            </a:ln>
          </p:spPr>
          <p:txBody>
            <a:bodyPr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200" i="1" dirty="0">
                  <a:solidFill>
                    <a:srgbClr val="800000"/>
                  </a:solidFill>
                  <a:ea typeface="新細明體" pitchFamily="18" charset="-120"/>
                </a:rPr>
                <a:t>Built-in </a:t>
              </a:r>
              <a:r>
                <a:rPr lang="en-US" sz="2200" i="1" dirty="0" smtClean="0">
                  <a:solidFill>
                    <a:srgbClr val="800000"/>
                  </a:solidFill>
                  <a:ea typeface="新細明體" pitchFamily="18" charset="-120"/>
                </a:rPr>
                <a:t>Approach</a:t>
              </a:r>
            </a:p>
            <a:p>
              <a:pPr algn="ctr">
                <a:spcBef>
                  <a:spcPts val="0"/>
                </a:spcBef>
              </a:pPr>
              <a:r>
                <a:rPr lang="en-US" sz="2200" i="1" dirty="0" smtClean="0">
                  <a:solidFill>
                    <a:srgbClr val="800000"/>
                  </a:solidFill>
                  <a:ea typeface="新細明體" pitchFamily="18" charset="-120"/>
                </a:rPr>
                <a:t>(The Ugly)</a:t>
              </a:r>
              <a:endParaRPr lang="en-US" sz="2200" i="1" dirty="0">
                <a:solidFill>
                  <a:srgbClr val="800000"/>
                </a:solidFill>
                <a:ea typeface="新細明體" pitchFamily="18" charset="-120"/>
              </a:endParaRPr>
            </a:p>
          </p:txBody>
        </p:sp>
        <p:sp>
          <p:nvSpPr>
            <p:cNvPr id="49" name="Rectangle 12"/>
            <p:cNvSpPr>
              <a:spLocks noChangeArrowheads="1"/>
            </p:cNvSpPr>
            <p:nvPr/>
          </p:nvSpPr>
          <p:spPr bwMode="auto">
            <a:xfrm>
              <a:off x="2590800" y="1384300"/>
              <a:ext cx="73025" cy="4673600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50000">
                  <a:srgbClr val="FFCC00"/>
                </a:gs>
                <a:gs pos="100000">
                  <a:srgbClr val="A50021"/>
                </a:gs>
              </a:gsLst>
              <a:lin ang="5400000" scaled="1"/>
            </a:gradFill>
            <a:ln w="19050" algn="ctr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2" name="Group 161"/>
            <p:cNvGrpSpPr/>
            <p:nvPr/>
          </p:nvGrpSpPr>
          <p:grpSpPr>
            <a:xfrm>
              <a:off x="2705100" y="1790700"/>
              <a:ext cx="2895600" cy="3627438"/>
              <a:chOff x="2705100" y="1790700"/>
              <a:chExt cx="2895600" cy="3627438"/>
            </a:xfrm>
          </p:grpSpPr>
          <p:sp>
            <p:nvSpPr>
              <p:cNvPr id="36877" name="AutoShape 15"/>
              <p:cNvSpPr>
                <a:spLocks noChangeArrowheads="1"/>
              </p:cNvSpPr>
              <p:nvPr/>
            </p:nvSpPr>
            <p:spPr bwMode="auto">
              <a:xfrm>
                <a:off x="2895600" y="1798638"/>
                <a:ext cx="2514600" cy="3619500"/>
              </a:xfrm>
              <a:prstGeom prst="can">
                <a:avLst>
                  <a:gd name="adj" fmla="val 14546"/>
                </a:avLst>
              </a:prstGeom>
              <a:gradFill rotWithShape="1">
                <a:gsLst>
                  <a:gs pos="0">
                    <a:srgbClr val="800000"/>
                  </a:gs>
                  <a:gs pos="100000">
                    <a:srgbClr val="3B0000"/>
                  </a:gs>
                </a:gsLst>
                <a:lin ang="5400000" scaled="1"/>
              </a:gradFill>
              <a:ln w="19050">
                <a:solidFill>
                  <a:schemeClr val="tx1"/>
                </a:solidFill>
                <a:miter lim="800000"/>
                <a:headEnd type="none" w="sm" len="sm"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4" name="Text Box 22"/>
              <p:cNvSpPr txBox="1">
                <a:spLocks noChangeArrowheads="1"/>
              </p:cNvSpPr>
              <p:nvPr/>
            </p:nvSpPr>
            <p:spPr bwMode="auto">
              <a:xfrm>
                <a:off x="3390900" y="1790700"/>
                <a:ext cx="1454150" cy="427038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 type="none" w="sm" len="sm"/>
                <a:tailEnd type="none" w="lg" len="lg"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200" b="1" dirty="0">
                    <a:solidFill>
                      <a:srgbClr val="FFCC00"/>
                    </a:solidFill>
                    <a:ea typeface="新細明體" pitchFamily="18" charset="-120"/>
                  </a:rPr>
                  <a:t>DBMS</a:t>
                </a:r>
              </a:p>
            </p:txBody>
          </p:sp>
          <p:sp>
            <p:nvSpPr>
              <p:cNvPr id="83" name="AutoShape 10"/>
              <p:cNvSpPr>
                <a:spLocks noChangeArrowheads="1"/>
              </p:cNvSpPr>
              <p:nvPr/>
            </p:nvSpPr>
            <p:spPr bwMode="auto">
              <a:xfrm>
                <a:off x="3016250" y="2484438"/>
                <a:ext cx="2279650" cy="2595561"/>
              </a:xfrm>
              <a:prstGeom prst="rect">
                <a:avLst/>
              </a:prstGeom>
              <a:solidFill>
                <a:srgbClr val="FFCC00"/>
              </a:solidFill>
              <a:ln w="19050">
                <a:solidFill>
                  <a:schemeClr val="tx1"/>
                </a:solidFill>
                <a:miter lim="800000"/>
                <a:headEnd type="none" w="sm" len="sm"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Text Box 11"/>
              <p:cNvSpPr txBox="1">
                <a:spLocks noChangeArrowheads="1"/>
              </p:cNvSpPr>
              <p:nvPr/>
            </p:nvSpPr>
            <p:spPr bwMode="auto">
              <a:xfrm>
                <a:off x="2705100" y="2451437"/>
                <a:ext cx="2895600" cy="1015663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 type="none" w="sm" len="sm"/>
                <a:tailEnd type="none" w="lg" len="lg"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2000" b="1" dirty="0" smtClean="0">
                    <a:solidFill>
                      <a:srgbClr val="800000"/>
                    </a:solidFill>
                    <a:ea typeface="新細明體" pitchFamily="18" charset="-120"/>
                  </a:rPr>
                  <a:t>Preference Query Processing and Optimization</a:t>
                </a:r>
                <a:endParaRPr lang="en-US" sz="2000" b="1" dirty="0">
                  <a:solidFill>
                    <a:srgbClr val="800000"/>
                  </a:solidFill>
                  <a:ea typeface="新細明體" pitchFamily="18" charset="-120"/>
                </a:endParaRPr>
              </a:p>
            </p:txBody>
          </p:sp>
          <p:grpSp>
            <p:nvGrpSpPr>
              <p:cNvPr id="79" name="Group 78"/>
              <p:cNvGrpSpPr/>
              <p:nvPr/>
            </p:nvGrpSpPr>
            <p:grpSpPr>
              <a:xfrm>
                <a:off x="3411155" y="3466662"/>
                <a:ext cx="1465645" cy="1646676"/>
                <a:chOff x="3276600" y="2590801"/>
                <a:chExt cx="1465645" cy="1646676"/>
              </a:xfrm>
            </p:grpSpPr>
            <p:grpSp>
              <p:nvGrpSpPr>
                <p:cNvPr id="81" name="Group 63"/>
                <p:cNvGrpSpPr/>
                <p:nvPr/>
              </p:nvGrpSpPr>
              <p:grpSpPr>
                <a:xfrm>
                  <a:off x="3352800" y="2590801"/>
                  <a:ext cx="1371600" cy="342899"/>
                  <a:chOff x="228600" y="5295901"/>
                  <a:chExt cx="2076450" cy="723899"/>
                </a:xfrm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</p:grpSpPr>
              <p:sp>
                <p:nvSpPr>
                  <p:cNvPr id="106" name="AutoShape 16"/>
                  <p:cNvSpPr>
                    <a:spLocks noChangeArrowheads="1"/>
                  </p:cNvSpPr>
                  <p:nvPr/>
                </p:nvSpPr>
                <p:spPr bwMode="auto">
                  <a:xfrm>
                    <a:off x="228600" y="5334000"/>
                    <a:ext cx="2024063" cy="68580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600CC"/>
                      </a:gs>
                      <a:gs pos="100000">
                        <a:srgbClr val="2F005E"/>
                      </a:gs>
                    </a:gsLst>
                    <a:lin ang="5400000" scaled="1"/>
                  </a:gradFill>
                  <a:ln w="19050" algn="ctr">
                    <a:noFill/>
                    <a:miter lim="800000"/>
                    <a:headEnd type="none" w="sm" len="sm"/>
                    <a:tailEnd type="none" w="lg" len="lg"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7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4800" y="5295901"/>
                    <a:ext cx="2000250" cy="438581"/>
                  </a:xfrm>
                  <a:prstGeom prst="rect">
                    <a:avLst/>
                  </a:prstGeom>
                  <a:noFill/>
                  <a:ln w="19050" algn="ctr">
                    <a:noFill/>
                    <a:miter lim="800000"/>
                    <a:headEnd type="none" w="sm" len="sm"/>
                    <a:tailEnd type="none" w="lg" len="lg"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ts val="0"/>
                      </a:spcBef>
                    </a:pPr>
                    <a:r>
                      <a:rPr lang="en-US" sz="1800" b="1" dirty="0" smtClean="0">
                        <a:solidFill>
                          <a:srgbClr val="FFCC00"/>
                        </a:solidFill>
                        <a:ea typeface="新細明體" pitchFamily="18" charset="-120"/>
                      </a:rPr>
                      <a:t>Top-k</a:t>
                    </a:r>
                  </a:p>
                </p:txBody>
              </p:sp>
            </p:grpSp>
            <p:grpSp>
              <p:nvGrpSpPr>
                <p:cNvPr id="82" name="Group 66"/>
                <p:cNvGrpSpPr/>
                <p:nvPr/>
              </p:nvGrpSpPr>
              <p:grpSpPr>
                <a:xfrm>
                  <a:off x="3352800" y="2895600"/>
                  <a:ext cx="1371600" cy="342900"/>
                  <a:chOff x="228600" y="5295900"/>
                  <a:chExt cx="2076450" cy="723900"/>
                </a:xfrm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</p:grpSpPr>
              <p:sp>
                <p:nvSpPr>
                  <p:cNvPr id="104" name="AutoShape 16"/>
                  <p:cNvSpPr>
                    <a:spLocks noChangeArrowheads="1"/>
                  </p:cNvSpPr>
                  <p:nvPr/>
                </p:nvSpPr>
                <p:spPr bwMode="auto">
                  <a:xfrm>
                    <a:off x="228600" y="5334000"/>
                    <a:ext cx="2024063" cy="68580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600CC"/>
                      </a:gs>
                      <a:gs pos="100000">
                        <a:srgbClr val="2F005E"/>
                      </a:gs>
                    </a:gsLst>
                    <a:lin ang="5400000" scaled="1"/>
                  </a:gradFill>
                  <a:ln w="19050" algn="ctr">
                    <a:noFill/>
                    <a:miter lim="800000"/>
                    <a:headEnd type="none" w="sm" len="sm"/>
                    <a:tailEnd type="none" w="lg" len="lg"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4800" y="5295900"/>
                    <a:ext cx="2000250" cy="438582"/>
                  </a:xfrm>
                  <a:prstGeom prst="rect">
                    <a:avLst/>
                  </a:prstGeom>
                  <a:noFill/>
                  <a:ln w="19050" algn="ctr">
                    <a:noFill/>
                    <a:miter lim="800000"/>
                    <a:headEnd type="none" w="sm" len="sm"/>
                    <a:tailEnd type="none" w="lg" len="lg"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ts val="0"/>
                      </a:spcBef>
                    </a:pPr>
                    <a:r>
                      <a:rPr lang="en-US" sz="1800" b="1" dirty="0" smtClean="0">
                        <a:solidFill>
                          <a:srgbClr val="FFCC00"/>
                        </a:solidFill>
                        <a:ea typeface="新細明體" pitchFamily="18" charset="-120"/>
                      </a:rPr>
                      <a:t>Skyline</a:t>
                    </a:r>
                    <a:endParaRPr lang="en-US" sz="1800" b="1" dirty="0">
                      <a:solidFill>
                        <a:srgbClr val="FFCC00"/>
                      </a:solidFill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84" name="Group 69"/>
                <p:cNvGrpSpPr/>
                <p:nvPr/>
              </p:nvGrpSpPr>
              <p:grpSpPr>
                <a:xfrm>
                  <a:off x="3352800" y="3212068"/>
                  <a:ext cx="1371600" cy="369332"/>
                  <a:chOff x="228600" y="5295900"/>
                  <a:chExt cx="2076450" cy="779701"/>
                </a:xfrm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</p:grpSpPr>
              <p:sp>
                <p:nvSpPr>
                  <p:cNvPr id="102" name="AutoShape 16"/>
                  <p:cNvSpPr>
                    <a:spLocks noChangeArrowheads="1"/>
                  </p:cNvSpPr>
                  <p:nvPr/>
                </p:nvSpPr>
                <p:spPr bwMode="auto">
                  <a:xfrm>
                    <a:off x="228600" y="5334000"/>
                    <a:ext cx="2024063" cy="68580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600CC"/>
                      </a:gs>
                      <a:gs pos="100000">
                        <a:srgbClr val="2F005E"/>
                      </a:gs>
                    </a:gsLst>
                    <a:lin ang="5400000" scaled="1"/>
                  </a:gradFill>
                  <a:ln w="19050" algn="ctr">
                    <a:noFill/>
                    <a:miter lim="800000"/>
                    <a:headEnd type="none" w="sm" len="sm"/>
                    <a:tailEnd type="none" w="lg" len="lg"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3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4800" y="5295900"/>
                    <a:ext cx="2000250" cy="779701"/>
                  </a:xfrm>
                  <a:prstGeom prst="rect">
                    <a:avLst/>
                  </a:prstGeom>
                  <a:noFill/>
                  <a:ln w="19050" algn="ctr">
                    <a:noFill/>
                    <a:miter lim="800000"/>
                    <a:headEnd type="none" w="sm" len="sm"/>
                    <a:tailEnd type="none" w="lg" len="lg"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ts val="0"/>
                      </a:spcBef>
                    </a:pPr>
                    <a:r>
                      <a:rPr lang="en-US" sz="1800" b="1" dirty="0" smtClean="0">
                        <a:solidFill>
                          <a:srgbClr val="FFCC00"/>
                        </a:solidFill>
                        <a:ea typeface="新細明體" pitchFamily="18" charset="-120"/>
                      </a:rPr>
                      <a:t>K-Dom</a:t>
                    </a:r>
                    <a:endParaRPr lang="en-US" sz="1800" b="1" dirty="0">
                      <a:solidFill>
                        <a:srgbClr val="FFCC00"/>
                      </a:solidFill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85" name="Group 72"/>
                <p:cNvGrpSpPr/>
                <p:nvPr/>
              </p:nvGrpSpPr>
              <p:grpSpPr>
                <a:xfrm>
                  <a:off x="3352800" y="3516868"/>
                  <a:ext cx="1371600" cy="369332"/>
                  <a:chOff x="228600" y="5295900"/>
                  <a:chExt cx="2076450" cy="779701"/>
                </a:xfrm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</p:grpSpPr>
              <p:sp>
                <p:nvSpPr>
                  <p:cNvPr id="100" name="AutoShape 16"/>
                  <p:cNvSpPr>
                    <a:spLocks noChangeArrowheads="1"/>
                  </p:cNvSpPr>
                  <p:nvPr/>
                </p:nvSpPr>
                <p:spPr bwMode="auto">
                  <a:xfrm>
                    <a:off x="228600" y="5334000"/>
                    <a:ext cx="2024063" cy="68580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600CC"/>
                      </a:gs>
                      <a:gs pos="100000">
                        <a:srgbClr val="2F005E"/>
                      </a:gs>
                    </a:gsLst>
                    <a:lin ang="5400000" scaled="1"/>
                  </a:gradFill>
                  <a:ln w="19050" algn="ctr">
                    <a:noFill/>
                    <a:miter lim="800000"/>
                    <a:headEnd type="none" w="sm" len="sm"/>
                    <a:tailEnd type="none" w="lg" len="lg"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1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4800" y="5295900"/>
                    <a:ext cx="2000250" cy="779701"/>
                  </a:xfrm>
                  <a:prstGeom prst="rect">
                    <a:avLst/>
                  </a:prstGeom>
                  <a:noFill/>
                  <a:ln w="19050" algn="ctr">
                    <a:noFill/>
                    <a:miter lim="800000"/>
                    <a:headEnd type="none" w="sm" len="sm"/>
                    <a:tailEnd type="none" w="lg" len="lg"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ts val="0"/>
                      </a:spcBef>
                    </a:pPr>
                    <a:r>
                      <a:rPr lang="en-US" sz="1800" b="1" dirty="0" smtClean="0">
                        <a:solidFill>
                          <a:srgbClr val="FFCC00"/>
                        </a:solidFill>
                        <a:ea typeface="新細明體" pitchFamily="18" charset="-120"/>
                      </a:rPr>
                      <a:t>K-Freq</a:t>
                    </a:r>
                    <a:endParaRPr lang="en-US" sz="1800" b="1" dirty="0">
                      <a:solidFill>
                        <a:srgbClr val="FFCC00"/>
                      </a:solidFill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86" name="Group 75"/>
                <p:cNvGrpSpPr/>
                <p:nvPr/>
              </p:nvGrpSpPr>
              <p:grpSpPr>
                <a:xfrm>
                  <a:off x="3276600" y="3848100"/>
                  <a:ext cx="1465645" cy="389377"/>
                  <a:chOff x="0" y="5785184"/>
                  <a:chExt cx="2171700" cy="692224"/>
                </a:xfrm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</p:grpSpPr>
              <p:sp>
                <p:nvSpPr>
                  <p:cNvPr id="87" name="AutoShape 16"/>
                  <p:cNvSpPr>
                    <a:spLocks noChangeArrowheads="1"/>
                  </p:cNvSpPr>
                  <p:nvPr/>
                </p:nvSpPr>
                <p:spPr bwMode="auto">
                  <a:xfrm>
                    <a:off x="102076" y="5785184"/>
                    <a:ext cx="1981075" cy="57751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600CC"/>
                      </a:gs>
                      <a:gs pos="100000">
                        <a:srgbClr val="2F005E"/>
                      </a:gs>
                    </a:gsLst>
                    <a:lin ang="5400000" scaled="1"/>
                  </a:gradFill>
                  <a:ln w="19050" algn="ctr">
                    <a:noFill/>
                    <a:miter lim="800000"/>
                    <a:headEnd type="none" w="sm" len="sm"/>
                    <a:tailEnd type="none" w="lg" len="lg"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8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5820819"/>
                    <a:ext cx="2171700" cy="656589"/>
                  </a:xfrm>
                  <a:prstGeom prst="rect">
                    <a:avLst/>
                  </a:prstGeom>
                  <a:noFill/>
                  <a:ln w="19050" algn="ctr">
                    <a:noFill/>
                    <a:miter lim="800000"/>
                    <a:headEnd type="none" w="sm" len="sm"/>
                    <a:tailEnd type="none" w="lg" len="lg"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ts val="0"/>
                      </a:spcBef>
                    </a:pPr>
                    <a:r>
                      <a:rPr lang="en-US" sz="1800" b="1" dirty="0" smtClean="0">
                        <a:solidFill>
                          <a:srgbClr val="FFCC00"/>
                        </a:solidFill>
                        <a:ea typeface="新細明體" pitchFamily="18" charset="-120"/>
                      </a:rPr>
                      <a:t>Top-k Dom</a:t>
                    </a:r>
                    <a:endParaRPr lang="en-US" sz="1800" b="1" dirty="0">
                      <a:solidFill>
                        <a:srgbClr val="FFCC00"/>
                      </a:solidFill>
                      <a:ea typeface="新細明體" pitchFamily="18" charset="-120"/>
                    </a:endParaRPr>
                  </a:p>
                </p:txBody>
              </p:sp>
            </p:grpSp>
          </p:grpSp>
        </p:grpSp>
        <p:sp>
          <p:nvSpPr>
            <p:cNvPr id="160" name="TextBox 159"/>
            <p:cNvSpPr txBox="1"/>
            <p:nvPr/>
          </p:nvSpPr>
          <p:spPr>
            <a:xfrm>
              <a:off x="2588558" y="5378824"/>
              <a:ext cx="31802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Skyline implementation: </a:t>
              </a:r>
            </a:p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~</a:t>
              </a:r>
              <a:r>
                <a:rPr lang="en-US" sz="1600" b="1" i="1" dirty="0" smtClean="0">
                  <a:solidFill>
                    <a:srgbClr val="FF0000"/>
                  </a:solidFill>
                </a:rPr>
                <a:t>8000 code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1600" b="1" i="1" dirty="0" smtClean="0">
                  <a:solidFill>
                    <a:srgbClr val="FF0000"/>
                  </a:solidFill>
                </a:rPr>
                <a:t>lines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(s</a:t>
              </a:r>
              <a:r>
                <a:rPr lang="en-US" sz="1600" b="1" i="1" dirty="0" smtClean="0">
                  <a:solidFill>
                    <a:srgbClr val="FF0000"/>
                  </a:solidFill>
                </a:rPr>
                <a:t>election)</a:t>
              </a:r>
            </a:p>
            <a:p>
              <a:pPr algn="ctr"/>
              <a:r>
                <a:rPr lang="en-US" sz="1600" b="1" dirty="0" smtClean="0">
                  <a:solidFill>
                    <a:srgbClr val="00B050"/>
                  </a:solidFill>
                </a:rPr>
                <a:t>Good Performance</a:t>
              </a:r>
              <a:endParaRPr lang="en-US" sz="16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5634318" y="981069"/>
            <a:ext cx="3529853" cy="5362177"/>
            <a:chOff x="5634318" y="818509"/>
            <a:chExt cx="3529853" cy="5362177"/>
          </a:xfrm>
        </p:grpSpPr>
        <p:sp>
          <p:nvSpPr>
            <p:cNvPr id="36872" name="Rectangle 12"/>
            <p:cNvSpPr>
              <a:spLocks noChangeArrowheads="1"/>
            </p:cNvSpPr>
            <p:nvPr/>
          </p:nvSpPr>
          <p:spPr bwMode="auto">
            <a:xfrm>
              <a:off x="5641975" y="1257300"/>
              <a:ext cx="73025" cy="4673600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50000">
                  <a:srgbClr val="FFCC00"/>
                </a:gs>
                <a:gs pos="100000">
                  <a:srgbClr val="A50021"/>
                </a:gs>
              </a:gsLst>
              <a:lin ang="5400000" scaled="1"/>
            </a:gradFill>
            <a:ln w="19050" algn="ctr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3" name="Group 162"/>
            <p:cNvGrpSpPr/>
            <p:nvPr/>
          </p:nvGrpSpPr>
          <p:grpSpPr>
            <a:xfrm>
              <a:off x="6096000" y="1391771"/>
              <a:ext cx="2705100" cy="4073432"/>
              <a:chOff x="6134100" y="1574333"/>
              <a:chExt cx="2705100" cy="4073432"/>
            </a:xfrm>
          </p:grpSpPr>
          <p:sp>
            <p:nvSpPr>
              <p:cNvPr id="111" name="AutoShape 15"/>
              <p:cNvSpPr>
                <a:spLocks noChangeArrowheads="1"/>
              </p:cNvSpPr>
              <p:nvPr/>
            </p:nvSpPr>
            <p:spPr bwMode="auto">
              <a:xfrm>
                <a:off x="6134100" y="1647265"/>
                <a:ext cx="2705100" cy="4000500"/>
              </a:xfrm>
              <a:prstGeom prst="can">
                <a:avLst>
                  <a:gd name="adj" fmla="val 10672"/>
                </a:avLst>
              </a:prstGeom>
              <a:gradFill rotWithShape="1">
                <a:gsLst>
                  <a:gs pos="0">
                    <a:srgbClr val="800000"/>
                  </a:gs>
                  <a:gs pos="100000">
                    <a:srgbClr val="3B0000"/>
                  </a:gs>
                </a:gsLst>
                <a:lin ang="5400000" scaled="1"/>
              </a:gradFill>
              <a:ln w="19050">
                <a:solidFill>
                  <a:schemeClr val="tx1"/>
                </a:solidFill>
                <a:miter lim="800000"/>
                <a:headEnd type="none" w="sm" len="sm"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Text Box 22"/>
              <p:cNvSpPr txBox="1">
                <a:spLocks noChangeArrowheads="1"/>
              </p:cNvSpPr>
              <p:nvPr/>
            </p:nvSpPr>
            <p:spPr bwMode="auto">
              <a:xfrm>
                <a:off x="6705600" y="1574333"/>
                <a:ext cx="1454150" cy="427038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 type="none" w="sm" len="sm"/>
                <a:tailEnd type="none" w="lg" len="lg"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200" b="1" dirty="0">
                    <a:solidFill>
                      <a:srgbClr val="FFCC00"/>
                    </a:solidFill>
                    <a:ea typeface="新細明體" pitchFamily="18" charset="-120"/>
                  </a:rPr>
                  <a:t>DBMS</a:t>
                </a:r>
              </a:p>
            </p:txBody>
          </p:sp>
          <p:sp>
            <p:nvSpPr>
              <p:cNvPr id="116" name="Rectangle 115"/>
              <p:cNvSpPr/>
              <p:nvPr/>
            </p:nvSpPr>
            <p:spPr bwMode="auto">
              <a:xfrm>
                <a:off x="6324600" y="2095501"/>
                <a:ext cx="2324100" cy="1066800"/>
              </a:xfrm>
              <a:prstGeom prst="rect">
                <a:avLst/>
              </a:prstGeom>
              <a:solidFill>
                <a:srgbClr val="FFCC0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6819106" y="2705101"/>
                <a:ext cx="1828800" cy="457200"/>
              </a:xfrm>
              <a:prstGeom prst="rect">
                <a:avLst/>
              </a:prstGeom>
              <a:solidFill>
                <a:srgbClr val="6600CC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118" name="AutoShape 16"/>
              <p:cNvSpPr>
                <a:spLocks noChangeArrowheads="1"/>
              </p:cNvSpPr>
              <p:nvPr/>
            </p:nvSpPr>
            <p:spPr bwMode="auto">
              <a:xfrm>
                <a:off x="6528044" y="4971048"/>
                <a:ext cx="1336995" cy="324853"/>
              </a:xfrm>
              <a:prstGeom prst="rect">
                <a:avLst/>
              </a:prstGeom>
              <a:solidFill>
                <a:srgbClr val="FFCC00"/>
              </a:solidFill>
              <a:ln w="19050" algn="ctr">
                <a:noFill/>
                <a:miter lim="800000"/>
                <a:headEnd type="none" w="sm" len="sm"/>
                <a:tailEnd type="none" w="lg" len="lg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Text Box 17"/>
              <p:cNvSpPr txBox="1">
                <a:spLocks noChangeArrowheads="1"/>
              </p:cNvSpPr>
              <p:nvPr/>
            </p:nvSpPr>
            <p:spPr bwMode="auto">
              <a:xfrm>
                <a:off x="6459155" y="4953001"/>
                <a:ext cx="1465645" cy="36933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 type="none" w="sm" len="sm"/>
                <a:tailEnd type="none" w="lg" len="lg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1800" b="1" dirty="0" smtClean="0">
                    <a:solidFill>
                      <a:srgbClr val="6600CC"/>
                    </a:solidFill>
                    <a:ea typeface="新細明體" pitchFamily="18" charset="-120"/>
                  </a:rPr>
                  <a:t>Top-k Dom</a:t>
                </a:r>
                <a:endParaRPr lang="en-US" sz="1800" b="1" dirty="0">
                  <a:solidFill>
                    <a:srgbClr val="6600CC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20" name="AutoShape 16"/>
              <p:cNvSpPr>
                <a:spLocks noChangeArrowheads="1"/>
              </p:cNvSpPr>
              <p:nvPr/>
            </p:nvSpPr>
            <p:spPr bwMode="auto">
              <a:xfrm>
                <a:off x="7200900" y="3904248"/>
                <a:ext cx="1336996" cy="324853"/>
              </a:xfrm>
              <a:prstGeom prst="rect">
                <a:avLst/>
              </a:prstGeom>
              <a:solidFill>
                <a:srgbClr val="FFCC00"/>
              </a:solidFill>
              <a:ln w="19050" algn="ctr">
                <a:noFill/>
                <a:miter lim="800000"/>
                <a:headEnd type="none" w="sm" len="sm"/>
                <a:tailEnd type="none" w="lg" len="lg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AutoShape 16"/>
              <p:cNvSpPr>
                <a:spLocks noChangeArrowheads="1"/>
              </p:cNvSpPr>
              <p:nvPr/>
            </p:nvSpPr>
            <p:spPr bwMode="auto">
              <a:xfrm>
                <a:off x="7200900" y="4247148"/>
                <a:ext cx="1336996" cy="324853"/>
              </a:xfrm>
              <a:prstGeom prst="rect">
                <a:avLst/>
              </a:prstGeom>
              <a:solidFill>
                <a:srgbClr val="FFCC00"/>
              </a:solidFill>
              <a:ln w="19050" algn="ctr">
                <a:noFill/>
                <a:miter lim="800000"/>
                <a:headEnd type="none" w="sm" len="sm"/>
                <a:tailEnd type="none" w="lg" len="lg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AutoShape 16"/>
              <p:cNvSpPr>
                <a:spLocks noChangeArrowheads="1"/>
              </p:cNvSpPr>
              <p:nvPr/>
            </p:nvSpPr>
            <p:spPr bwMode="auto">
              <a:xfrm>
                <a:off x="7200900" y="4590050"/>
                <a:ext cx="1336996" cy="324853"/>
              </a:xfrm>
              <a:prstGeom prst="rect">
                <a:avLst/>
              </a:prstGeom>
              <a:solidFill>
                <a:srgbClr val="FFCC00"/>
              </a:solidFill>
              <a:ln w="19050" algn="ctr">
                <a:noFill/>
                <a:miter lim="800000"/>
                <a:headEnd type="none" w="sm" len="sm"/>
                <a:tailEnd type="none" w="lg" len="lg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Text Box 17"/>
              <p:cNvSpPr txBox="1">
                <a:spLocks noChangeArrowheads="1"/>
              </p:cNvSpPr>
              <p:nvPr/>
            </p:nvSpPr>
            <p:spPr bwMode="auto">
              <a:xfrm>
                <a:off x="7251234" y="3886201"/>
                <a:ext cx="1321266" cy="36933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 type="none" w="sm" len="sm"/>
                <a:tailEnd type="none" w="lg" len="lg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1800" b="1" dirty="0" smtClean="0">
                    <a:solidFill>
                      <a:srgbClr val="6600CC"/>
                    </a:solidFill>
                    <a:ea typeface="新細明體" pitchFamily="18" charset="-120"/>
                  </a:rPr>
                  <a:t>Skyline</a:t>
                </a:r>
                <a:endParaRPr lang="en-US" sz="1800" b="1" dirty="0">
                  <a:solidFill>
                    <a:srgbClr val="6600CC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24" name="Text Box 17"/>
              <p:cNvSpPr txBox="1">
                <a:spLocks noChangeArrowheads="1"/>
              </p:cNvSpPr>
              <p:nvPr/>
            </p:nvSpPr>
            <p:spPr bwMode="auto">
              <a:xfrm>
                <a:off x="7251234" y="4229101"/>
                <a:ext cx="1321266" cy="36933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 type="none" w="sm" len="sm"/>
                <a:tailEnd type="none" w="lg" len="lg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1800" b="1" dirty="0" smtClean="0">
                    <a:solidFill>
                      <a:srgbClr val="6600CC"/>
                    </a:solidFill>
                    <a:ea typeface="新細明體" pitchFamily="18" charset="-120"/>
                  </a:rPr>
                  <a:t>K-Dom</a:t>
                </a:r>
                <a:endParaRPr lang="en-US" sz="1800" b="1" dirty="0">
                  <a:solidFill>
                    <a:srgbClr val="6600CC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25" name="Text Box 17"/>
              <p:cNvSpPr txBox="1">
                <a:spLocks noChangeArrowheads="1"/>
              </p:cNvSpPr>
              <p:nvPr/>
            </p:nvSpPr>
            <p:spPr bwMode="auto">
              <a:xfrm>
                <a:off x="7251234" y="4572001"/>
                <a:ext cx="1321266" cy="36933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 type="none" w="sm" len="sm"/>
                <a:tailEnd type="none" w="lg" len="lg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1800" b="1" dirty="0" smtClean="0">
                    <a:solidFill>
                      <a:srgbClr val="6600CC"/>
                    </a:solidFill>
                    <a:ea typeface="新細明體" pitchFamily="18" charset="-120"/>
                  </a:rPr>
                  <a:t>K-Freq</a:t>
                </a:r>
                <a:endParaRPr lang="en-US" sz="1800" b="1" dirty="0">
                  <a:solidFill>
                    <a:srgbClr val="6600CC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26" name="AutoShape 16"/>
              <p:cNvSpPr>
                <a:spLocks noChangeArrowheads="1"/>
              </p:cNvSpPr>
              <p:nvPr/>
            </p:nvSpPr>
            <p:spPr bwMode="auto">
              <a:xfrm>
                <a:off x="7200900" y="3561348"/>
                <a:ext cx="1336996" cy="324852"/>
              </a:xfrm>
              <a:prstGeom prst="rect">
                <a:avLst/>
              </a:prstGeom>
              <a:solidFill>
                <a:srgbClr val="FFCC00"/>
              </a:solidFill>
              <a:ln w="19050" algn="ctr">
                <a:noFill/>
                <a:miter lim="800000"/>
                <a:headEnd type="none" w="sm" len="sm"/>
                <a:tailEnd type="none" w="lg" len="lg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Text Box 17"/>
              <p:cNvSpPr txBox="1">
                <a:spLocks noChangeArrowheads="1"/>
              </p:cNvSpPr>
              <p:nvPr/>
            </p:nvSpPr>
            <p:spPr bwMode="auto">
              <a:xfrm>
                <a:off x="7200900" y="3543301"/>
                <a:ext cx="1321266" cy="36933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 type="none" w="sm" len="sm"/>
                <a:tailEnd type="none" w="lg" len="lg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1800" b="1" dirty="0" smtClean="0">
                    <a:solidFill>
                      <a:srgbClr val="6600CC"/>
                    </a:solidFill>
                    <a:ea typeface="新細明體" pitchFamily="18" charset="-120"/>
                  </a:rPr>
                  <a:t>Top-k</a:t>
                </a:r>
              </a:p>
            </p:txBody>
          </p:sp>
          <p:sp>
            <p:nvSpPr>
              <p:cNvPr id="132" name="Text Box 11"/>
              <p:cNvSpPr txBox="1">
                <a:spLocks noChangeArrowheads="1"/>
              </p:cNvSpPr>
              <p:nvPr/>
            </p:nvSpPr>
            <p:spPr bwMode="auto">
              <a:xfrm>
                <a:off x="6210300" y="2035314"/>
                <a:ext cx="2628900" cy="707886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 type="none" w="sm" len="sm"/>
                <a:tailEnd type="none" w="lg" len="lg"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2000" b="1" dirty="0" smtClean="0">
                    <a:solidFill>
                      <a:srgbClr val="800000"/>
                    </a:solidFill>
                    <a:ea typeface="新細明體" pitchFamily="18" charset="-120"/>
                  </a:rPr>
                  <a:t>Query Processing and Optimization</a:t>
                </a:r>
                <a:endParaRPr lang="en-US" sz="2000" b="1" dirty="0">
                  <a:solidFill>
                    <a:srgbClr val="800000"/>
                  </a:solidFill>
                  <a:ea typeface="新細明體" pitchFamily="18" charset="-120"/>
                </a:endParaRPr>
              </a:p>
            </p:txBody>
          </p:sp>
          <p:cxnSp>
            <p:nvCxnSpPr>
              <p:cNvPr id="133" name="Straight Connector 132"/>
              <p:cNvCxnSpPr/>
              <p:nvPr/>
            </p:nvCxnSpPr>
            <p:spPr>
              <a:xfrm rot="16200000" flipH="1">
                <a:off x="8116617" y="2627584"/>
                <a:ext cx="1064166" cy="1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6324600" y="2095500"/>
                <a:ext cx="2324100" cy="0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flipH="1">
                <a:off x="7962900" y="3159669"/>
                <a:ext cx="685800" cy="2500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8401346" y="2913564"/>
                <a:ext cx="493916" cy="792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0800000" flipH="1">
                <a:off x="6819106" y="2705100"/>
                <a:ext cx="1828800" cy="2500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6092415" y="2327684"/>
                <a:ext cx="464373" cy="3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6200000" flipH="1">
                <a:off x="6023908" y="2858977"/>
                <a:ext cx="599795" cy="1588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10800000" flipH="1">
                <a:off x="6819900" y="3160919"/>
                <a:ext cx="1219200" cy="2500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8" name="Rectangle 127"/>
              <p:cNvSpPr/>
              <p:nvPr/>
            </p:nvSpPr>
            <p:spPr bwMode="auto">
              <a:xfrm flipH="1">
                <a:off x="8535195" y="3505201"/>
                <a:ext cx="114300" cy="1905000"/>
              </a:xfrm>
              <a:prstGeom prst="rect">
                <a:avLst/>
              </a:prstGeom>
              <a:solidFill>
                <a:srgbClr val="6600CC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 flipH="1">
                <a:off x="7506495" y="3314701"/>
                <a:ext cx="1143000" cy="190500"/>
              </a:xfrm>
              <a:prstGeom prst="rect">
                <a:avLst/>
              </a:prstGeom>
              <a:solidFill>
                <a:srgbClr val="6600CC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 flipH="1">
                <a:off x="7658895" y="5334001"/>
                <a:ext cx="990600" cy="228600"/>
              </a:xfrm>
              <a:prstGeom prst="rect">
                <a:avLst/>
              </a:prstGeom>
              <a:solidFill>
                <a:srgbClr val="6600CC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 flipH="1">
                <a:off x="8306595" y="3162301"/>
                <a:ext cx="342900" cy="190500"/>
              </a:xfrm>
              <a:prstGeom prst="rect">
                <a:avLst/>
              </a:prstGeom>
              <a:solidFill>
                <a:srgbClr val="6600CC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굴림" pitchFamily="34" charset="-127"/>
                </a:endParaRPr>
              </a:p>
            </p:txBody>
          </p:sp>
          <p:cxnSp>
            <p:nvCxnSpPr>
              <p:cNvPr id="140" name="Straight Connector 139"/>
              <p:cNvCxnSpPr/>
              <p:nvPr/>
            </p:nvCxnSpPr>
            <p:spPr>
              <a:xfrm rot="10800000">
                <a:off x="7964489" y="3159669"/>
                <a:ext cx="304800" cy="2500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5400000" flipH="1" flipV="1">
                <a:off x="7450303" y="4360116"/>
                <a:ext cx="2399180" cy="792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10800000">
                <a:off x="7658894" y="5560101"/>
                <a:ext cx="990600" cy="2500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rot="5400000" flipH="1" flipV="1">
                <a:off x="7538479" y="5440598"/>
                <a:ext cx="242418" cy="1588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rot="10800000">
                <a:off x="7658894" y="5320183"/>
                <a:ext cx="914400" cy="2500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5400000">
                <a:off x="7672579" y="4420718"/>
                <a:ext cx="1800636" cy="794"/>
              </a:xfrm>
              <a:prstGeom prst="line">
                <a:avLst/>
              </a:prstGeom>
              <a:ln w="158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0800000">
                <a:off x="7506494" y="3520796"/>
                <a:ext cx="1066800" cy="2500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>
                <a:off x="7402027" y="3418373"/>
                <a:ext cx="207346" cy="0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0800000">
                <a:off x="7506494" y="3312200"/>
                <a:ext cx="761206" cy="2500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5400000">
                <a:off x="8246615" y="3221355"/>
                <a:ext cx="119959" cy="1588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1" name="TextBox 150"/>
              <p:cNvSpPr txBox="1"/>
              <p:nvPr/>
            </p:nvSpPr>
            <p:spPr>
              <a:xfrm>
                <a:off x="6819900" y="2700635"/>
                <a:ext cx="1752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i="1" dirty="0" err="1" smtClean="0">
                    <a:solidFill>
                      <a:srgbClr val="FFCC00"/>
                    </a:solidFill>
                  </a:rPr>
                  <a:t>FlexPref</a:t>
                </a:r>
                <a:endParaRPr lang="en-US" sz="2400" b="1" i="1" dirty="0">
                  <a:solidFill>
                    <a:srgbClr val="FFCC00"/>
                  </a:solidFill>
                </a:endParaRPr>
              </a:p>
            </p:txBody>
          </p:sp>
        </p:grpSp>
        <p:sp>
          <p:nvSpPr>
            <p:cNvPr id="98" name="Text Box 13"/>
            <p:cNvSpPr txBox="1">
              <a:spLocks noChangeArrowheads="1"/>
            </p:cNvSpPr>
            <p:nvPr/>
          </p:nvSpPr>
          <p:spPr bwMode="auto">
            <a:xfrm>
              <a:off x="5849471" y="818509"/>
              <a:ext cx="3314700" cy="769441"/>
            </a:xfrm>
            <a:prstGeom prst="rect">
              <a:avLst/>
            </a:prstGeom>
            <a:noFill/>
            <a:ln w="19050" algn="ctr">
              <a:noFill/>
              <a:miter lim="800000"/>
              <a:headEnd type="none" w="sm" len="sm"/>
              <a:tailEnd type="none" w="lg" len="lg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200" i="1" dirty="0" smtClean="0">
                  <a:solidFill>
                    <a:srgbClr val="800000"/>
                  </a:solidFill>
                  <a:ea typeface="新細明體" pitchFamily="18" charset="-120"/>
                </a:rPr>
                <a:t>Extensible Approach</a:t>
              </a:r>
            </a:p>
            <a:p>
              <a:pPr algn="ctr">
                <a:spcBef>
                  <a:spcPts val="0"/>
                </a:spcBef>
              </a:pPr>
              <a:r>
                <a:rPr lang="en-US" sz="2200" i="1" dirty="0" smtClean="0">
                  <a:solidFill>
                    <a:srgbClr val="800000"/>
                  </a:solidFill>
                  <a:ea typeface="新細明體" pitchFamily="18" charset="-120"/>
                </a:rPr>
                <a:t>(The Good)</a:t>
              </a:r>
              <a:endParaRPr lang="en-US" sz="2200" i="1" dirty="0">
                <a:solidFill>
                  <a:srgbClr val="800000"/>
                </a:solidFill>
                <a:ea typeface="新細明體" pitchFamily="18" charset="-12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5634318" y="5349689"/>
              <a:ext cx="35096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Skyline implementation: </a:t>
              </a:r>
            </a:p>
            <a:p>
              <a:pPr algn="ctr"/>
              <a:r>
                <a:rPr lang="en-US" sz="1600" b="1" dirty="0" smtClean="0">
                  <a:solidFill>
                    <a:srgbClr val="00B050"/>
                  </a:solidFill>
                </a:rPr>
                <a:t>~</a:t>
              </a:r>
              <a:r>
                <a:rPr lang="en-US" sz="1600" b="1" i="1" dirty="0" smtClean="0">
                  <a:solidFill>
                    <a:srgbClr val="00B050"/>
                  </a:solidFill>
                </a:rPr>
                <a:t>300 code lines (selection &amp; join)</a:t>
              </a:r>
            </a:p>
            <a:p>
              <a:pPr algn="ctr"/>
              <a:r>
                <a:rPr lang="en-US" sz="1600" b="1" dirty="0" smtClean="0">
                  <a:solidFill>
                    <a:srgbClr val="00B050"/>
                  </a:solidFill>
                </a:rPr>
                <a:t>Good Performance</a:t>
              </a:r>
              <a:endParaRPr lang="en-US" sz="16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3968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9" dur="indefinite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6" dur="indefinite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250"/>
            <a:ext cx="8001000" cy="81915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800000"/>
                </a:solidFill>
              </a:rPr>
              <a:t>Adding a New Preference Method to </a:t>
            </a:r>
            <a:r>
              <a:rPr lang="en-US" sz="2800" dirty="0" err="1" smtClean="0">
                <a:solidFill>
                  <a:srgbClr val="800000"/>
                </a:solidFill>
              </a:rPr>
              <a:t>FlexPref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94" name="Folded Corner 93"/>
          <p:cNvSpPr/>
          <p:nvPr/>
        </p:nvSpPr>
        <p:spPr bwMode="auto">
          <a:xfrm>
            <a:off x="3086100" y="4343400"/>
            <a:ext cx="1371600" cy="1676400"/>
          </a:xfrm>
          <a:prstGeom prst="foldedCorner">
            <a:avLst>
              <a:gd name="adj" fmla="val 26267"/>
            </a:avLst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34" charset="-127"/>
            </a:endParaRPr>
          </a:p>
        </p:txBody>
      </p:sp>
      <p:sp>
        <p:nvSpPr>
          <p:cNvPr id="7" name="Flowchart: Card 6"/>
          <p:cNvSpPr/>
          <p:nvPr/>
        </p:nvSpPr>
        <p:spPr bwMode="auto">
          <a:xfrm>
            <a:off x="3048000" y="4229100"/>
            <a:ext cx="1447800" cy="1219200"/>
          </a:xfrm>
          <a:prstGeom prst="flowChartPunchedCard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FFCC00"/>
                </a:solidFill>
                <a:effectLst/>
                <a:latin typeface="Arial" charset="0"/>
                <a:ea typeface="ＭＳ Ｐゴシック" pitchFamily="-112" charset="-128"/>
              </a:rPr>
              <a:t>MyPref.c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CC00"/>
              </a:solidFill>
              <a:effectLst/>
              <a:latin typeface="Arial" charset="0"/>
              <a:ea typeface="ＭＳ Ｐゴシック" pitchFamily="-11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b="1" dirty="0" smtClean="0">
              <a:solidFill>
                <a:srgbClr val="FFCC00"/>
              </a:solidFill>
              <a:ea typeface="ＭＳ Ｐゴシック" pitchFamily="-11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C00"/>
                </a:solidFill>
                <a:effectLst/>
                <a:latin typeface="Arial" charset="0"/>
                <a:ea typeface="ＭＳ Ｐゴシック" pitchFamily="-112" charset="-128"/>
              </a:rPr>
              <a:t>(Function Definitions)</a:t>
            </a:r>
          </a:p>
        </p:txBody>
      </p:sp>
      <p:sp>
        <p:nvSpPr>
          <p:cNvPr id="33" name="Down Arrow 32"/>
          <p:cNvSpPr/>
          <p:nvPr/>
        </p:nvSpPr>
        <p:spPr>
          <a:xfrm rot="16200000">
            <a:off x="5124450" y="4705350"/>
            <a:ext cx="457200" cy="800100"/>
          </a:xfrm>
          <a:prstGeom prst="downArrow">
            <a:avLst>
              <a:gd name="adj1" fmla="val 50000"/>
              <a:gd name="adj2" fmla="val 45000"/>
            </a:avLst>
          </a:prstGeom>
          <a:solidFill>
            <a:srgbClr val="FFCC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Can 84"/>
          <p:cNvSpPr/>
          <p:nvPr/>
        </p:nvSpPr>
        <p:spPr bwMode="auto">
          <a:xfrm>
            <a:off x="6210300" y="2286000"/>
            <a:ext cx="2705100" cy="3962400"/>
          </a:xfrm>
          <a:prstGeom prst="can">
            <a:avLst>
              <a:gd name="adj" fmla="val 14946"/>
            </a:avLst>
          </a:prstGeom>
          <a:solidFill>
            <a:srgbClr val="7A001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34" charset="-127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6553200" y="2781300"/>
            <a:ext cx="2209800" cy="1066800"/>
          </a:xfrm>
          <a:prstGeom prst="rect">
            <a:avLst/>
          </a:prstGeom>
          <a:solidFill>
            <a:srgbClr val="FFCC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34" charset="-127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7315199" y="4202668"/>
            <a:ext cx="1371600" cy="1398032"/>
            <a:chOff x="7391399" y="4809767"/>
            <a:chExt cx="1371600" cy="1398032"/>
          </a:xfrm>
        </p:grpSpPr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7391399" y="5170714"/>
              <a:ext cx="1336996" cy="324853"/>
            </a:xfrm>
            <a:prstGeom prst="rect">
              <a:avLst/>
            </a:prstGeom>
            <a:solidFill>
              <a:srgbClr val="FFCC00"/>
            </a:solidFill>
            <a:ln w="19050" algn="ctr">
              <a:noFill/>
              <a:miter lim="800000"/>
              <a:headEnd type="none" w="sm" len="sm"/>
              <a:tailEnd type="none" w="lg" len="lg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AutoShape 16"/>
            <p:cNvSpPr>
              <a:spLocks noChangeArrowheads="1"/>
            </p:cNvSpPr>
            <p:nvPr/>
          </p:nvSpPr>
          <p:spPr bwMode="auto">
            <a:xfrm>
              <a:off x="7391399" y="5513614"/>
              <a:ext cx="1336996" cy="324853"/>
            </a:xfrm>
            <a:prstGeom prst="rect">
              <a:avLst/>
            </a:prstGeom>
            <a:solidFill>
              <a:srgbClr val="FFCC00"/>
            </a:solidFill>
            <a:ln w="19050" algn="ctr">
              <a:noFill/>
              <a:miter lim="800000"/>
              <a:headEnd type="none" w="sm" len="sm"/>
              <a:tailEnd type="none" w="lg" len="lg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AutoShape 16"/>
            <p:cNvSpPr>
              <a:spLocks noChangeArrowheads="1"/>
            </p:cNvSpPr>
            <p:nvPr/>
          </p:nvSpPr>
          <p:spPr bwMode="auto">
            <a:xfrm>
              <a:off x="7391399" y="5856516"/>
              <a:ext cx="1336996" cy="324853"/>
            </a:xfrm>
            <a:prstGeom prst="rect">
              <a:avLst/>
            </a:prstGeom>
            <a:solidFill>
              <a:srgbClr val="FFCC00"/>
            </a:solidFill>
            <a:ln w="19050" algn="ctr">
              <a:noFill/>
              <a:miter lim="800000"/>
              <a:headEnd type="none" w="sm" len="sm"/>
              <a:tailEnd type="none" w="lg" len="lg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Text Box 17"/>
            <p:cNvSpPr txBox="1">
              <a:spLocks noChangeArrowheads="1"/>
            </p:cNvSpPr>
            <p:nvPr/>
          </p:nvSpPr>
          <p:spPr bwMode="auto">
            <a:xfrm>
              <a:off x="7441733" y="5152667"/>
              <a:ext cx="1321266" cy="369332"/>
            </a:xfrm>
            <a:prstGeom prst="rect">
              <a:avLst/>
            </a:prstGeom>
            <a:noFill/>
            <a:ln w="19050" algn="ctr">
              <a:noFill/>
              <a:miter lim="800000"/>
              <a:headEnd type="none" w="sm" len="sm"/>
              <a:tailEnd type="none" w="lg" len="lg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800" b="1" dirty="0" smtClean="0">
                  <a:solidFill>
                    <a:srgbClr val="6600CC"/>
                  </a:solidFill>
                  <a:ea typeface="新細明體" pitchFamily="18" charset="-120"/>
                </a:rPr>
                <a:t>Skyline</a:t>
              </a:r>
              <a:endParaRPr lang="en-US" sz="1800" b="1" dirty="0">
                <a:solidFill>
                  <a:srgbClr val="6600CC"/>
                </a:solidFill>
                <a:ea typeface="新細明體" pitchFamily="18" charset="-120"/>
              </a:endParaRPr>
            </a:p>
          </p:txBody>
        </p:sp>
        <p:sp>
          <p:nvSpPr>
            <p:cNvPr id="54" name="Text Box 17"/>
            <p:cNvSpPr txBox="1">
              <a:spLocks noChangeArrowheads="1"/>
            </p:cNvSpPr>
            <p:nvPr/>
          </p:nvSpPr>
          <p:spPr bwMode="auto">
            <a:xfrm>
              <a:off x="7441733" y="5495567"/>
              <a:ext cx="1321266" cy="369332"/>
            </a:xfrm>
            <a:prstGeom prst="rect">
              <a:avLst/>
            </a:prstGeom>
            <a:noFill/>
            <a:ln w="19050" algn="ctr">
              <a:noFill/>
              <a:miter lim="800000"/>
              <a:headEnd type="none" w="sm" len="sm"/>
              <a:tailEnd type="none" w="lg" len="lg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800" b="1" dirty="0" smtClean="0">
                  <a:solidFill>
                    <a:srgbClr val="6600CC"/>
                  </a:solidFill>
                  <a:ea typeface="新細明體" pitchFamily="18" charset="-120"/>
                </a:rPr>
                <a:t>K-Dom</a:t>
              </a:r>
              <a:endParaRPr lang="en-US" sz="1800" b="1" dirty="0">
                <a:solidFill>
                  <a:srgbClr val="6600CC"/>
                </a:solidFill>
                <a:ea typeface="新細明體" pitchFamily="18" charset="-120"/>
              </a:endParaRPr>
            </a:p>
          </p:txBody>
        </p:sp>
        <p:sp>
          <p:nvSpPr>
            <p:cNvPr id="55" name="Text Box 17"/>
            <p:cNvSpPr txBox="1">
              <a:spLocks noChangeArrowheads="1"/>
            </p:cNvSpPr>
            <p:nvPr/>
          </p:nvSpPr>
          <p:spPr bwMode="auto">
            <a:xfrm>
              <a:off x="7441733" y="5838467"/>
              <a:ext cx="1321266" cy="369332"/>
            </a:xfrm>
            <a:prstGeom prst="rect">
              <a:avLst/>
            </a:prstGeom>
            <a:noFill/>
            <a:ln w="19050" algn="ctr">
              <a:noFill/>
              <a:miter lim="800000"/>
              <a:headEnd type="none" w="sm" len="sm"/>
              <a:tailEnd type="none" w="lg" len="lg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800" b="1" dirty="0" smtClean="0">
                  <a:solidFill>
                    <a:srgbClr val="6600CC"/>
                  </a:solidFill>
                  <a:ea typeface="新細明體" pitchFamily="18" charset="-120"/>
                </a:rPr>
                <a:t>K-Freq</a:t>
              </a:r>
              <a:endParaRPr lang="en-US" sz="1800" b="1" dirty="0">
                <a:solidFill>
                  <a:srgbClr val="6600CC"/>
                </a:solidFill>
                <a:ea typeface="新細明體" pitchFamily="18" charset="-120"/>
              </a:endParaRPr>
            </a:p>
          </p:txBody>
        </p:sp>
        <p:sp>
          <p:nvSpPr>
            <p:cNvPr id="56" name="AutoShape 16"/>
            <p:cNvSpPr>
              <a:spLocks noChangeArrowheads="1"/>
            </p:cNvSpPr>
            <p:nvPr/>
          </p:nvSpPr>
          <p:spPr bwMode="auto">
            <a:xfrm>
              <a:off x="7391399" y="4827814"/>
              <a:ext cx="1336996" cy="324852"/>
            </a:xfrm>
            <a:prstGeom prst="rect">
              <a:avLst/>
            </a:prstGeom>
            <a:solidFill>
              <a:srgbClr val="FFCC00"/>
            </a:solidFill>
            <a:ln w="19050" algn="ctr">
              <a:noFill/>
              <a:miter lim="800000"/>
              <a:headEnd type="none" w="sm" len="sm"/>
              <a:tailEnd type="none" w="lg" len="lg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Text Box 17"/>
            <p:cNvSpPr txBox="1">
              <a:spLocks noChangeArrowheads="1"/>
            </p:cNvSpPr>
            <p:nvPr/>
          </p:nvSpPr>
          <p:spPr bwMode="auto">
            <a:xfrm>
              <a:off x="7391399" y="4809767"/>
              <a:ext cx="1321266" cy="369332"/>
            </a:xfrm>
            <a:prstGeom prst="rect">
              <a:avLst/>
            </a:prstGeom>
            <a:noFill/>
            <a:ln w="19050" algn="ctr">
              <a:noFill/>
              <a:miter lim="800000"/>
              <a:headEnd type="none" w="sm" len="sm"/>
              <a:tailEnd type="none" w="lg" len="lg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800" b="1" dirty="0" smtClean="0">
                  <a:solidFill>
                    <a:srgbClr val="6600CC"/>
                  </a:solidFill>
                  <a:ea typeface="新細明體" pitchFamily="18" charset="-120"/>
                </a:rPr>
                <a:t>Top-k</a:t>
              </a:r>
            </a:p>
          </p:txBody>
        </p:sp>
      </p:grpSp>
      <p:sp>
        <p:nvSpPr>
          <p:cNvPr id="62" name="Text Box 11"/>
          <p:cNvSpPr txBox="1">
            <a:spLocks noChangeArrowheads="1"/>
          </p:cNvSpPr>
          <p:nvPr/>
        </p:nvSpPr>
        <p:spPr bwMode="auto">
          <a:xfrm>
            <a:off x="6362700" y="2721114"/>
            <a:ext cx="2628900" cy="707886"/>
          </a:xfrm>
          <a:prstGeom prst="rect">
            <a:avLst/>
          </a:prstGeom>
          <a:noFill/>
          <a:ln w="19050" algn="ctr">
            <a:noFill/>
            <a:miter lim="800000"/>
            <a:headEnd type="none" w="sm" len="sm"/>
            <a:tailEnd type="none" w="lg" len="lg"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b="1" dirty="0" smtClean="0">
                <a:solidFill>
                  <a:srgbClr val="800000"/>
                </a:solidFill>
                <a:ea typeface="新細明體" pitchFamily="18" charset="-120"/>
              </a:rPr>
              <a:t>Query Processing and Optimization</a:t>
            </a:r>
            <a:endParaRPr lang="en-US" sz="2000" b="1" dirty="0">
              <a:solidFill>
                <a:srgbClr val="800000"/>
              </a:solidFill>
              <a:ea typeface="新細明體" pitchFamily="18" charset="-12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rot="16200000" flipH="1">
            <a:off x="8230917" y="3313383"/>
            <a:ext cx="1064166" cy="1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553200" y="2781300"/>
            <a:ext cx="2209800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8077199" y="3845468"/>
            <a:ext cx="685800" cy="250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6019799" y="3314699"/>
            <a:ext cx="1066802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 bwMode="auto">
          <a:xfrm>
            <a:off x="8419304" y="3848100"/>
            <a:ext cx="342900" cy="190500"/>
          </a:xfrm>
          <a:prstGeom prst="rect">
            <a:avLst/>
          </a:prstGeom>
          <a:solidFill>
            <a:srgbClr val="6600CC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34" charset="-127"/>
            </a:endParaRPr>
          </a:p>
        </p:txBody>
      </p:sp>
      <p:sp>
        <p:nvSpPr>
          <p:cNvPr id="58" name="Rectangle 57"/>
          <p:cNvSpPr/>
          <p:nvPr/>
        </p:nvSpPr>
        <p:spPr bwMode="auto">
          <a:xfrm flipH="1">
            <a:off x="8647905" y="4191000"/>
            <a:ext cx="114300" cy="1905000"/>
          </a:xfrm>
          <a:prstGeom prst="rect">
            <a:avLst/>
          </a:prstGeom>
          <a:solidFill>
            <a:srgbClr val="6600CC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34" charset="-127"/>
            </a:endParaRPr>
          </a:p>
        </p:txBody>
      </p:sp>
      <p:sp>
        <p:nvSpPr>
          <p:cNvPr id="59" name="Rectangle 58"/>
          <p:cNvSpPr/>
          <p:nvPr/>
        </p:nvSpPr>
        <p:spPr bwMode="auto">
          <a:xfrm flipH="1">
            <a:off x="7619205" y="4000500"/>
            <a:ext cx="1143000" cy="190500"/>
          </a:xfrm>
          <a:prstGeom prst="rect">
            <a:avLst/>
          </a:prstGeom>
          <a:solidFill>
            <a:srgbClr val="6600CC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34" charset="-127"/>
            </a:endParaRPr>
          </a:p>
        </p:txBody>
      </p:sp>
      <p:sp>
        <p:nvSpPr>
          <p:cNvPr id="60" name="Rectangle 59"/>
          <p:cNvSpPr/>
          <p:nvPr/>
        </p:nvSpPr>
        <p:spPr bwMode="auto">
          <a:xfrm flipH="1">
            <a:off x="7771605" y="5905500"/>
            <a:ext cx="990600" cy="228600"/>
          </a:xfrm>
          <a:prstGeom prst="rect">
            <a:avLst/>
          </a:prstGeom>
          <a:solidFill>
            <a:srgbClr val="6600CC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34" charset="-127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rot="5400000" flipH="1" flipV="1">
            <a:off x="7638360" y="4971361"/>
            <a:ext cx="2249279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0800000">
            <a:off x="7771604" y="6131599"/>
            <a:ext cx="990600" cy="250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AutoShape 16"/>
          <p:cNvSpPr>
            <a:spLocks noChangeArrowheads="1"/>
          </p:cNvSpPr>
          <p:nvPr/>
        </p:nvSpPr>
        <p:spPr bwMode="auto">
          <a:xfrm>
            <a:off x="6397305" y="5618747"/>
            <a:ext cx="1336995" cy="324853"/>
          </a:xfrm>
          <a:prstGeom prst="rect">
            <a:avLst/>
          </a:prstGeom>
          <a:solidFill>
            <a:srgbClr val="00B050"/>
          </a:solidFill>
          <a:ln w="19050" algn="ctr">
            <a:noFill/>
            <a:miter lim="800000"/>
            <a:headEnd type="none" w="sm" len="sm"/>
            <a:tailEnd type="none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6518915" y="5600700"/>
            <a:ext cx="1143001" cy="369332"/>
          </a:xfrm>
          <a:prstGeom prst="rect">
            <a:avLst/>
          </a:prstGeom>
          <a:noFill/>
          <a:ln w="19050" algn="ctr">
            <a:noFill/>
            <a:miter lim="800000"/>
            <a:headEnd type="none" w="sm" len="sm"/>
            <a:tailEnd type="none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800" b="1" dirty="0" err="1" smtClean="0">
                <a:solidFill>
                  <a:srgbClr val="FFCC00"/>
                </a:solidFill>
                <a:ea typeface="新細明體" pitchFamily="18" charset="-120"/>
              </a:rPr>
              <a:t>MyPref</a:t>
            </a:r>
            <a:endParaRPr lang="en-US" sz="1800" b="1" dirty="0">
              <a:solidFill>
                <a:srgbClr val="FFCC00"/>
              </a:solidFill>
              <a:ea typeface="新細明體" pitchFamily="18" charset="-120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rot="5400000">
            <a:off x="7785289" y="5106517"/>
            <a:ext cx="1800636" cy="794"/>
          </a:xfrm>
          <a:prstGeom prst="line">
            <a:avLst/>
          </a:prstGeom>
          <a:ln w="158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>
            <a:off x="7499245" y="4087092"/>
            <a:ext cx="239918" cy="1588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10800000">
            <a:off x="7619204" y="3966677"/>
            <a:ext cx="838200" cy="250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>
            <a:off x="8360914" y="3907154"/>
            <a:ext cx="119959" cy="1588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 bwMode="auto">
          <a:xfrm>
            <a:off x="6933405" y="3390900"/>
            <a:ext cx="1828800" cy="457200"/>
          </a:xfrm>
          <a:prstGeom prst="rect">
            <a:avLst/>
          </a:prstGeom>
          <a:solidFill>
            <a:srgbClr val="6600CC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34" charset="-127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rot="16200000" flipH="1">
            <a:off x="8515645" y="3599363"/>
            <a:ext cx="493916" cy="792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0800000" flipH="1">
            <a:off x="6933405" y="3390899"/>
            <a:ext cx="1828800" cy="250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6706521" y="3617786"/>
            <a:ext cx="454565" cy="796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0800000" flipH="1">
            <a:off x="6933405" y="3845468"/>
            <a:ext cx="304800" cy="250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6553199" y="3845600"/>
            <a:ext cx="1600201" cy="250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857205" y="33147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srgbClr val="FFCC00"/>
                </a:solidFill>
              </a:rPr>
              <a:t>FlexPref</a:t>
            </a:r>
            <a:endParaRPr lang="en-US" sz="2400" b="1" i="1" dirty="0">
              <a:solidFill>
                <a:srgbClr val="FFCC00"/>
              </a:solidFill>
            </a:endParaRPr>
          </a:p>
        </p:txBody>
      </p:sp>
      <p:sp>
        <p:nvSpPr>
          <p:cNvPr id="86" name="Text Box 22"/>
          <p:cNvSpPr txBox="1">
            <a:spLocks noChangeArrowheads="1"/>
          </p:cNvSpPr>
          <p:nvPr/>
        </p:nvSpPr>
        <p:spPr bwMode="auto">
          <a:xfrm>
            <a:off x="6819900" y="2316162"/>
            <a:ext cx="1454150" cy="427038"/>
          </a:xfrm>
          <a:prstGeom prst="rect">
            <a:avLst/>
          </a:prstGeom>
          <a:noFill/>
          <a:ln w="19050" algn="ctr">
            <a:noFill/>
            <a:miter lim="800000"/>
            <a:headEnd type="none" w="sm" len="sm"/>
            <a:tailEnd type="none" w="lg" len="lg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CC00"/>
                </a:solidFill>
                <a:ea typeface="新細明體" pitchFamily="18" charset="-120"/>
              </a:rPr>
              <a:t>DBMS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52400" y="3447990"/>
            <a:ext cx="5829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DefinePreference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MyPref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with </a:t>
            </a:r>
            <a:r>
              <a:rPr lang="en-US" sz="20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MyPref.c</a:t>
            </a:r>
            <a:endParaRPr lang="en-US" sz="20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7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1143000"/>
          </a:xfrm>
        </p:spPr>
        <p:txBody>
          <a:bodyPr>
            <a:normAutofit/>
          </a:bodyPr>
          <a:lstStyle/>
          <a:p>
            <a:r>
              <a:rPr lang="en-US" sz="2200" b="0" dirty="0" smtClean="0"/>
              <a:t>Adding a preference evaluation method “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MyPref</a:t>
            </a:r>
            <a:r>
              <a:rPr lang="en-US" sz="2200" b="0" dirty="0" smtClean="0"/>
              <a:t>” to </a:t>
            </a:r>
            <a:r>
              <a:rPr lang="en-US" sz="2200" b="0" dirty="0" err="1" smtClean="0"/>
              <a:t>FlexPref</a:t>
            </a:r>
            <a:r>
              <a:rPr lang="en-US" sz="2200" b="0" dirty="0" smtClean="0"/>
              <a:t> requires the implementation of </a:t>
            </a:r>
            <a:r>
              <a:rPr lang="en-US" sz="2200" b="0" i="1" u="sng" dirty="0" smtClean="0">
                <a:solidFill>
                  <a:srgbClr val="C00000"/>
                </a:solidFill>
              </a:rPr>
              <a:t>three functions </a:t>
            </a:r>
            <a:r>
              <a:rPr lang="en-US" sz="2200" b="0" dirty="0" smtClean="0"/>
              <a:t>and </a:t>
            </a:r>
            <a:r>
              <a:rPr lang="en-US" sz="2200" b="0" i="1" u="sng" dirty="0" smtClean="0">
                <a:solidFill>
                  <a:srgbClr val="C00000"/>
                </a:solidFill>
              </a:rPr>
              <a:t>two macros</a:t>
            </a:r>
            <a:r>
              <a:rPr lang="en-US" sz="2200" b="0" dirty="0" smtClean="0"/>
              <a:t> in a separate file “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MyPref.c</a:t>
            </a:r>
            <a:r>
              <a:rPr lang="en-US" sz="2200" b="0" dirty="0" smtClean="0"/>
              <a:t>” outside the DB engine. </a:t>
            </a:r>
          </a:p>
          <a:p>
            <a:endParaRPr lang="en-US" dirty="0" smtClean="0"/>
          </a:p>
        </p:txBody>
      </p:sp>
      <p:sp>
        <p:nvSpPr>
          <p:cNvPr id="84" name="Content Placeholder 2"/>
          <p:cNvSpPr txBox="1">
            <a:spLocks/>
          </p:cNvSpPr>
          <p:nvPr/>
        </p:nvSpPr>
        <p:spPr bwMode="auto">
          <a:xfrm>
            <a:off x="190500" y="2247900"/>
            <a:ext cx="57531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HyhwpEQ"/>
              </a:rPr>
              <a:t>Once implemented, the preference method is registered using a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DefinePreference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HyhwpEQ"/>
              </a:rPr>
              <a:t> command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HyhwpEQ"/>
            </a:endParaRPr>
          </a:p>
        </p:txBody>
      </p:sp>
    </p:spTree>
    <p:extLst>
      <p:ext uri="{BB962C8B-B14F-4D97-AF65-F5344CB8AC3E}">
        <p14:creationId xmlns:p14="http://schemas.microsoft.com/office/powerpoint/2010/main" val="324380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575"/>
            <a:ext cx="7581900" cy="9239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Querying </a:t>
            </a:r>
            <a:r>
              <a:rPr lang="en-US" dirty="0" err="1" smtClean="0">
                <a:solidFill>
                  <a:srgbClr val="800000"/>
                </a:solidFill>
              </a:rPr>
              <a:t>FlexPref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" y="2219861"/>
            <a:ext cx="88011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SELECT * FROM Restaurants R </a:t>
            </a:r>
          </a:p>
          <a:p>
            <a:r>
              <a:rPr lang="en-US" sz="20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WHERE …</a:t>
            </a:r>
          </a:p>
          <a:p>
            <a:r>
              <a:rPr lang="en-US" sz="20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PREFERRING Price P, Distance D, Rating R</a:t>
            </a:r>
          </a:p>
          <a:p>
            <a:r>
              <a:rPr lang="en-US" sz="20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USING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Skyline</a:t>
            </a:r>
            <a:r>
              <a:rPr lang="en-US" sz="20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 OBJECTIVES MIN P, D, MAX 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14300" y="3657600"/>
            <a:ext cx="88011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SELECT * FROM Restaurants R</a:t>
            </a:r>
          </a:p>
          <a:p>
            <a:r>
              <a:rPr lang="en-US" sz="20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WHERE …</a:t>
            </a:r>
          </a:p>
          <a:p>
            <a:r>
              <a:rPr lang="en-US" sz="20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PREFERRING Price P, Distance D, Rating R</a:t>
            </a:r>
          </a:p>
          <a:p>
            <a:r>
              <a:rPr lang="en-US" sz="20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USING </a:t>
            </a:r>
            <a:r>
              <a:rPr lang="en-US" sz="20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TopKDom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WITH K=5 </a:t>
            </a:r>
            <a:r>
              <a:rPr lang="en-US" sz="20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OBJECTIVES MIN P, D, MAX 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8800" y="838200"/>
            <a:ext cx="7734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SELECT * FROM Restaurants R 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WHERE [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Where_clause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n-US" sz="2000" b="1" u="sng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PREFERRING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[Attribute List]</a:t>
            </a:r>
          </a:p>
          <a:p>
            <a:r>
              <a:rPr lang="en-US" sz="2000" b="1" u="sng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USING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MyPref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u="sng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Objectives</a:t>
            </a:r>
            <a:r>
              <a:rPr lang="en-US" sz="2000" b="1" u="sng" dirty="0" smtClean="0">
                <a:latin typeface="Courier New" pitchFamily="49" charset="0"/>
                <a:cs typeface="Courier New" pitchFamily="49" charset="0"/>
              </a:rPr>
              <a:t> [Preference Objectives]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76200" y="1104900"/>
            <a:ext cx="1714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4163" marR="0" lvl="0" indent="-2841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HyhwpEQ"/>
              </a:rPr>
              <a:t>Query signature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HyhwpEQ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1" y="5115461"/>
            <a:ext cx="88011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SELECT * FROM Restaurants R</a:t>
            </a:r>
          </a:p>
          <a:p>
            <a:r>
              <a:rPr lang="en-US" sz="20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WHERE …</a:t>
            </a:r>
          </a:p>
          <a:p>
            <a:r>
              <a:rPr lang="en-US" sz="20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PREFERRING Price P, Distance D, Rating R</a:t>
            </a:r>
          </a:p>
          <a:p>
            <a:r>
              <a:rPr lang="en-US" sz="20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USING </a:t>
            </a:r>
            <a:r>
              <a:rPr lang="en-US" sz="20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TopK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WITH K=5 </a:t>
            </a:r>
            <a:r>
              <a:rPr lang="en-US" sz="20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OBJECTIVES MIN </a:t>
            </a:r>
            <a:r>
              <a:rPr lang="en-US" sz="2000" b="1" i="1" dirty="0" err="1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Func</a:t>
            </a:r>
            <a:r>
              <a:rPr lang="en-US" sz="20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(P,D,R)</a:t>
            </a:r>
          </a:p>
        </p:txBody>
      </p:sp>
    </p:spTree>
    <p:extLst>
      <p:ext uri="{BB962C8B-B14F-4D97-AF65-F5344CB8AC3E}">
        <p14:creationId xmlns:p14="http://schemas.microsoft.com/office/powerpoint/2010/main" val="290614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8575"/>
            <a:ext cx="8001000" cy="923925"/>
          </a:xfrm>
        </p:spPr>
        <p:txBody>
          <a:bodyPr/>
          <a:lstStyle/>
          <a:p>
            <a:r>
              <a:rPr lang="en-US" dirty="0" err="1" smtClean="0">
                <a:solidFill>
                  <a:srgbClr val="800000"/>
                </a:solidFill>
              </a:rPr>
              <a:t>FlexPref</a:t>
            </a:r>
            <a:r>
              <a:rPr lang="en-US" dirty="0" smtClean="0">
                <a:solidFill>
                  <a:srgbClr val="800000"/>
                </a:solidFill>
              </a:rPr>
              <a:t> Generic Functions and Macros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1169075"/>
            <a:ext cx="5029200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PairwiseCompare</a:t>
            </a:r>
            <a:r>
              <a:rPr lang="en-US" sz="18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(Object P, Object Q)</a:t>
            </a:r>
            <a:br>
              <a:rPr lang="en-US" sz="18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</a:br>
            <a:endParaRPr lang="en-US" sz="1800" b="1" dirty="0" smtClean="0">
              <a:solidFill>
                <a:srgbClr val="8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8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INPUT:</a:t>
            </a:r>
            <a:r>
              <a:rPr lang="en-US" sz="1800" i="1" dirty="0" smtClean="0"/>
              <a:t>   Two objects P and Q</a:t>
            </a:r>
          </a:p>
          <a:p>
            <a:r>
              <a:rPr lang="en-US" sz="18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ACTION:</a:t>
            </a:r>
            <a:r>
              <a:rPr lang="en-US" sz="1800" i="1" dirty="0" smtClean="0"/>
              <a:t> Update the score of P </a:t>
            </a:r>
          </a:p>
          <a:p>
            <a:r>
              <a:rPr lang="en-US" sz="18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RETURN:</a:t>
            </a:r>
            <a:r>
              <a:rPr lang="en-US" sz="1800" i="1" dirty="0" smtClean="0"/>
              <a:t> </a:t>
            </a:r>
            <a:r>
              <a:rPr lang="en-US" sz="1800" b="1" dirty="0" smtClean="0"/>
              <a:t>1</a:t>
            </a:r>
            <a:r>
              <a:rPr lang="en-US" sz="1800" i="1" dirty="0" smtClean="0"/>
              <a:t> if Q can never be a preferred object</a:t>
            </a:r>
          </a:p>
          <a:p>
            <a:r>
              <a:rPr lang="en-US" sz="1800" i="1" dirty="0" smtClean="0"/>
              <a:t>	</a:t>
            </a:r>
            <a:r>
              <a:rPr lang="en-US" sz="1800" b="1" dirty="0" smtClean="0"/>
              <a:t>-1</a:t>
            </a:r>
            <a:r>
              <a:rPr lang="en-US" sz="1800" i="1" dirty="0" smtClean="0"/>
              <a:t> if P can never be a preferred object</a:t>
            </a:r>
          </a:p>
          <a:p>
            <a:r>
              <a:rPr lang="en-US" sz="1800" i="1" dirty="0" smtClean="0"/>
              <a:t>	</a:t>
            </a:r>
            <a:r>
              <a:rPr lang="en-US" sz="1800" b="1" i="1" dirty="0" smtClean="0"/>
              <a:t>0</a:t>
            </a:r>
            <a:r>
              <a:rPr lang="en-US" sz="1800" dirty="0" smtClean="0"/>
              <a:t> </a:t>
            </a:r>
            <a:r>
              <a:rPr lang="en-US" sz="1800" i="1" dirty="0" smtClean="0"/>
              <a:t>otherwise</a:t>
            </a:r>
            <a:endParaRPr lang="en-US" sz="1800" b="1" dirty="0">
              <a:solidFill>
                <a:srgbClr val="8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" y="3429000"/>
            <a:ext cx="849630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IsPreferredObject</a:t>
            </a:r>
            <a:r>
              <a:rPr lang="en-US" sz="18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(Object P, </a:t>
            </a:r>
            <a:r>
              <a:rPr lang="en-US" sz="1800" b="1" dirty="0" err="1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PreferenceSet</a:t>
            </a:r>
            <a:r>
              <a:rPr lang="en-US" sz="18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 S)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b="1" dirty="0" smtClean="0">
              <a:solidFill>
                <a:srgbClr val="8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8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INPUT:</a:t>
            </a:r>
            <a:r>
              <a:rPr lang="en-US" sz="1800" i="1" dirty="0" smtClean="0"/>
              <a:t>   A data object P and a set of  preferred objects S</a:t>
            </a:r>
          </a:p>
          <a:p>
            <a:r>
              <a:rPr lang="en-US" sz="18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RETURN:</a:t>
            </a:r>
            <a:r>
              <a:rPr lang="en-US" sz="1800" i="1" dirty="0" smtClean="0"/>
              <a:t> </a:t>
            </a:r>
            <a:r>
              <a:rPr lang="en-US" sz="1800" b="1" i="1" dirty="0" smtClean="0"/>
              <a:t>True </a:t>
            </a:r>
            <a:r>
              <a:rPr lang="en-US" sz="1800" i="1" dirty="0" smtClean="0"/>
              <a:t>if P is a preferred object and can be added to S </a:t>
            </a:r>
          </a:p>
          <a:p>
            <a:r>
              <a:rPr lang="en-US" sz="1800" i="1" dirty="0" smtClean="0"/>
              <a:t>	</a:t>
            </a:r>
            <a:r>
              <a:rPr lang="en-US" sz="1800" b="1" i="1" dirty="0" smtClean="0"/>
              <a:t>False</a:t>
            </a:r>
            <a:r>
              <a:rPr lang="en-US" sz="1800" i="1" dirty="0" smtClean="0"/>
              <a:t> otherwise</a:t>
            </a:r>
            <a:endParaRPr lang="en-US" sz="1800" b="1" dirty="0">
              <a:solidFill>
                <a:srgbClr val="8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" y="5162371"/>
            <a:ext cx="84963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AddPreferredToSet</a:t>
            </a:r>
            <a:r>
              <a:rPr lang="en-US" sz="18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(Object P, </a:t>
            </a:r>
            <a:r>
              <a:rPr lang="en-US" sz="1800" b="1" dirty="0" err="1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PreferenceSet</a:t>
            </a:r>
            <a:r>
              <a:rPr lang="en-US" sz="18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 S)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800" b="1" dirty="0" smtClean="0">
                <a:latin typeface="Courier New" pitchFamily="49" charset="0"/>
                <a:cs typeface="Courier New" pitchFamily="49" charset="0"/>
              </a:rPr>
            </a:b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INPUT:</a:t>
            </a:r>
            <a:r>
              <a:rPr lang="en-US" sz="1800" i="1" dirty="0" smtClean="0"/>
              <a:t>   A data object P and a set of  preferred objects S</a:t>
            </a:r>
          </a:p>
          <a:p>
            <a:r>
              <a:rPr lang="en-US" sz="18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ACTION:</a:t>
            </a:r>
            <a:r>
              <a:rPr lang="en-US" sz="1800" i="1" dirty="0" smtClean="0"/>
              <a:t> Add P to S and remove or rearrange objects from S</a:t>
            </a:r>
            <a:endParaRPr lang="en-US" sz="1800" b="1" dirty="0">
              <a:solidFill>
                <a:srgbClr val="8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914400"/>
            <a:ext cx="3009900" cy="2308324"/>
          </a:xfrm>
          <a:prstGeom prst="rect">
            <a:avLst/>
          </a:prstGeom>
          <a:gradFill>
            <a:gsLst>
              <a:gs pos="0">
                <a:srgbClr val="680000"/>
              </a:gs>
              <a:gs pos="35000">
                <a:srgbClr val="800000">
                  <a:alpha val="78000"/>
                </a:srgbClr>
              </a:gs>
              <a:gs pos="100000">
                <a:srgbClr val="A40000">
                  <a:alpha val="32000"/>
                </a:srgbClr>
              </a:gs>
              <a:gs pos="100000">
                <a:srgbClr val="A50021">
                  <a:alpha val="44000"/>
                </a:srgb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FlexPref</a:t>
            </a:r>
            <a:r>
              <a:rPr lang="en-US" sz="18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Macros</a:t>
            </a:r>
            <a:r>
              <a:rPr lang="en-US" sz="1800" b="1" dirty="0" smtClean="0">
                <a:solidFill>
                  <a:srgbClr val="FFCC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sz="1800" b="1" dirty="0" smtClean="0">
                <a:solidFill>
                  <a:srgbClr val="FFCC00"/>
                </a:solidFill>
                <a:latin typeface="Courier New" pitchFamily="49" charset="0"/>
                <a:cs typeface="Courier New" pitchFamily="49" charset="0"/>
              </a:rPr>
            </a:br>
            <a:endParaRPr lang="en-US" sz="1800" b="1" dirty="0" smtClean="0">
              <a:solidFill>
                <a:srgbClr val="FFCC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8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#define </a:t>
            </a:r>
            <a:r>
              <a:rPr lang="en-US" sz="18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DefaultScore</a:t>
            </a:r>
            <a:r>
              <a:rPr lang="en-US" sz="1800" i="1" dirty="0" smtClean="0">
                <a:solidFill>
                  <a:schemeClr val="bg1"/>
                </a:solidFill>
              </a:rPr>
              <a:t> </a:t>
            </a:r>
            <a:r>
              <a:rPr lang="en-US" sz="1800" i="1" dirty="0" smtClean="0">
                <a:solidFill>
                  <a:srgbClr val="FFCC00"/>
                </a:solidFill>
              </a:rPr>
              <a:t>Default score assigned to each object </a:t>
            </a:r>
          </a:p>
          <a:p>
            <a:r>
              <a:rPr lang="en-US" sz="18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#define </a:t>
            </a:r>
            <a:r>
              <a:rPr lang="en-US" sz="18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IsTransitive</a:t>
            </a:r>
            <a:r>
              <a:rPr lang="en-US" sz="1800" i="1" dirty="0" smtClean="0">
                <a:solidFill>
                  <a:schemeClr val="bg1"/>
                </a:solidFill>
              </a:rPr>
              <a:t> </a:t>
            </a:r>
            <a:r>
              <a:rPr lang="en-US" sz="1800" i="1" dirty="0" smtClean="0">
                <a:solidFill>
                  <a:srgbClr val="FFCC00"/>
                </a:solidFill>
              </a:rPr>
              <a:t>Whether preference function is transitive or not</a:t>
            </a:r>
            <a:endParaRPr lang="en-US" sz="1800" b="1" dirty="0">
              <a:solidFill>
                <a:srgbClr val="FFCC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98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575"/>
            <a:ext cx="7429500" cy="9239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Single-Table Access in </a:t>
            </a:r>
            <a:r>
              <a:rPr lang="en-US" dirty="0" err="1" smtClean="0">
                <a:solidFill>
                  <a:srgbClr val="800000"/>
                </a:solidFill>
              </a:rPr>
              <a:t>FlexPref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305300" cy="2705100"/>
          </a:xfrm>
        </p:spPr>
        <p:txBody>
          <a:bodyPr/>
          <a:lstStyle/>
          <a:p>
            <a:r>
              <a:rPr lang="en-US" sz="2400" b="0" dirty="0" smtClean="0"/>
              <a:t>The algorithm is written in terms of the three generic functions and two macros</a:t>
            </a:r>
          </a:p>
          <a:p>
            <a:pPr>
              <a:buNone/>
            </a:pPr>
            <a:endParaRPr lang="en-US" sz="1000" b="0" dirty="0" smtClean="0"/>
          </a:p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SELECT * FROM Restaurants 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	PREFERRING P, D, R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	USING </a:t>
            </a:r>
            <a:r>
              <a:rPr lang="en-US" sz="1800" dirty="0" smtClean="0">
                <a:solidFill>
                  <a:srgbClr val="FFCC00"/>
                </a:solidFill>
                <a:latin typeface="Courier New" pitchFamily="49" charset="0"/>
                <a:cs typeface="Courier New" pitchFamily="49" charset="0"/>
              </a:rPr>
              <a:t>Skyline</a:t>
            </a:r>
            <a:r>
              <a:rPr lang="en-US" sz="18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OBJECTIVES MIN P, MIN D, MAX R</a:t>
            </a:r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sz="2400" b="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419600" y="1287363"/>
            <a:ext cx="4495800" cy="47705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Input: Single Table </a:t>
            </a:r>
            <a:r>
              <a:rPr lang="en-US" sz="1600" b="1" i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T</a:t>
            </a:r>
          </a:p>
          <a:p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Output Preference set </a:t>
            </a:r>
            <a:r>
              <a:rPr lang="en-US" sz="1600" b="1" i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S</a:t>
            </a:r>
          </a:p>
          <a:p>
            <a:endParaRPr lang="en-US" sz="1600" b="1" dirty="0" smtClean="0">
              <a:solidFill>
                <a:srgbClr val="8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Preference Set </a:t>
            </a:r>
            <a:r>
              <a:rPr lang="en-US" sz="1600" b="1" i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 NULL</a:t>
            </a:r>
          </a:p>
          <a:p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For each object </a:t>
            </a:r>
            <a:r>
              <a:rPr lang="en-US" sz="1600" b="1" i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P</a:t>
            </a:r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in </a:t>
            </a:r>
            <a:r>
              <a:rPr lang="en-US" sz="1600" b="1" i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</a:t>
            </a:r>
            <a:endParaRPr lang="en-US" sz="1600" b="1" i="1" dirty="0" smtClean="0">
              <a:solidFill>
                <a:srgbClr val="8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b="1" dirty="0" err="1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P.score</a:t>
            </a:r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u="sng" dirty="0" smtClean="0">
                <a:solidFill>
                  <a:srgbClr val="6600CC"/>
                </a:solidFill>
                <a:latin typeface="Courier New" pitchFamily="49" charset="0"/>
                <a:cs typeface="Courier New" pitchFamily="49" charset="0"/>
              </a:rPr>
              <a:t>#</a:t>
            </a:r>
            <a:r>
              <a:rPr lang="en-US" sz="1600" b="1" u="sng" dirty="0" err="1" smtClean="0">
                <a:solidFill>
                  <a:srgbClr val="6600CC"/>
                </a:solidFill>
                <a:latin typeface="Courier New" pitchFamily="49" charset="0"/>
                <a:cs typeface="Courier New" pitchFamily="49" charset="0"/>
              </a:rPr>
              <a:t>DefaultScore</a:t>
            </a:r>
            <a:endParaRPr lang="en-US" sz="1600" b="1" u="sng" dirty="0" smtClean="0">
              <a:solidFill>
                <a:srgbClr val="6600CC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   for each Object Q in T</a:t>
            </a:r>
          </a:p>
          <a:p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600" b="1" dirty="0" err="1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cmp</a:t>
            </a:r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 </a:t>
            </a:r>
            <a:r>
              <a:rPr lang="en-US" sz="1600" b="1" u="sng" dirty="0" err="1" smtClean="0">
                <a:solidFill>
                  <a:srgbClr val="66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PairwiseCompare</a:t>
            </a:r>
            <a:r>
              <a:rPr lang="en-US" sz="1600" b="1" u="sng" dirty="0" smtClean="0">
                <a:solidFill>
                  <a:srgbClr val="66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(P,Q)</a:t>
            </a:r>
          </a:p>
          <a:p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  if (</a:t>
            </a:r>
            <a:r>
              <a:rPr lang="en-US" sz="1600" b="1" dirty="0" err="1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cmp</a:t>
            </a:r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==1) </a:t>
            </a:r>
          </a:p>
          <a:p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	if Q is in S then remove Q</a:t>
            </a:r>
          </a:p>
          <a:p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	if </a:t>
            </a:r>
            <a:r>
              <a:rPr lang="en-US" sz="1600" b="1" u="sng" dirty="0" smtClean="0">
                <a:solidFill>
                  <a:srgbClr val="66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#</a:t>
            </a:r>
            <a:r>
              <a:rPr lang="en-US" sz="1600" b="1" u="sng" dirty="0" err="1" smtClean="0">
                <a:solidFill>
                  <a:srgbClr val="66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isTransitive</a:t>
            </a:r>
            <a:r>
              <a:rPr lang="en-US" sz="1600" b="1" dirty="0" smtClean="0">
                <a:solidFill>
                  <a:srgbClr val="66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</a:p>
          <a:p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	   then discard Q from T</a:t>
            </a:r>
          </a:p>
          <a:p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  if (</a:t>
            </a:r>
            <a:r>
              <a:rPr lang="en-US" sz="1600" b="1" dirty="0" err="1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cmp</a:t>
            </a:r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== -1)</a:t>
            </a:r>
          </a:p>
          <a:p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	if </a:t>
            </a:r>
            <a:r>
              <a:rPr lang="en-US" sz="1600" b="1" u="sng" dirty="0" smtClean="0">
                <a:solidFill>
                  <a:srgbClr val="66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#</a:t>
            </a:r>
            <a:r>
              <a:rPr lang="en-US" sz="1600" b="1" u="sng" dirty="0" err="1" smtClean="0">
                <a:solidFill>
                  <a:srgbClr val="66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isTransitive</a:t>
            </a:r>
            <a:r>
              <a:rPr lang="en-US" sz="1600" b="1" dirty="0" smtClean="0">
                <a:solidFill>
                  <a:srgbClr val="66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</a:p>
          <a:p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	   then discard P from T</a:t>
            </a:r>
          </a:p>
          <a:p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	read next object P</a:t>
            </a:r>
          </a:p>
          <a:p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  if (</a:t>
            </a:r>
            <a:r>
              <a:rPr lang="en-US" sz="1600" b="1" u="sng" dirty="0" err="1" smtClean="0">
                <a:solidFill>
                  <a:srgbClr val="66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IsPreferredObject</a:t>
            </a:r>
            <a:r>
              <a:rPr lang="en-US" sz="1600" b="1" u="sng" dirty="0" smtClean="0">
                <a:solidFill>
                  <a:srgbClr val="66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(P,S)</a:t>
            </a:r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) </a:t>
            </a:r>
          </a:p>
          <a:p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	then </a:t>
            </a:r>
            <a:r>
              <a:rPr lang="en-US" sz="1600" b="1" u="sng" dirty="0" err="1" smtClean="0">
                <a:solidFill>
                  <a:srgbClr val="66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AddToPreferredSet</a:t>
            </a:r>
            <a:r>
              <a:rPr lang="en-US" sz="1600" b="1" u="sng" dirty="0" smtClean="0">
                <a:solidFill>
                  <a:srgbClr val="66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(P,S)</a:t>
            </a:r>
          </a:p>
          <a:p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Return S</a:t>
            </a:r>
            <a:endParaRPr lang="en-US" sz="1600" b="1" dirty="0">
              <a:solidFill>
                <a:srgbClr val="800000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81100" y="4191000"/>
            <a:ext cx="1943100" cy="2057400"/>
            <a:chOff x="1066800" y="4229100"/>
            <a:chExt cx="1943100" cy="2057400"/>
          </a:xfrm>
        </p:grpSpPr>
        <p:cxnSp>
          <p:nvCxnSpPr>
            <p:cNvPr id="6" name="Straight Arrow Connector 5"/>
            <p:cNvCxnSpPr/>
            <p:nvPr/>
          </p:nvCxnSpPr>
          <p:spPr bwMode="auto">
            <a:xfrm rot="5400000" flipH="1" flipV="1">
              <a:off x="1715294" y="5638006"/>
              <a:ext cx="609600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grpSp>
          <p:nvGrpSpPr>
            <p:cNvPr id="8" name="Group 7"/>
            <p:cNvGrpSpPr/>
            <p:nvPr/>
          </p:nvGrpSpPr>
          <p:grpSpPr>
            <a:xfrm>
              <a:off x="1066800" y="4800600"/>
              <a:ext cx="1943100" cy="533400"/>
              <a:chOff x="1447800" y="3352800"/>
              <a:chExt cx="1943100" cy="533400"/>
            </a:xfrm>
          </p:grpSpPr>
          <p:sp>
            <p:nvSpPr>
              <p:cNvPr id="9" name="Oval 8"/>
              <p:cNvSpPr/>
              <p:nvPr/>
            </p:nvSpPr>
            <p:spPr bwMode="auto">
              <a:xfrm>
                <a:off x="1447800" y="3352800"/>
                <a:ext cx="1943100" cy="533400"/>
              </a:xfrm>
              <a:prstGeom prst="ellipse">
                <a:avLst/>
              </a:prstGeom>
              <a:solidFill>
                <a:srgbClr val="680000"/>
              </a:solidFill>
              <a:ln w="25400" cap="flat" cmpd="sng" algn="ctr">
                <a:solidFill>
                  <a:srgbClr val="FFCC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굴림" pitchFamily="34" charset="-127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485900" y="344066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 err="1" smtClean="0">
                    <a:solidFill>
                      <a:schemeClr val="bg1"/>
                    </a:solidFill>
                  </a:rPr>
                  <a:t>FlexPref_Select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790700" y="5886390"/>
              <a:ext cx="457200" cy="400110"/>
            </a:xfrm>
            <a:prstGeom prst="rect">
              <a:avLst/>
            </a:prstGeom>
            <a:noFill/>
            <a:ln w="19050" algn="ctr">
              <a:noFill/>
              <a:miter lim="800000"/>
              <a:headEnd type="none" w="sm" len="sm"/>
              <a:tailEnd type="none" w="lg" len="lg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000" i="1" dirty="0" smtClean="0">
                  <a:solidFill>
                    <a:srgbClr val="800000"/>
                  </a:solidFill>
                  <a:ea typeface="新細明體" pitchFamily="18" charset="-120"/>
                </a:rPr>
                <a:t>R</a:t>
              </a:r>
              <a:endParaRPr lang="en-US" sz="2000" i="1" dirty="0">
                <a:solidFill>
                  <a:srgbClr val="800000"/>
                </a:solidFill>
                <a:ea typeface="新細明體" pitchFamily="18" charset="-12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rot="5400000" flipH="1" flipV="1">
              <a:off x="1715294" y="4533106"/>
              <a:ext cx="609600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21737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7658100" cy="7620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Location-based Services</a:t>
            </a:r>
            <a:endParaRPr lang="en-US" dirty="0"/>
          </a:p>
        </p:txBody>
      </p:sp>
      <p:pic>
        <p:nvPicPr>
          <p:cNvPr id="17411" name="Content Placeholder 5" descr="gps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810000" y="1143000"/>
            <a:ext cx="1295400" cy="1295400"/>
          </a:xfrm>
        </p:spPr>
      </p:pic>
      <p:pic>
        <p:nvPicPr>
          <p:cNvPr id="17414" name="Picture 7" descr="gps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8163" y="2743200"/>
            <a:ext cx="1392237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8" descr="gps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0838" y="1600200"/>
            <a:ext cx="1427162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9" descr="gps5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3810000"/>
            <a:ext cx="1646238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0" descr="gps6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0" y="2667000"/>
            <a:ext cx="134937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1" descr="gps7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0" y="4191000"/>
            <a:ext cx="83820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2" descr="gps8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61125" y="4460875"/>
            <a:ext cx="123507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3" descr="gps9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91200" y="2743200"/>
            <a:ext cx="1023938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4" descr="gps10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86613" y="1447800"/>
            <a:ext cx="966787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15" descr="gps11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00200" y="1143000"/>
            <a:ext cx="182880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16" descr="gps12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0" y="4191000"/>
            <a:ext cx="82867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17" descr="gps13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48600" y="3352800"/>
            <a:ext cx="88265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18" descr="gps14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3400" y="1828800"/>
            <a:ext cx="8382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19" descr="gps15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4800" y="3581400"/>
            <a:ext cx="83820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152400" y="5867400"/>
            <a:ext cx="8839200" cy="51752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38100" algn="ctr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800000"/>
                </a:solidFill>
              </a:rPr>
              <a:t>Many people like to use these advanced technologies and devices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9757160"/>
      </p:ext>
    </p:extLst>
  </p:cSld>
  <p:clrMapOvr>
    <a:masterClrMapping/>
  </p:clrMapOvr>
  <p:transition advTm="25136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52400" y="5096172"/>
            <a:ext cx="88392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Cost model changes slightly</a:t>
            </a:r>
          </a:p>
          <a:p>
            <a:pPr lvl="1"/>
            <a:r>
              <a:rPr lang="en-US" dirty="0" smtClean="0"/>
              <a:t>Local data cheap to process relative to third-party data</a:t>
            </a:r>
          </a:p>
          <a:p>
            <a:pPr lvl="1"/>
            <a:r>
              <a:rPr lang="en-US" dirty="0" smtClean="0"/>
              <a:t>Optimize to request the </a:t>
            </a:r>
            <a:r>
              <a:rPr lang="en-US" u="sng" dirty="0" smtClean="0"/>
              <a:t>least amount </a:t>
            </a:r>
            <a:r>
              <a:rPr lang="en-US" dirty="0" smtClean="0"/>
              <a:t>data from third-party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301" y="76200"/>
            <a:ext cx="7814510" cy="729916"/>
          </a:xfrm>
        </p:spPr>
        <p:txBody>
          <a:bodyPr/>
          <a:lstStyle/>
          <a:p>
            <a:pPr algn="ctr"/>
            <a:r>
              <a:rPr lang="en-US" sz="3000" dirty="0" smtClean="0">
                <a:solidFill>
                  <a:srgbClr val="800000"/>
                </a:solidFill>
              </a:rPr>
              <a:t>Expensive (Spatial) Attributes in </a:t>
            </a:r>
            <a:r>
              <a:rPr lang="en-US" sz="3000" dirty="0" err="1" smtClean="0">
                <a:solidFill>
                  <a:srgbClr val="800000"/>
                </a:solidFill>
              </a:rPr>
              <a:t>CareDB</a:t>
            </a:r>
            <a:endParaRPr lang="en-US" sz="3000" dirty="0">
              <a:solidFill>
                <a:srgbClr val="800000"/>
              </a:solidFill>
            </a:endParaRPr>
          </a:p>
        </p:txBody>
      </p:sp>
      <p:sp>
        <p:nvSpPr>
          <p:cNvPr id="17" name="Flowchart: Magnetic Disk 16"/>
          <p:cNvSpPr/>
          <p:nvPr/>
        </p:nvSpPr>
        <p:spPr>
          <a:xfrm>
            <a:off x="1061720" y="1699260"/>
            <a:ext cx="1790700" cy="1295400"/>
          </a:xfrm>
          <a:prstGeom prst="flowChartMagneticDisk">
            <a:avLst/>
          </a:prstGeom>
          <a:solidFill>
            <a:srgbClr val="7A0019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CareDB</a:t>
            </a:r>
            <a:endParaRPr lang="en-US" dirty="0"/>
          </a:p>
        </p:txBody>
      </p:sp>
      <p:sp>
        <p:nvSpPr>
          <p:cNvPr id="23" name="Rectangular Callout 22"/>
          <p:cNvSpPr/>
          <p:nvPr/>
        </p:nvSpPr>
        <p:spPr bwMode="auto">
          <a:xfrm>
            <a:off x="375920" y="1165861"/>
            <a:ext cx="3543300" cy="342900"/>
          </a:xfrm>
          <a:prstGeom prst="wedgeRectCallout">
            <a:avLst>
              <a:gd name="adj1" fmla="val -7362"/>
              <a:gd name="adj2" fmla="val 13574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 smtClean="0"/>
              <a:t>“Find me a restaurant for dinner”</a:t>
            </a:r>
            <a:endParaRPr lang="en-US" sz="1600" i="1" dirty="0"/>
          </a:p>
        </p:txBody>
      </p:sp>
      <p:cxnSp>
        <p:nvCxnSpPr>
          <p:cNvPr id="24" name="Straight Arrow Connector 23"/>
          <p:cNvCxnSpPr>
            <a:stCxn id="17" idx="3"/>
            <a:endCxn id="28" idx="0"/>
          </p:cNvCxnSpPr>
          <p:nvPr/>
        </p:nvCxnSpPr>
        <p:spPr bwMode="auto">
          <a:xfrm rot="16200000" flipH="1">
            <a:off x="1661795" y="3289935"/>
            <a:ext cx="609600" cy="1905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8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8" name="Flowchart: Alternate Process 27"/>
          <p:cNvSpPr/>
          <p:nvPr/>
        </p:nvSpPr>
        <p:spPr>
          <a:xfrm>
            <a:off x="337820" y="3604260"/>
            <a:ext cx="3276600" cy="1409700"/>
          </a:xfrm>
          <a:prstGeom prst="flowChartAlternate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800000"/>
                </a:solidFill>
              </a:rPr>
              <a:t>Restaurant attributes stored inside </a:t>
            </a:r>
            <a:r>
              <a:rPr lang="en-US" sz="2000" b="1" dirty="0" err="1" smtClean="0">
                <a:solidFill>
                  <a:srgbClr val="800000"/>
                </a:solidFill>
              </a:rPr>
              <a:t>CareDB</a:t>
            </a:r>
            <a:endParaRPr lang="en-US" sz="2000" b="1" dirty="0" smtClean="0">
              <a:solidFill>
                <a:srgbClr val="80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800000"/>
                </a:solidFill>
              </a:rPr>
              <a:t>(Name, location, etc)</a:t>
            </a:r>
            <a:endParaRPr lang="en-US" sz="2000" b="1" dirty="0">
              <a:solidFill>
                <a:srgbClr val="800000"/>
              </a:solidFill>
            </a:endParaRPr>
          </a:p>
        </p:txBody>
      </p:sp>
      <p:cxnSp>
        <p:nvCxnSpPr>
          <p:cNvPr id="32" name="Straight Arrow Connector 31"/>
          <p:cNvCxnSpPr>
            <a:stCxn id="17" idx="4"/>
          </p:cNvCxnSpPr>
          <p:nvPr/>
        </p:nvCxnSpPr>
        <p:spPr bwMode="auto">
          <a:xfrm>
            <a:off x="2852420" y="2346960"/>
            <a:ext cx="990600" cy="1588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8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grpSp>
        <p:nvGrpSpPr>
          <p:cNvPr id="2" name="Group 17"/>
          <p:cNvGrpSpPr/>
          <p:nvPr/>
        </p:nvGrpSpPr>
        <p:grpSpPr>
          <a:xfrm>
            <a:off x="3843020" y="1394460"/>
            <a:ext cx="4838700" cy="3086100"/>
            <a:chOff x="3619500" y="1181100"/>
            <a:chExt cx="4838700" cy="3086100"/>
          </a:xfrm>
        </p:grpSpPr>
        <p:sp>
          <p:nvSpPr>
            <p:cNvPr id="38" name="Flowchart: Alternate Process 37"/>
            <p:cNvSpPr/>
            <p:nvPr/>
          </p:nvSpPr>
          <p:spPr>
            <a:xfrm>
              <a:off x="3619500" y="1181100"/>
              <a:ext cx="4838700" cy="3086100"/>
            </a:xfrm>
            <a:prstGeom prst="flowChartAlternateProcess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2000" b="1" dirty="0" smtClean="0">
                  <a:solidFill>
                    <a:srgbClr val="800000"/>
                  </a:solidFill>
                </a:rPr>
                <a:t>Attributes taken from 3</a:t>
              </a:r>
              <a:r>
                <a:rPr lang="en-US" sz="2000" b="1" baseline="30000" dirty="0" smtClean="0">
                  <a:solidFill>
                    <a:srgbClr val="800000"/>
                  </a:solidFill>
                </a:rPr>
                <a:t>rd</a:t>
              </a:r>
              <a:r>
                <a:rPr lang="en-US" sz="2000" b="1" dirty="0" smtClean="0">
                  <a:solidFill>
                    <a:srgbClr val="800000"/>
                  </a:solidFill>
                </a:rPr>
                <a:t> party sources (expensive to derive)</a:t>
              </a:r>
              <a:endParaRPr lang="en-US" sz="2000" b="1" dirty="0">
                <a:solidFill>
                  <a:srgbClr val="800000"/>
                </a:solidFill>
              </a:endParaRPr>
            </a:p>
          </p:txBody>
        </p:sp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72300" y="2171700"/>
              <a:ext cx="1076325" cy="56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00500" y="2247900"/>
              <a:ext cx="1647825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38600" y="3086100"/>
              <a:ext cx="4191000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0" name="TextBox 39"/>
            <p:cNvSpPr txBox="1"/>
            <p:nvPr/>
          </p:nvSpPr>
          <p:spPr>
            <a:xfrm>
              <a:off x="4191000" y="2709446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Driving time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048500" y="2743200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Reviews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771900" y="3886200"/>
              <a:ext cx="4610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+mn-lt"/>
                </a:rPr>
                <a:t>Weather Data</a:t>
              </a:r>
              <a:endParaRPr lang="en-US" sz="16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440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901" y="1384301"/>
            <a:ext cx="6685847" cy="418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1"/>
            <a:ext cx="7467600" cy="78105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800000"/>
                </a:solidFill>
              </a:rPr>
              <a:t>CareDB</a:t>
            </a:r>
            <a:r>
              <a:rPr lang="en-US" dirty="0" smtClean="0">
                <a:solidFill>
                  <a:srgbClr val="800000"/>
                </a:solidFill>
              </a:rPr>
              <a:t>/</a:t>
            </a:r>
            <a:r>
              <a:rPr lang="en-US" dirty="0" err="1" smtClean="0">
                <a:solidFill>
                  <a:srgbClr val="800000"/>
                </a:solidFill>
              </a:rPr>
              <a:t>FlexPref</a:t>
            </a:r>
            <a:r>
              <a:rPr lang="en-US" dirty="0" smtClean="0">
                <a:solidFill>
                  <a:srgbClr val="800000"/>
                </a:solidFill>
              </a:rPr>
              <a:t> System Prototype </a:t>
            </a:r>
            <a:r>
              <a:rPr lang="en-US" sz="2800" dirty="0" smtClean="0">
                <a:solidFill>
                  <a:srgbClr val="800000"/>
                </a:solidFill>
              </a:rPr>
              <a:t/>
            </a:r>
            <a:br>
              <a:rPr lang="en-US" sz="2800" dirty="0" smtClean="0">
                <a:solidFill>
                  <a:srgbClr val="80000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Demos: VLDB 2010 / SIGMOD 2010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93800"/>
            <a:ext cx="8153400" cy="49149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0" name="CareDB_ShortMovi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25059" y="2585455"/>
            <a:ext cx="962525" cy="721894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41947" y="2629568"/>
            <a:ext cx="7391400" cy="1569660"/>
          </a:xfrm>
          <a:prstGeom prst="rect">
            <a:avLst/>
          </a:prstGeom>
          <a:solidFill>
            <a:srgbClr val="7A0019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chemeClr val="bg1"/>
                </a:solidFill>
              </a:rPr>
              <a:t>15-minutes </a:t>
            </a:r>
            <a:r>
              <a:rPr lang="en-US" sz="2400" b="1" dirty="0">
                <a:solidFill>
                  <a:schemeClr val="bg1"/>
                </a:solidFill>
              </a:rPr>
              <a:t>video for demonstrating the </a:t>
            </a:r>
            <a:r>
              <a:rPr lang="en-US" sz="2400" b="1" dirty="0" err="1" smtClean="0">
                <a:solidFill>
                  <a:schemeClr val="bg1"/>
                </a:solidFill>
              </a:rPr>
              <a:t>CareDB</a:t>
            </a:r>
            <a:r>
              <a:rPr lang="en-US" sz="2400" b="1" dirty="0" smtClean="0">
                <a:solidFill>
                  <a:schemeClr val="bg1"/>
                </a:solidFill>
              </a:rPr>
              <a:t>/</a:t>
            </a:r>
            <a:r>
              <a:rPr lang="en-US" sz="2400" b="1" dirty="0" err="1" smtClean="0">
                <a:solidFill>
                  <a:schemeClr val="bg1"/>
                </a:solidFill>
              </a:rPr>
              <a:t>FlexPref</a:t>
            </a:r>
            <a:r>
              <a:rPr lang="en-US" sz="2400" b="1" dirty="0" smtClean="0">
                <a:solidFill>
                  <a:schemeClr val="bg1"/>
                </a:solidFill>
              </a:rPr>
              <a:t> prototype </a:t>
            </a:r>
            <a:r>
              <a:rPr lang="en-US" sz="2400" b="1" dirty="0">
                <a:solidFill>
                  <a:schemeClr val="bg1"/>
                </a:solidFill>
              </a:rPr>
              <a:t>is available online:</a:t>
            </a:r>
            <a:endParaRPr lang="en-US" sz="1000" b="1" dirty="0">
              <a:solidFill>
                <a:schemeClr val="bg1"/>
              </a:solidFill>
            </a:endParaRPr>
          </a:p>
          <a:p>
            <a:pPr algn="ctr" eaLnBrk="0" hangingPunct="0"/>
            <a:r>
              <a:rPr lang="en-US" sz="2800" b="1" dirty="0">
                <a:solidFill>
                  <a:schemeClr val="bg1"/>
                </a:solidFill>
              </a:rPr>
              <a:t/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 http://www.cs.umn.edu</a:t>
            </a:r>
            <a:r>
              <a:rPr lang="en-US" sz="2000" b="1" dirty="0" smtClean="0">
                <a:solidFill>
                  <a:schemeClr val="bg1"/>
                </a:solidFill>
              </a:rPr>
              <a:t>/~mokbel/demos.htm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99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ChangeArrowheads="1"/>
          </p:cNvSpPr>
          <p:nvPr/>
        </p:nvSpPr>
        <p:spPr bwMode="auto">
          <a:xfrm>
            <a:off x="8450263" y="1433513"/>
            <a:ext cx="693737" cy="2149475"/>
          </a:xfrm>
          <a:prstGeom prst="rect">
            <a:avLst/>
          </a:prstGeom>
          <a:solidFill>
            <a:schemeClr val="bg1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9433" name="Rectangle 9"/>
          <p:cNvSpPr>
            <a:spLocks noChangeArrowheads="1"/>
          </p:cNvSpPr>
          <p:nvPr/>
        </p:nvSpPr>
        <p:spPr bwMode="auto">
          <a:xfrm>
            <a:off x="0" y="1547813"/>
            <a:ext cx="654050" cy="2189162"/>
          </a:xfrm>
          <a:prstGeom prst="rect">
            <a:avLst/>
          </a:prstGeom>
          <a:solidFill>
            <a:schemeClr val="bg1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952500"/>
            <a:ext cx="9144000" cy="1295400"/>
          </a:xfrm>
        </p:spPr>
        <p:txBody>
          <a:bodyPr/>
          <a:lstStyle/>
          <a:p>
            <a:r>
              <a:rPr lang="en-US" altLang="zh-TW" sz="4000" b="1" i="0" dirty="0" smtClean="0">
                <a:solidFill>
                  <a:srgbClr val="800000"/>
                </a:solidFill>
                <a:latin typeface="Arial" charset="0"/>
              </a:rPr>
              <a:t>Socialization in LBS 2.0</a:t>
            </a:r>
            <a:endParaRPr lang="en-US" altLang="zh-TW" sz="4000" b="1" i="0" dirty="0">
              <a:solidFill>
                <a:srgbClr val="800000"/>
              </a:solidFill>
              <a:latin typeface="Arial" charset="0"/>
            </a:endParaRPr>
          </a:p>
        </p:txBody>
      </p:sp>
      <p:pic>
        <p:nvPicPr>
          <p:cNvPr id="7516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709" y="2303464"/>
            <a:ext cx="5355531" cy="356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36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150"/>
            <a:ext cx="7162800" cy="762000"/>
          </a:xfrm>
        </p:spPr>
        <p:txBody>
          <a:bodyPr/>
          <a:lstStyle/>
          <a:p>
            <a:pPr algn="ctr">
              <a:defRPr/>
            </a:pPr>
            <a:r>
              <a:rPr lang="en-US" sz="3600" dirty="0" smtClean="0"/>
              <a:t>Social Networking Services</a:t>
            </a:r>
            <a:endParaRPr lang="en-US" sz="3600" dirty="0"/>
          </a:p>
        </p:txBody>
      </p:sp>
      <p:pic>
        <p:nvPicPr>
          <p:cNvPr id="5125" name="Picture 5" descr="C:\Documents and Settings\ted\Local Settings\Temporary Internet Files\Content.IE5\6JWF45OJ\MC900433942[2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C:\Documents and Settings\ted\Local Settings\Temporary Internet Files\Content.IE5\0L2741MZ\MC900433943[2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6576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8" descr="C:\Documents and Settings\ted\Local Settings\Temporary Internet Files\Content.IE5\S5IP8XYZ\MC900433941[2]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58000" y="838200"/>
            <a:ext cx="1714500" cy="1714500"/>
          </a:xfrm>
          <a:noFill/>
        </p:spPr>
      </p:pic>
      <p:pic>
        <p:nvPicPr>
          <p:cNvPr id="5128" name="Picture 9" descr="C:\Documents and Settings\ted\Local Settings\Temporary Internet Files\Content.IE5\89SNI78R\MC900433944[2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6576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Oval 13"/>
          <p:cNvSpPr>
            <a:spLocks noChangeArrowheads="1"/>
          </p:cNvSpPr>
          <p:nvPr/>
        </p:nvSpPr>
        <p:spPr bwMode="auto">
          <a:xfrm>
            <a:off x="2228850" y="2209800"/>
            <a:ext cx="4191000" cy="2362200"/>
          </a:xfrm>
          <a:prstGeom prst="ellipse">
            <a:avLst/>
          </a:prstGeom>
          <a:solidFill>
            <a:srgbClr val="800000"/>
          </a:solidFill>
          <a:ln w="381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chemeClr val="bg1"/>
              </a:solidFill>
              <a:ea typeface="Gulim" pitchFamily="34" charset="-127"/>
              <a:cs typeface="Arial" pitchFamily="34" charset="0"/>
            </a:endParaRPr>
          </a:p>
        </p:txBody>
      </p:sp>
      <p:sp>
        <p:nvSpPr>
          <p:cNvPr id="5130" name="Left-Right Arrow 15"/>
          <p:cNvSpPr>
            <a:spLocks noChangeArrowheads="1"/>
          </p:cNvSpPr>
          <p:nvPr/>
        </p:nvSpPr>
        <p:spPr bwMode="auto">
          <a:xfrm rot="1464047" flipV="1">
            <a:off x="5562600" y="4422775"/>
            <a:ext cx="1143000" cy="515938"/>
          </a:xfrm>
          <a:prstGeom prst="leftRightArrow">
            <a:avLst>
              <a:gd name="adj1" fmla="val 50000"/>
              <a:gd name="adj2" fmla="val 49897"/>
            </a:avLst>
          </a:prstGeom>
          <a:solidFill>
            <a:srgbClr val="FFCC00"/>
          </a:solidFill>
          <a:ln w="381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31" name="Left-Right Arrow 17"/>
          <p:cNvSpPr>
            <a:spLocks noChangeArrowheads="1"/>
          </p:cNvSpPr>
          <p:nvPr/>
        </p:nvSpPr>
        <p:spPr bwMode="auto">
          <a:xfrm rot="-1464047">
            <a:off x="1955800" y="4424363"/>
            <a:ext cx="1143000" cy="492125"/>
          </a:xfrm>
          <a:prstGeom prst="leftRightArrow">
            <a:avLst>
              <a:gd name="adj1" fmla="val 50000"/>
              <a:gd name="adj2" fmla="val 49989"/>
            </a:avLst>
          </a:prstGeom>
          <a:solidFill>
            <a:srgbClr val="FFCC00"/>
          </a:solidFill>
          <a:ln w="381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32" name="Rounded Rectangle 18"/>
          <p:cNvSpPr>
            <a:spLocks noChangeArrowheads="1"/>
          </p:cNvSpPr>
          <p:nvPr/>
        </p:nvSpPr>
        <p:spPr bwMode="auto">
          <a:xfrm>
            <a:off x="228600" y="5791200"/>
            <a:ext cx="8458200" cy="5334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381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800000"/>
                </a:solidFill>
                <a:ea typeface="Gulim" pitchFamily="34" charset="-127"/>
                <a:cs typeface="Arial" pitchFamily="34" charset="0"/>
              </a:rPr>
              <a:t>Have become one of the most important Web services!!!</a:t>
            </a:r>
          </a:p>
        </p:txBody>
      </p:sp>
      <p:sp>
        <p:nvSpPr>
          <p:cNvPr id="5133" name="Rectangle 19"/>
          <p:cNvSpPr>
            <a:spLocks noChangeArrowheads="1"/>
          </p:cNvSpPr>
          <p:nvPr/>
        </p:nvSpPr>
        <p:spPr bwMode="auto">
          <a:xfrm>
            <a:off x="2057400" y="276225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a typeface="Gulim" pitchFamily="34" charset="-127"/>
                <a:cs typeface="Arial" pitchFamily="34" charset="0"/>
              </a:rPr>
              <a:t>Social Networking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a typeface="Gulim" pitchFamily="34" charset="-127"/>
                <a:cs typeface="Arial" pitchFamily="34" charset="0"/>
              </a:rPr>
              <a:t>Services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a typeface="Gulim" pitchFamily="34" charset="-127"/>
                <a:cs typeface="Arial" pitchFamily="34" charset="0"/>
              </a:rPr>
              <a:t>(e.g., </a:t>
            </a:r>
            <a:r>
              <a:rPr lang="en-US" sz="2400" b="1" dirty="0" err="1">
                <a:solidFill>
                  <a:schemeClr val="bg1"/>
                </a:solidFill>
                <a:ea typeface="Gulim" pitchFamily="34" charset="-127"/>
                <a:cs typeface="Arial" pitchFamily="34" charset="0"/>
              </a:rPr>
              <a:t>Facebook</a:t>
            </a:r>
            <a:r>
              <a:rPr lang="en-US" sz="2400" b="1" dirty="0">
                <a:solidFill>
                  <a:schemeClr val="bg1"/>
                </a:solidFill>
                <a:ea typeface="Gulim" pitchFamily="34" charset="-127"/>
                <a:cs typeface="Arial" pitchFamily="34" charset="0"/>
              </a:rPr>
              <a:t> &amp; Twitter)</a:t>
            </a:r>
          </a:p>
        </p:txBody>
      </p:sp>
      <p:sp>
        <p:nvSpPr>
          <p:cNvPr id="5134" name="Left-Right Arrow 20"/>
          <p:cNvSpPr>
            <a:spLocks noChangeArrowheads="1"/>
          </p:cNvSpPr>
          <p:nvPr/>
        </p:nvSpPr>
        <p:spPr bwMode="auto">
          <a:xfrm rot="-1464047" flipH="1" flipV="1">
            <a:off x="5541963" y="1833563"/>
            <a:ext cx="1143000" cy="515937"/>
          </a:xfrm>
          <a:prstGeom prst="leftRightArrow">
            <a:avLst>
              <a:gd name="adj1" fmla="val 50000"/>
              <a:gd name="adj2" fmla="val 49897"/>
            </a:avLst>
          </a:prstGeom>
          <a:solidFill>
            <a:srgbClr val="FFCC00"/>
          </a:solidFill>
          <a:ln w="381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35" name="Left-Right Arrow 21"/>
          <p:cNvSpPr>
            <a:spLocks noChangeArrowheads="1"/>
          </p:cNvSpPr>
          <p:nvPr/>
        </p:nvSpPr>
        <p:spPr bwMode="auto">
          <a:xfrm rot="1464047" flipH="1">
            <a:off x="1955800" y="1884363"/>
            <a:ext cx="1143000" cy="492125"/>
          </a:xfrm>
          <a:prstGeom prst="leftRightArrow">
            <a:avLst>
              <a:gd name="adj1" fmla="val 50000"/>
              <a:gd name="adj2" fmla="val 49989"/>
            </a:avLst>
          </a:prstGeom>
          <a:solidFill>
            <a:srgbClr val="FFCC00"/>
          </a:solidFill>
          <a:ln w="381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8693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7150"/>
            <a:ext cx="7703760" cy="923925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“Locations” in Social Networks</a:t>
            </a:r>
            <a:endParaRPr lang="en-US" dirty="0"/>
          </a:p>
        </p:txBody>
      </p:sp>
      <p:pic>
        <p:nvPicPr>
          <p:cNvPr id="9" name="Picture 5" descr="D:\research\presentation\map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386" y="1443256"/>
            <a:ext cx="1783009" cy="299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137680" y="1043206"/>
            <a:ext cx="297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  <a:ea typeface="Gulim" pitchFamily="34" charset="-127"/>
                <a:cs typeface="Arial" pitchFamily="34" charset="0"/>
              </a:rPr>
              <a:t>Facebook Places</a:t>
            </a:r>
            <a:endParaRPr lang="en-US" sz="2000" b="1" dirty="0">
              <a:solidFill>
                <a:srgbClr val="FFC000"/>
              </a:solidFill>
              <a:ea typeface="Gulim" pitchFamily="34" charset="-127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205680" y="1011208"/>
            <a:ext cx="297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FFC000"/>
                </a:solidFill>
                <a:ea typeface="Gulim" pitchFamily="34" charset="-127"/>
                <a:cs typeface="Arial" pitchFamily="34" charset="0"/>
              </a:rPr>
              <a:t>Google Latitude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461760" y="1025272"/>
            <a:ext cx="297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  <a:ea typeface="Gulim" pitchFamily="34" charset="-127"/>
                <a:cs typeface="Arial" pitchFamily="34" charset="0"/>
              </a:rPr>
              <a:t>Twitter Nearby</a:t>
            </a:r>
            <a:endParaRPr lang="en-US" sz="2000" b="1" dirty="0">
              <a:solidFill>
                <a:srgbClr val="FFC000"/>
              </a:solidFill>
              <a:ea typeface="Gulim" pitchFamily="34" charset="-127"/>
              <a:cs typeface="Arial" pitchFamily="34" charset="0"/>
            </a:endParaRPr>
          </a:p>
        </p:txBody>
      </p:sp>
      <p:pic>
        <p:nvPicPr>
          <p:cNvPr id="14" name="Picture 2" descr="http://www.google.com/url?source=imgres&amp;ct=img&amp;q=http://6.mshcdn.com/wp-content/uploads/2009/10/nearby-tweets.jpg&amp;sa=X&amp;ei=sD-ZTb3qOsmltwe8t4X-Cw&amp;ved=0CAQQ8wc&amp;usg=AFQjCNGD0PmsoG8hwz54hjyRjQh_jXhlw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9734" y="1427923"/>
            <a:ext cx="1791818" cy="3001837"/>
          </a:xfrm>
          <a:prstGeom prst="rect">
            <a:avLst/>
          </a:prstGeom>
          <a:noFill/>
        </p:spPr>
      </p:pic>
      <p:pic>
        <p:nvPicPr>
          <p:cNvPr id="15" name="Picture 4" descr="http://www.google.com/url?source=imgres&amp;ct=img&amp;q=http://www.mostlyblog.com/wp-content/uploads/2010/12/5262993279_6e678a4858.jpg&amp;sa=X&amp;ei=HUGZTYnWFdSXtweBj6WBDA&amp;ved=0CAQQ8wc&amp;usg=AFQjCNEBqqH7w38d5JOWvWV4dlSivKw83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5752" y="1427923"/>
            <a:ext cx="1791818" cy="3001837"/>
          </a:xfrm>
          <a:prstGeom prst="rect">
            <a:avLst/>
          </a:prstGeom>
          <a:noFill/>
        </p:spPr>
      </p:pic>
      <p:pic>
        <p:nvPicPr>
          <p:cNvPr id="7516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467" y="1443256"/>
            <a:ext cx="1783008" cy="307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936636" y="1043206"/>
            <a:ext cx="297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  <a:ea typeface="Gulim" pitchFamily="34" charset="-127"/>
                <a:cs typeface="Arial" pitchFamily="34" charset="0"/>
              </a:rPr>
              <a:t>Foursquare</a:t>
            </a:r>
            <a:endParaRPr lang="en-US" sz="2000" b="1" dirty="0">
              <a:solidFill>
                <a:srgbClr val="FFC000"/>
              </a:solidFill>
              <a:ea typeface="Gulim" pitchFamily="34" charset="-127"/>
              <a:cs typeface="Arial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02620" y="4592320"/>
            <a:ext cx="8599139" cy="113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1pPr>
            <a:lvl2pPr marL="8382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AutoNum type="circleNumDbPlain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dirty="0"/>
              <a:t>S</a:t>
            </a:r>
            <a:r>
              <a:rPr lang="en-US" sz="2000" dirty="0" smtClean="0"/>
              <a:t>trictly built for mobile devices</a:t>
            </a:r>
          </a:p>
          <a:p>
            <a:r>
              <a:rPr lang="en-US" sz="2000" dirty="0" smtClean="0"/>
              <a:t>Only cares about whereabouts of user friends (check-in functionality)</a:t>
            </a:r>
          </a:p>
          <a:p>
            <a:r>
              <a:rPr lang="en-US" sz="2000" dirty="0" smtClean="0"/>
              <a:t>Isolated from the main social networking functionality</a:t>
            </a:r>
          </a:p>
          <a:p>
            <a:endParaRPr lang="en-US" sz="2000" dirty="0" smtClean="0"/>
          </a:p>
          <a:p>
            <a:pPr lvl="1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94360" y="5847080"/>
            <a:ext cx="7767321" cy="543560"/>
            <a:chOff x="594360" y="5847080"/>
            <a:chExt cx="7767321" cy="543560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594360" y="5847080"/>
              <a:ext cx="7767320" cy="543560"/>
            </a:xfrm>
            <a:prstGeom prst="roundRect">
              <a:avLst/>
            </a:prstGeom>
            <a:solidFill>
              <a:srgbClr val="7A001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 bwMode="auto">
            <a:xfrm>
              <a:off x="615981" y="5847080"/>
              <a:ext cx="7745700" cy="543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A0019"/>
                </a:buClr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A0019"/>
                </a:buClr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A0019"/>
                </a:buClr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A0019"/>
                </a:buClr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A0019"/>
                </a:buClr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A0019"/>
                </a:buClr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A0019"/>
                </a:buClr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A0019"/>
                </a:buClr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A0019"/>
                </a:buClr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algn="ctr">
                <a:buNone/>
              </a:pPr>
              <a:r>
                <a:rPr lang="en-US" sz="2400" dirty="0" smtClean="0">
                  <a:solidFill>
                    <a:schemeClr val="bg1"/>
                  </a:solidFill>
                </a:rPr>
                <a:t>Location is dealt with as just an additional attribute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68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" y="-34290"/>
            <a:ext cx="7863840" cy="923925"/>
          </a:xfrm>
        </p:spPr>
        <p:txBody>
          <a:bodyPr/>
          <a:lstStyle/>
          <a:p>
            <a:pPr algn="ctr"/>
            <a:r>
              <a:rPr lang="en-US" dirty="0" smtClean="0"/>
              <a:t>What would be a </a:t>
            </a:r>
            <a:br>
              <a:rPr lang="en-US" dirty="0" smtClean="0"/>
            </a:br>
            <a:r>
              <a:rPr lang="en-US" dirty="0" smtClean="0"/>
              <a:t>“Location-based” Social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54418"/>
            <a:ext cx="8153400" cy="5351462"/>
          </a:xfrm>
        </p:spPr>
        <p:txBody>
          <a:bodyPr/>
          <a:lstStyle/>
          <a:p>
            <a:r>
              <a:rPr lang="en-US" dirty="0" smtClean="0"/>
              <a:t>Instead of redefining a new term, we can just start from existing social networks and make them “location-aware”</a:t>
            </a:r>
          </a:p>
          <a:p>
            <a:pPr lvl="1">
              <a:buFont typeface="Wingdings" pitchFamily="2" charset="2"/>
              <a:buChar char="q"/>
            </a:pPr>
            <a:r>
              <a:rPr lang="en-US" b="1" dirty="0" smtClean="0"/>
              <a:t>Location-based Facebook</a:t>
            </a:r>
          </a:p>
          <a:p>
            <a:pPr lvl="1">
              <a:buFont typeface="Wingdings" pitchFamily="2" charset="2"/>
              <a:buChar char="q"/>
            </a:pPr>
            <a:r>
              <a:rPr lang="en-US" b="1" dirty="0" smtClean="0"/>
              <a:t>Location-based Twitter</a:t>
            </a:r>
          </a:p>
          <a:p>
            <a:pPr lvl="1">
              <a:buFont typeface="Wingdings" pitchFamily="2" charset="2"/>
              <a:buChar char="q"/>
            </a:pPr>
            <a:r>
              <a:rPr lang="en-US" b="1" dirty="0" smtClean="0"/>
              <a:t>…..</a:t>
            </a:r>
          </a:p>
          <a:p>
            <a:endParaRPr lang="en-US" i="1" dirty="0">
              <a:solidFill>
                <a:srgbClr val="800000"/>
              </a:solidFill>
            </a:endParaRPr>
          </a:p>
          <a:p>
            <a:r>
              <a:rPr lang="en-US" b="1" dirty="0" smtClean="0"/>
              <a:t>This should be different from adding Check-in procedure, or just tracking the whereabouts</a:t>
            </a:r>
            <a:r>
              <a:rPr lang="en-US" dirty="0" smtClean="0"/>
              <a:t> of your friends</a:t>
            </a:r>
          </a:p>
          <a:p>
            <a:endParaRPr lang="en-US" b="1" dirty="0"/>
          </a:p>
          <a:p>
            <a:r>
              <a:rPr lang="en-US" dirty="0" smtClean="0"/>
              <a:t>“Location” should be ubiquitous in every functionality of social networks rather than just an additional attribute</a:t>
            </a:r>
            <a:endParaRPr lang="en-US" b="1" dirty="0" smtClean="0"/>
          </a:p>
          <a:p>
            <a:pPr lvl="1"/>
            <a:endParaRPr lang="en-US" dirty="0" smtClean="0"/>
          </a:p>
          <a:p>
            <a:pPr algn="ctr">
              <a:buNone/>
            </a:pPr>
            <a:r>
              <a:rPr lang="en-US" i="1" dirty="0" smtClean="0">
                <a:solidFill>
                  <a:srgbClr val="FF0000"/>
                </a:solidFill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40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4290"/>
            <a:ext cx="7391400" cy="923925"/>
          </a:xfrm>
        </p:spPr>
        <p:txBody>
          <a:bodyPr/>
          <a:lstStyle/>
          <a:p>
            <a:pPr algn="ctr"/>
            <a:r>
              <a:rPr lang="en-US" dirty="0" smtClean="0"/>
              <a:t>Social Networks: </a:t>
            </a:r>
            <a:br>
              <a:rPr lang="en-US" dirty="0" smtClean="0"/>
            </a:br>
            <a:r>
              <a:rPr lang="en-US" dirty="0" smtClean="0"/>
              <a:t>The News Feed Functionality</a:t>
            </a:r>
            <a:endParaRPr lang="en-US" dirty="0"/>
          </a:p>
        </p:txBody>
      </p:sp>
      <p:pic>
        <p:nvPicPr>
          <p:cNvPr id="2052" name="Picture 4" descr="http://www.google.com/url?source=imgres&amp;ct=img&amp;q=http://epic.org/privacy/facebook/newsfeed_example.png&amp;sa=X&amp;ei=6BzETaqBOonh0QHMpP2iCA&amp;ved=0CAQQ8wc&amp;usg=AFQjCNGVliz0Veifs_mYOP3eY6qFxLs4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212976"/>
            <a:ext cx="3258319" cy="3266569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84984"/>
            <a:ext cx="4392488" cy="308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3400" y="1044198"/>
            <a:ext cx="8153400" cy="185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1pPr>
            <a:lvl2pPr marL="8382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AutoNum type="circleNumDbPlain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Display a set of message/news from user friends / subscribed news aggregators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Examples</a:t>
            </a: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en-US" dirty="0"/>
              <a:t>Social networking system, i.e., Facebook, Twitter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News Aggregators, i.e., My Yahoo!, </a:t>
            </a:r>
            <a:r>
              <a:rPr lang="en-US" dirty="0" err="1"/>
              <a:t>iGoogle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43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" y="-34290"/>
            <a:ext cx="7863840" cy="923925"/>
          </a:xfrm>
        </p:spPr>
        <p:txBody>
          <a:bodyPr/>
          <a:lstStyle/>
          <a:p>
            <a:pPr algn="ctr"/>
            <a:r>
              <a:rPr lang="en-US" dirty="0" smtClean="0"/>
              <a:t>The Need for </a:t>
            </a:r>
            <a:br>
              <a:rPr lang="en-US" dirty="0" smtClean="0"/>
            </a:br>
            <a:r>
              <a:rPr lang="en-US" dirty="0" smtClean="0"/>
              <a:t>“Location-based” News Feed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54418"/>
            <a:ext cx="8153400" cy="5351462"/>
          </a:xfrm>
        </p:spPr>
        <p:txBody>
          <a:bodyPr/>
          <a:lstStyle/>
          <a:p>
            <a:r>
              <a:rPr lang="en-US" dirty="0" smtClean="0"/>
              <a:t>Traditional News Feed 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Organized by either message issuing time, e.g., Twitter, or some diversity requirements, e.g., Facebook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Spatial relevance is overlooked, users get the </a:t>
            </a:r>
            <a:r>
              <a:rPr lang="en-US" b="1" i="1" dirty="0" smtClean="0">
                <a:solidFill>
                  <a:srgbClr val="800000"/>
                </a:solidFill>
              </a:rPr>
              <a:t>same news feed </a:t>
            </a:r>
            <a:r>
              <a:rPr lang="en-US" dirty="0" smtClean="0"/>
              <a:t>from different log on locations</a:t>
            </a:r>
          </a:p>
          <a:p>
            <a:pPr lvl="1">
              <a:buFont typeface="Wingdings" pitchFamily="2" charset="2"/>
              <a:buChar char="q"/>
            </a:pPr>
            <a:endParaRPr lang="en-US" sz="1050" dirty="0" smtClean="0"/>
          </a:p>
          <a:p>
            <a:r>
              <a:rPr lang="en-US" dirty="0" smtClean="0"/>
              <a:t>Motivating Scenarios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Travelling user is more interested in the news/messages that are close to her </a:t>
            </a:r>
            <a:r>
              <a:rPr lang="en-US" b="1" i="1" dirty="0" smtClean="0">
                <a:solidFill>
                  <a:srgbClr val="800000"/>
                </a:solidFill>
              </a:rPr>
              <a:t>current location </a:t>
            </a:r>
            <a:r>
              <a:rPr lang="en-US" dirty="0" smtClean="0"/>
              <a:t>to explore the new place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Stationary users may not be interested in the news/messages that are issued </a:t>
            </a:r>
            <a:r>
              <a:rPr lang="en-US" b="1" i="1" dirty="0" smtClean="0">
                <a:solidFill>
                  <a:srgbClr val="800000"/>
                </a:solidFill>
              </a:rPr>
              <a:t>very far from their locations</a:t>
            </a:r>
          </a:p>
          <a:p>
            <a:pPr lvl="1"/>
            <a:endParaRPr lang="en-US" dirty="0" smtClean="0"/>
          </a:p>
          <a:p>
            <a:pPr algn="ctr">
              <a:buNone/>
            </a:pPr>
            <a:r>
              <a:rPr lang="en-US" i="1" dirty="0" smtClean="0">
                <a:solidFill>
                  <a:srgbClr val="FF0000"/>
                </a:solidFill>
              </a:rPr>
              <a:t>	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6080" y="5168315"/>
            <a:ext cx="8351520" cy="1110565"/>
          </a:xfrm>
          <a:prstGeom prst="roundRect">
            <a:avLst/>
          </a:prstGeom>
          <a:solidFill>
            <a:srgbClr val="8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If </a:t>
            </a:r>
            <a:r>
              <a:rPr lang="en-US" sz="2400" b="1" dirty="0">
                <a:solidFill>
                  <a:schemeClr val="bg1"/>
                </a:solidFill>
              </a:rPr>
              <a:t>the news feed functionality is aware of the inherent locations of  users and messages, more </a:t>
            </a:r>
            <a:r>
              <a:rPr lang="en-US" sz="2400" b="1" dirty="0" smtClean="0">
                <a:solidFill>
                  <a:schemeClr val="bg1"/>
                </a:solidFill>
              </a:rPr>
              <a:t>relevant </a:t>
            </a:r>
            <a:r>
              <a:rPr lang="en-US" sz="2400" b="1" dirty="0">
                <a:solidFill>
                  <a:schemeClr val="bg1"/>
                </a:solidFill>
              </a:rPr>
              <a:t>news feed will be delivered</a:t>
            </a:r>
          </a:p>
        </p:txBody>
      </p:sp>
    </p:spTree>
    <p:extLst>
      <p:ext uri="{BB962C8B-B14F-4D97-AF65-F5344CB8AC3E}">
        <p14:creationId xmlns:p14="http://schemas.microsoft.com/office/powerpoint/2010/main" val="185501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" y="-34290"/>
            <a:ext cx="7772400" cy="923925"/>
          </a:xfrm>
        </p:spPr>
        <p:txBody>
          <a:bodyPr/>
          <a:lstStyle/>
          <a:p>
            <a:pPr algn="ctr"/>
            <a:r>
              <a:rPr lang="en-US" dirty="0" err="1" smtClean="0"/>
              <a:t>GeoFeed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A location-Aware News Feed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680" y="1016000"/>
            <a:ext cx="8778240" cy="5588000"/>
          </a:xfrm>
          <a:noFill/>
        </p:spPr>
        <p:txBody>
          <a:bodyPr/>
          <a:lstStyle/>
          <a:p>
            <a:r>
              <a:rPr lang="en-US" dirty="0"/>
              <a:t>Location-based Messages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Each posted message has a spatial extent that indicates the relevance range of the message, i.e., only users located in this spatial extent may be interested of this </a:t>
            </a:r>
            <a:r>
              <a:rPr lang="en-US" dirty="0" smtClean="0"/>
              <a:t>message</a:t>
            </a:r>
          </a:p>
          <a:p>
            <a:pPr lvl="1">
              <a:buFont typeface="Wingdings" pitchFamily="2" charset="2"/>
              <a:buChar char="q"/>
            </a:pPr>
            <a:endParaRPr lang="en-US" sz="600" dirty="0" smtClean="0"/>
          </a:p>
          <a:p>
            <a:r>
              <a:rPr lang="en-US" dirty="0" smtClean="0"/>
              <a:t>System users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Have </a:t>
            </a:r>
            <a:r>
              <a:rPr lang="en-US" dirty="0" smtClean="0"/>
              <a:t>a friend </a:t>
            </a:r>
            <a:r>
              <a:rPr lang="en-US" dirty="0"/>
              <a:t>list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Can </a:t>
            </a:r>
            <a:r>
              <a:rPr lang="en-US" dirty="0" smtClean="0"/>
              <a:t>post </a:t>
            </a:r>
            <a:r>
              <a:rPr lang="en-US" i="1" dirty="0">
                <a:solidFill>
                  <a:srgbClr val="800000"/>
                </a:solidFill>
              </a:rPr>
              <a:t>location-based </a:t>
            </a:r>
            <a:r>
              <a:rPr lang="en-US" dirty="0"/>
              <a:t>messages to their </a:t>
            </a:r>
            <a:r>
              <a:rPr lang="en-US" dirty="0" smtClean="0"/>
              <a:t>friends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Receive those messages that are: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 smtClean="0"/>
              <a:t>posted from their friends, and 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 smtClean="0"/>
              <a:t>overlap with either their current locations or a specified area of interest</a:t>
            </a:r>
          </a:p>
          <a:p>
            <a:pPr marL="1371600" lvl="2" indent="-457200">
              <a:buFont typeface="+mj-lt"/>
              <a:buAutoNum type="alphaLcParenR"/>
            </a:pPr>
            <a:endParaRPr lang="en-US" sz="800" dirty="0" smtClean="0"/>
          </a:p>
          <a:p>
            <a:r>
              <a:rPr lang="en-US" dirty="0"/>
              <a:t>For a user </a:t>
            </a:r>
            <a:r>
              <a:rPr lang="en-US" i="1" dirty="0"/>
              <a:t>U</a:t>
            </a:r>
            <a:r>
              <a:rPr lang="en-US" dirty="0"/>
              <a:t> with </a:t>
            </a:r>
            <a:r>
              <a:rPr lang="en-US" i="1" dirty="0"/>
              <a:t>N</a:t>
            </a:r>
            <a:r>
              <a:rPr lang="en-US" dirty="0"/>
              <a:t> friends, </a:t>
            </a:r>
            <a:r>
              <a:rPr lang="en-US" dirty="0" smtClean="0"/>
              <a:t>the </a:t>
            </a:r>
            <a:r>
              <a:rPr lang="en-US" dirty="0"/>
              <a:t>news feed functionality </a:t>
            </a:r>
            <a:r>
              <a:rPr lang="en-US" dirty="0" smtClean="0"/>
              <a:t>is abstracted to </a:t>
            </a:r>
            <a:r>
              <a:rPr lang="en-US" dirty="0"/>
              <a:t>a set of </a:t>
            </a:r>
            <a:r>
              <a:rPr lang="en-US" i="1" dirty="0"/>
              <a:t>N</a:t>
            </a:r>
            <a:r>
              <a:rPr lang="en-US" dirty="0"/>
              <a:t> location-based </a:t>
            </a:r>
            <a:r>
              <a:rPr lang="en-US" dirty="0" smtClean="0"/>
              <a:t>queries</a:t>
            </a:r>
            <a:r>
              <a:rPr lang="en-US" dirty="0"/>
              <a:t>, such that:</a:t>
            </a:r>
            <a:endParaRPr lang="en-US" sz="2200" dirty="0"/>
          </a:p>
          <a:p>
            <a:pPr lvl="1"/>
            <a:r>
              <a:rPr lang="en-US" sz="1800" dirty="0"/>
              <a:t>The </a:t>
            </a:r>
            <a:r>
              <a:rPr lang="en-US" sz="1800" i="1" dirty="0"/>
              <a:t>N</a:t>
            </a:r>
            <a:r>
              <a:rPr lang="en-US" sz="1800" dirty="0"/>
              <a:t> queries are fired upon </a:t>
            </a:r>
            <a:r>
              <a:rPr lang="en-US" sz="1800" i="1" dirty="0"/>
              <a:t>U </a:t>
            </a:r>
            <a:r>
              <a:rPr lang="en-US" sz="1800" dirty="0"/>
              <a:t>logging on to the system</a:t>
            </a:r>
          </a:p>
          <a:p>
            <a:pPr lvl="1"/>
            <a:r>
              <a:rPr lang="en-US" sz="1800" dirty="0"/>
              <a:t>Each query </a:t>
            </a:r>
            <a:r>
              <a:rPr lang="en-US" sz="1800" dirty="0" smtClean="0"/>
              <a:t>retrieves </a:t>
            </a:r>
            <a:r>
              <a:rPr lang="en-US" sz="1800" dirty="0"/>
              <a:t>the set of relevant messages from </a:t>
            </a:r>
            <a:r>
              <a:rPr lang="en-US" sz="1800" dirty="0" smtClean="0"/>
              <a:t>one friend</a:t>
            </a:r>
            <a:endParaRPr lang="en-US" dirty="0"/>
          </a:p>
          <a:p>
            <a:pPr marL="1371600" lvl="2" indent="-457200">
              <a:buFont typeface="+mj-lt"/>
              <a:buAutoNum type="alphaLcParenR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162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7924800" cy="7620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The Spatial Pull Approach in </a:t>
            </a:r>
            <a:r>
              <a:rPr lang="en-US" dirty="0" err="1" smtClean="0"/>
              <a:t>GeoFeed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1143000"/>
            <a:ext cx="8534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SzPct val="130000"/>
              <a:buFont typeface="Arial" pitchFamily="34" charset="0"/>
              <a:buChar char="■"/>
              <a:defRPr/>
            </a:pPr>
            <a:r>
              <a:rPr lang="en-US" sz="2400" b="1" kern="0" dirty="0" smtClean="0">
                <a:ea typeface="+mn-ea"/>
              </a:rPr>
              <a:t>Spatial Pull approach</a:t>
            </a:r>
            <a:endParaRPr lang="en-US" sz="2400" b="1" kern="0" dirty="0">
              <a:ea typeface="+mn-ea"/>
            </a:endParaRPr>
          </a:p>
          <a:p>
            <a:pPr marL="914400" lvl="1" indent="-457200" eaLnBrk="0" hangingPunct="0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Font typeface="Wingdings" pitchFamily="2" charset="2"/>
              <a:buChar char="q"/>
              <a:defRPr/>
            </a:pPr>
            <a:r>
              <a:rPr lang="en-US" sz="1800" kern="0" dirty="0" smtClean="0">
                <a:ea typeface="+mn-ea"/>
              </a:rPr>
              <a:t>Do nothing when the user offline</a:t>
            </a:r>
          </a:p>
          <a:p>
            <a:pPr marL="914400" lvl="1" indent="-457200" eaLnBrk="0" hangingPunct="0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Font typeface="Wingdings" pitchFamily="2" charset="2"/>
              <a:buChar char="q"/>
              <a:defRPr/>
            </a:pPr>
            <a:r>
              <a:rPr lang="en-US" sz="1800" kern="0" dirty="0" smtClean="0">
                <a:ea typeface="+mn-ea"/>
              </a:rPr>
              <a:t>Once the user logs on, compute al the queries for the user</a:t>
            </a:r>
          </a:p>
          <a:p>
            <a:pPr marL="914400" lvl="1" indent="-457200" eaLnBrk="0" hangingPunct="0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Font typeface="Wingdings" pitchFamily="2" charset="2"/>
              <a:buChar char="q"/>
              <a:defRPr/>
            </a:pPr>
            <a:endParaRPr lang="en-US" sz="2000" kern="0" dirty="0">
              <a:ea typeface="+mn-ea"/>
            </a:endParaRPr>
          </a:p>
          <a:p>
            <a:pPr marL="457200" indent="-457200" eaLnBrk="0" hangingPunct="0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SzPct val="130000"/>
              <a:buFont typeface="Arial" pitchFamily="34" charset="0"/>
              <a:buChar char="■"/>
              <a:defRPr/>
            </a:pPr>
            <a:endParaRPr lang="en-US" sz="2400" b="1" kern="0" dirty="0">
              <a:ea typeface="+mn-ea"/>
            </a:endParaRPr>
          </a:p>
          <a:p>
            <a:pPr marL="457200" indent="-457200" eaLnBrk="0" hangingPunct="0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SzPct val="130000"/>
              <a:buFont typeface="Arial" pitchFamily="34" charset="0"/>
              <a:buChar char="■"/>
              <a:defRPr/>
            </a:pPr>
            <a:endParaRPr lang="en-US" sz="2400" b="1" kern="0" dirty="0">
              <a:ea typeface="+mn-ea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rgbClr val="800000"/>
              </a:buClr>
              <a:buSzPct val="130000"/>
              <a:buFont typeface="Arial" pitchFamily="34" charset="0"/>
              <a:buChar char="■"/>
              <a:defRPr/>
            </a:pPr>
            <a:endParaRPr lang="en-US" sz="2400" b="1" kern="0" dirty="0">
              <a:ea typeface="+mn-ea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590800" y="2387025"/>
            <a:ext cx="5334000" cy="2667000"/>
          </a:xfrm>
          <a:prstGeom prst="roundRect">
            <a:avLst/>
          </a:prstGeom>
          <a:solidFill>
            <a:srgbClr val="FFCC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90600" y="2996625"/>
            <a:ext cx="1158240" cy="88392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800000"/>
                </a:solidFill>
                <a:ea typeface="+mj-ea"/>
                <a:cs typeface="HY견고딕"/>
              </a:rPr>
              <a:t>Alice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HY견고딕"/>
              </a:rPr>
              <a:t>(consumer)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876800" y="2920425"/>
          <a:ext cx="144780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1950"/>
                <a:gridCol w="361950"/>
                <a:gridCol w="361950"/>
                <a:gridCol w="361950"/>
              </a:tblGrid>
              <a:tr h="247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7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7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47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3810000" y="4368225"/>
            <a:ext cx="914400" cy="533400"/>
          </a:xfrm>
          <a:prstGeom prst="rect">
            <a:avLst/>
          </a:prstGeom>
          <a:solidFill>
            <a:srgbClr val="800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bg1"/>
                </a:solidFill>
                <a:ea typeface="+mj-ea"/>
                <a:cs typeface="HY견고딕"/>
              </a:rPr>
              <a:t>Spatial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HY견고딕"/>
              </a:rPr>
              <a:t>Filter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3400" y="2387025"/>
            <a:ext cx="1677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</a:rPr>
              <a:t>Bob (Producer)</a:t>
            </a:r>
            <a:endParaRPr lang="en-US" sz="1600" b="1" dirty="0">
              <a:solidFill>
                <a:srgbClr val="800000"/>
              </a:solidFill>
            </a:endParaRP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 bwMode="auto">
          <a:xfrm rot="5400000" flipH="1" flipV="1">
            <a:off x="4063533" y="3554165"/>
            <a:ext cx="1626610" cy="1510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 bwMode="auto">
          <a:xfrm>
            <a:off x="4876801" y="4392609"/>
            <a:ext cx="1700546" cy="1510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05400" y="4368225"/>
            <a:ext cx="1142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Grid Index</a:t>
            </a:r>
            <a:endParaRPr lang="en-US" sz="1400" i="1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2148840" y="3446205"/>
            <a:ext cx="3283458" cy="7620"/>
          </a:xfrm>
          <a:prstGeom prst="straightConnector1">
            <a:avLst/>
          </a:prstGeom>
          <a:ln w="38100">
            <a:solidFill>
              <a:srgbClr val="800000"/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Isosceles Triangle 15"/>
          <p:cNvSpPr/>
          <p:nvPr/>
        </p:nvSpPr>
        <p:spPr bwMode="auto">
          <a:xfrm>
            <a:off x="5410200" y="3377625"/>
            <a:ext cx="88392" cy="76200"/>
          </a:xfrm>
          <a:prstGeom prst="triangl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67000" y="28442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600" i="1" dirty="0" smtClean="0"/>
              <a:t>location-based news feed query</a:t>
            </a:r>
            <a:endParaRPr lang="en-US" sz="1600" i="1" dirty="0"/>
          </a:p>
        </p:txBody>
      </p:sp>
      <p:cxnSp>
        <p:nvCxnSpPr>
          <p:cNvPr id="18" name="Straight Arrow Connector 17"/>
          <p:cNvCxnSpPr>
            <a:endCxn id="10" idx="0"/>
          </p:cNvCxnSpPr>
          <p:nvPr/>
        </p:nvCxnSpPr>
        <p:spPr bwMode="auto">
          <a:xfrm rot="5400000">
            <a:off x="3810794" y="3911819"/>
            <a:ext cx="914400" cy="0"/>
          </a:xfrm>
          <a:prstGeom prst="straightConnector1">
            <a:avLst/>
          </a:prstGeom>
          <a:ln w="38100">
            <a:solidFill>
              <a:srgbClr val="800000"/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 bwMode="auto">
          <a:xfrm>
            <a:off x="5239512" y="3295329"/>
            <a:ext cx="365760" cy="365760"/>
          </a:xfrm>
          <a:prstGeom prst="rect">
            <a:avLst/>
          </a:prstGeom>
          <a:solidFill>
            <a:schemeClr val="accent1">
              <a:alpha val="41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47864" y="3606225"/>
            <a:ext cx="992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/>
            <a:r>
              <a:rPr lang="en-US" sz="1600" i="1" dirty="0" smtClean="0"/>
              <a:t>2. Alice’s</a:t>
            </a:r>
          </a:p>
          <a:p>
            <a:pPr marL="228600" indent="-228600" algn="ctr"/>
            <a:r>
              <a:rPr lang="en-US" sz="1600" i="1" dirty="0" smtClean="0"/>
              <a:t>location</a:t>
            </a:r>
            <a:endParaRPr lang="en-US" sz="1600" i="1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5410200" y="3530025"/>
            <a:ext cx="1295400" cy="1588"/>
          </a:xfrm>
          <a:prstGeom prst="straightConnector1">
            <a:avLst/>
          </a:prstGeom>
          <a:ln>
            <a:solidFill>
              <a:srgbClr val="800000"/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24128" y="3226688"/>
            <a:ext cx="118872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3. Get cell</a:t>
            </a:r>
            <a:endParaRPr lang="en-US" sz="1600" i="1" dirty="0"/>
          </a:p>
        </p:txBody>
      </p:sp>
      <p:cxnSp>
        <p:nvCxnSpPr>
          <p:cNvPr id="23" name="Shape 22"/>
          <p:cNvCxnSpPr>
            <a:stCxn id="27" idx="3"/>
            <a:endCxn id="10" idx="3"/>
          </p:cNvCxnSpPr>
          <p:nvPr/>
        </p:nvCxnSpPr>
        <p:spPr bwMode="auto">
          <a:xfrm rot="5400000">
            <a:off x="5638800" y="2996625"/>
            <a:ext cx="723900" cy="2552700"/>
          </a:xfrm>
          <a:prstGeom prst="bentConnector2">
            <a:avLst/>
          </a:prstGeom>
          <a:ln w="38100">
            <a:solidFill>
              <a:srgbClr val="800000"/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76800" y="467302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600" i="1" dirty="0" smtClean="0"/>
              <a:t>4. Messages in the cell</a:t>
            </a:r>
            <a:endParaRPr lang="en-US" sz="1600" i="1" dirty="0"/>
          </a:p>
        </p:txBody>
      </p:sp>
      <p:cxnSp>
        <p:nvCxnSpPr>
          <p:cNvPr id="25" name="Shape 24"/>
          <p:cNvCxnSpPr>
            <a:stCxn id="10" idx="1"/>
            <a:endCxn id="8" idx="2"/>
          </p:cNvCxnSpPr>
          <p:nvPr/>
        </p:nvCxnSpPr>
        <p:spPr bwMode="auto">
          <a:xfrm rot="10800000">
            <a:off x="1569720" y="3880545"/>
            <a:ext cx="2240280" cy="754380"/>
          </a:xfrm>
          <a:prstGeom prst="bentConnector2">
            <a:avLst/>
          </a:prstGeom>
          <a:ln w="38100">
            <a:solidFill>
              <a:srgbClr val="800000"/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14400" y="4673025"/>
            <a:ext cx="1745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/>
            <a:r>
              <a:rPr lang="en-US" sz="1600" i="1" dirty="0" smtClean="0"/>
              <a:t>5. location-aware</a:t>
            </a:r>
          </a:p>
          <a:p>
            <a:pPr marL="228600" indent="-228600"/>
            <a:r>
              <a:rPr lang="en-US" sz="1600" i="1" dirty="0" smtClean="0"/>
              <a:t> news feed</a:t>
            </a:r>
            <a:endParaRPr lang="en-US" sz="1600" i="1" dirty="0"/>
          </a:p>
        </p:txBody>
      </p:sp>
      <p:sp>
        <p:nvSpPr>
          <p:cNvPr id="27" name="Can 26"/>
          <p:cNvSpPr/>
          <p:nvPr/>
        </p:nvSpPr>
        <p:spPr bwMode="auto">
          <a:xfrm>
            <a:off x="6705600" y="3068960"/>
            <a:ext cx="1143000" cy="842065"/>
          </a:xfrm>
          <a:prstGeom prst="can">
            <a:avLst/>
          </a:prstGeom>
          <a:solidFill>
            <a:srgbClr val="FFCC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HY견고딕"/>
              </a:rPr>
              <a:t>Messages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04800" y="5486400"/>
            <a:ext cx="853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SzPct val="130000"/>
              <a:buFont typeface="Arial" pitchFamily="34" charset="0"/>
              <a:buChar char="■"/>
              <a:defRPr/>
            </a:pPr>
            <a:r>
              <a:rPr lang="en-US" sz="2200" i="1" kern="0" dirty="0" smtClean="0">
                <a:latin typeface="+mn-lt"/>
                <a:ea typeface="+mn-ea"/>
              </a:rPr>
              <a:t>Advantages</a:t>
            </a:r>
            <a:r>
              <a:rPr lang="en-US" sz="2200" kern="0" dirty="0" smtClean="0">
                <a:latin typeface="+mn-lt"/>
                <a:ea typeface="+mn-ea"/>
              </a:rPr>
              <a:t>: No extra overhead during offline period</a:t>
            </a:r>
          </a:p>
          <a:p>
            <a:pPr marL="457200" indent="-457200" eaLnBrk="0" hangingPunct="0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SzPct val="130000"/>
              <a:buFont typeface="Arial" pitchFamily="34" charset="0"/>
              <a:buChar char="■"/>
              <a:defRPr/>
            </a:pPr>
            <a:r>
              <a:rPr lang="en-US" sz="2200" i="1" kern="0" dirty="0" smtClean="0">
                <a:latin typeface="+mn-lt"/>
                <a:ea typeface="+mn-ea"/>
              </a:rPr>
              <a:t>Disadvantages</a:t>
            </a:r>
            <a:r>
              <a:rPr lang="en-US" sz="2200" kern="0" dirty="0" smtClean="0">
                <a:latin typeface="+mn-lt"/>
                <a:ea typeface="+mn-ea"/>
              </a:rPr>
              <a:t>: High user response time, not efficient for the user with shor</a:t>
            </a:r>
            <a:r>
              <a:rPr lang="en-US" sz="2200" kern="0" dirty="0" smtClean="0">
                <a:latin typeface="+mn-lt"/>
              </a:rPr>
              <a:t>t offline time</a:t>
            </a:r>
            <a:endParaRPr lang="en-US" sz="2200" kern="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802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/>
      <p:bldP spid="14" grpId="0"/>
      <p:bldP spid="16" grpId="0" animBg="1"/>
      <p:bldP spid="17" grpId="0"/>
      <p:bldP spid="19" grpId="0" animBg="1"/>
      <p:bldP spid="20" grpId="0"/>
      <p:bldP spid="22" grpId="0"/>
      <p:bldP spid="24" grpId="0"/>
      <p:bldP spid="26" grpId="0"/>
      <p:bldP spid="27" grpId="0" animBg="1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923925"/>
          </a:xfrm>
        </p:spPr>
        <p:txBody>
          <a:bodyPr/>
          <a:lstStyle/>
          <a:p>
            <a:pPr algn="ctr">
              <a:defRPr/>
            </a:pPr>
            <a:r>
              <a:rPr lang="en-US" b="1" i="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Location-based Services</a:t>
            </a:r>
            <a:endParaRPr lang="en-US" b="1" i="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28600" y="850900"/>
            <a:ext cx="5943600" cy="2689860"/>
          </a:xfrm>
        </p:spPr>
        <p:txBody>
          <a:bodyPr/>
          <a:lstStyle/>
          <a:p>
            <a:r>
              <a:rPr lang="en-US" sz="2000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Range Query:</a:t>
            </a:r>
            <a:r>
              <a:rPr lang="en-US" sz="2000" b="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Give me all gas stations within one mile</a:t>
            </a:r>
          </a:p>
          <a:p>
            <a:endParaRPr lang="en-US" sz="800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K-Nearest-Neighbor Queries: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Where is my nearest restaurant</a:t>
            </a:r>
          </a:p>
          <a:p>
            <a:endParaRPr lang="en-US" sz="800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Shortest Path Queries: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What is the fastest/shortest route from here to the airport</a:t>
            </a:r>
          </a:p>
        </p:txBody>
      </p:sp>
      <p:pic>
        <p:nvPicPr>
          <p:cNvPr id="16390" name="Picture 4" descr="MPj040047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5863" y="1162050"/>
            <a:ext cx="257333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5" descr="MPj039972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288" y="3728720"/>
            <a:ext cx="3511232" cy="158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084320" y="3713480"/>
            <a:ext cx="4998720" cy="166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buClr>
                <a:srgbClr val="800000"/>
              </a:buClr>
              <a:buSzPct val="130000"/>
              <a:buFont typeface="Arial" pitchFamily="34" charset="0"/>
              <a:buChar char="■"/>
            </a:pPr>
            <a:r>
              <a:rPr lang="en-US" sz="2000" b="1" i="1" dirty="0" smtClean="0"/>
              <a:t>Aggregate Queries</a:t>
            </a:r>
          </a:p>
          <a:p>
            <a:pPr marL="457200" indent="-457200" eaLnBrk="0" hangingPunct="0">
              <a:spcBef>
                <a:spcPct val="20000"/>
              </a:spcBef>
              <a:buClr>
                <a:srgbClr val="800000"/>
              </a:buClr>
              <a:buSzPct val="130000"/>
              <a:buFont typeface="Arial" pitchFamily="34" charset="0"/>
              <a:buChar char="■"/>
            </a:pPr>
            <a:endParaRPr lang="en-US" sz="1050" dirty="0" smtClean="0"/>
          </a:p>
          <a:p>
            <a:pPr marL="457200" indent="-457200" eaLnBrk="0" hangingPunct="0">
              <a:spcBef>
                <a:spcPct val="20000"/>
              </a:spcBef>
              <a:buClr>
                <a:srgbClr val="800000"/>
              </a:buClr>
              <a:buSzPct val="130000"/>
              <a:buFont typeface="Arial" pitchFamily="34" charset="0"/>
              <a:buChar char="■"/>
            </a:pPr>
            <a:r>
              <a:rPr lang="en-US" sz="2000" b="1" i="1" dirty="0" smtClean="0"/>
              <a:t>Continuous (Monitoring) Queries</a:t>
            </a:r>
          </a:p>
          <a:p>
            <a:pPr marL="457200" indent="-457200" eaLnBrk="0" hangingPunct="0">
              <a:spcBef>
                <a:spcPct val="20000"/>
              </a:spcBef>
              <a:buClr>
                <a:srgbClr val="800000"/>
              </a:buClr>
              <a:buSzPct val="130000"/>
              <a:buFont typeface="Arial" pitchFamily="34" charset="0"/>
              <a:buChar char="■"/>
            </a:pPr>
            <a:endParaRPr lang="en-US" sz="1050" b="1" i="1" dirty="0" smtClean="0"/>
          </a:p>
          <a:p>
            <a:pPr marL="457200" indent="-457200" eaLnBrk="0" hangingPunct="0">
              <a:spcBef>
                <a:spcPct val="20000"/>
              </a:spcBef>
              <a:buClr>
                <a:srgbClr val="800000"/>
              </a:buClr>
              <a:buSzPct val="130000"/>
              <a:buFont typeface="Arial" pitchFamily="34" charset="0"/>
              <a:buChar char="■"/>
            </a:pPr>
            <a:r>
              <a:rPr lang="en-US" sz="2000" b="1" i="1" dirty="0" smtClean="0"/>
              <a:t>Moving Queries</a:t>
            </a:r>
            <a:endParaRPr lang="en-US" sz="2000" b="1" i="1" dirty="0"/>
          </a:p>
          <a:p>
            <a:pPr marL="914400" lvl="1" indent="-457200" eaLnBrk="0" hangingPunct="0">
              <a:spcBef>
                <a:spcPct val="20000"/>
              </a:spcBef>
              <a:buClr>
                <a:srgbClr val="800000"/>
              </a:buClr>
              <a:buFont typeface="Wingdings" pitchFamily="2" charset="2"/>
              <a:buChar char="q"/>
            </a:pPr>
            <a:endParaRPr lang="en-US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360680" y="5547360"/>
            <a:ext cx="8600439" cy="694296"/>
            <a:chOff x="594360" y="5847080"/>
            <a:chExt cx="7767321" cy="543560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594360" y="5847080"/>
              <a:ext cx="7767320" cy="543560"/>
            </a:xfrm>
            <a:prstGeom prst="roundRect">
              <a:avLst/>
            </a:prstGeom>
            <a:solidFill>
              <a:srgbClr val="7A001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 bwMode="auto">
            <a:xfrm>
              <a:off x="615981" y="5847080"/>
              <a:ext cx="7745700" cy="488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A0019"/>
                </a:buClr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A0019"/>
                </a:buClr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A0019"/>
                </a:buClr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A0019"/>
                </a:buClr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A0019"/>
                </a:buClr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A0019"/>
                </a:buClr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A0019"/>
                </a:buClr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A0019"/>
                </a:buClr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A0019"/>
                </a:buClr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algn="ctr">
                <a:buNone/>
              </a:pPr>
              <a:r>
                <a:rPr lang="en-US" sz="2800" dirty="0" smtClean="0">
                  <a:solidFill>
                    <a:schemeClr val="bg1"/>
                  </a:solidFill>
                </a:rPr>
                <a:t>Do not we feel old fashion with these queries..!!!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43840" y="3190240"/>
            <a:ext cx="8478520" cy="78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1pPr>
            <a:lvl2pPr marL="8382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AutoNum type="circleNumDbPlain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RNN Queries, Group NN Queries, Trip Planning Queries, etc.</a:t>
            </a:r>
          </a:p>
        </p:txBody>
      </p:sp>
    </p:spTree>
    <p:extLst>
      <p:ext uri="{BB962C8B-B14F-4D97-AF65-F5344CB8AC3E}">
        <p14:creationId xmlns:p14="http://schemas.microsoft.com/office/powerpoint/2010/main" val="102431490"/>
      </p:ext>
    </p:extLst>
  </p:cSld>
  <p:clrMapOvr>
    <a:masterClrMapping/>
  </p:clrMapOvr>
  <p:transition advTm="352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7924800" cy="7620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The Spatial Push Approach in </a:t>
            </a:r>
            <a:r>
              <a:rPr lang="en-US" dirty="0" err="1" smtClean="0"/>
              <a:t>GeoFeed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1143000"/>
            <a:ext cx="8534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SzPct val="130000"/>
              <a:buFont typeface="Arial" pitchFamily="34" charset="0"/>
              <a:buChar char="■"/>
              <a:defRPr/>
            </a:pPr>
            <a:r>
              <a:rPr lang="en-US" sz="2400" b="1" kern="0" dirty="0" smtClean="0">
                <a:ea typeface="+mn-ea"/>
              </a:rPr>
              <a:t>Spatial Push approach</a:t>
            </a:r>
            <a:endParaRPr lang="en-US" sz="2400" b="1" kern="0" dirty="0">
              <a:ea typeface="+mn-ea"/>
            </a:endParaRPr>
          </a:p>
          <a:p>
            <a:pPr marL="914400" lvl="1" indent="-457200" eaLnBrk="0" hangingPunct="0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Font typeface="Wingdings" pitchFamily="2" charset="2"/>
              <a:buChar char="q"/>
              <a:defRPr/>
            </a:pPr>
            <a:r>
              <a:rPr lang="en-US" sz="1800" kern="0" dirty="0" smtClean="0">
                <a:ea typeface="+mn-ea"/>
              </a:rPr>
              <a:t>Maintain materialized view for each query</a:t>
            </a:r>
          </a:p>
          <a:p>
            <a:pPr marL="914400" lvl="1" indent="-457200" eaLnBrk="0" hangingPunct="0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Font typeface="Wingdings" pitchFamily="2" charset="2"/>
              <a:buChar char="q"/>
              <a:defRPr/>
            </a:pPr>
            <a:r>
              <a:rPr lang="en-US" sz="1800" kern="0" dirty="0" smtClean="0">
                <a:ea typeface="+mn-ea"/>
              </a:rPr>
              <a:t>Once the user logs on, the answer is ready</a:t>
            </a:r>
          </a:p>
          <a:p>
            <a:pPr marL="914400" lvl="1" indent="-457200" eaLnBrk="0" hangingPunct="0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Font typeface="Wingdings" pitchFamily="2" charset="2"/>
              <a:buChar char="q"/>
              <a:defRPr/>
            </a:pPr>
            <a:endParaRPr lang="en-US" sz="2000" kern="0" dirty="0">
              <a:ea typeface="+mn-ea"/>
            </a:endParaRPr>
          </a:p>
          <a:p>
            <a:pPr marL="457200" indent="-457200" eaLnBrk="0" hangingPunct="0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SzPct val="130000"/>
              <a:buFont typeface="Arial" pitchFamily="34" charset="0"/>
              <a:buChar char="■"/>
              <a:defRPr/>
            </a:pPr>
            <a:endParaRPr lang="en-US" sz="2400" b="1" kern="0" dirty="0">
              <a:ea typeface="+mn-ea"/>
            </a:endParaRPr>
          </a:p>
          <a:p>
            <a:pPr marL="457200" indent="-457200" eaLnBrk="0" hangingPunct="0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SzPct val="130000"/>
              <a:buFont typeface="Arial" pitchFamily="34" charset="0"/>
              <a:buChar char="■"/>
              <a:defRPr/>
            </a:pPr>
            <a:endParaRPr lang="en-US" sz="2400" b="1" kern="0" dirty="0">
              <a:ea typeface="+mn-ea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rgbClr val="800000"/>
              </a:buClr>
              <a:buSzPct val="130000"/>
              <a:buFont typeface="Arial" pitchFamily="34" charset="0"/>
              <a:buChar char="■"/>
              <a:defRPr/>
            </a:pPr>
            <a:endParaRPr lang="en-US" sz="2400" b="1" kern="0" dirty="0">
              <a:ea typeface="+mn-ea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04800" y="5486400"/>
            <a:ext cx="853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SzPct val="130000"/>
              <a:buFont typeface="Arial" pitchFamily="34" charset="0"/>
              <a:buChar char="■"/>
              <a:defRPr/>
            </a:pPr>
            <a:r>
              <a:rPr lang="en-US" sz="2200" i="1" kern="0" dirty="0" smtClean="0">
                <a:latin typeface="+mn-lt"/>
                <a:ea typeface="+mn-ea"/>
              </a:rPr>
              <a:t>Advantages</a:t>
            </a:r>
            <a:r>
              <a:rPr lang="en-US" sz="2200" kern="0" dirty="0" smtClean="0">
                <a:latin typeface="+mn-lt"/>
                <a:ea typeface="+mn-ea"/>
              </a:rPr>
              <a:t>: Users are very happy with very low response time</a:t>
            </a:r>
          </a:p>
          <a:p>
            <a:pPr marL="457200" indent="-457200" eaLnBrk="0" hangingPunct="0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SzPct val="130000"/>
              <a:buFont typeface="Arial" pitchFamily="34" charset="0"/>
              <a:buChar char="■"/>
              <a:defRPr/>
            </a:pPr>
            <a:r>
              <a:rPr lang="en-US" sz="2200" i="1" kern="0" dirty="0" smtClean="0">
                <a:latin typeface="+mn-lt"/>
                <a:ea typeface="+mn-ea"/>
              </a:rPr>
              <a:t>Disadvantages</a:t>
            </a:r>
            <a:r>
              <a:rPr lang="en-US" sz="2200" kern="0" dirty="0" smtClean="0">
                <a:latin typeface="+mn-lt"/>
                <a:ea typeface="+mn-ea"/>
              </a:rPr>
              <a:t>: System is overwhelmed with maintaining large number of views that may no be necessary</a:t>
            </a:r>
            <a:endParaRPr lang="en-US" sz="2200" kern="0" dirty="0">
              <a:latin typeface="+mn-lt"/>
              <a:ea typeface="+mn-ea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3352800" y="2514600"/>
            <a:ext cx="5257800" cy="2590800"/>
          </a:xfrm>
          <a:prstGeom prst="roundRect">
            <a:avLst/>
          </a:prstGeom>
          <a:solidFill>
            <a:srgbClr val="FFCC00">
              <a:alpha val="25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5562600" y="3200400"/>
          <a:ext cx="144780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1950"/>
                <a:gridCol w="361950"/>
                <a:gridCol w="361950"/>
                <a:gridCol w="361950"/>
              </a:tblGrid>
              <a:tr h="247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7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7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47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 bwMode="auto">
          <a:xfrm>
            <a:off x="3657600" y="3048000"/>
            <a:ext cx="1295400" cy="685800"/>
          </a:xfrm>
          <a:prstGeom prst="rect">
            <a:avLst/>
          </a:prstGeom>
          <a:solidFill>
            <a:srgbClr val="800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bg1"/>
                </a:solidFill>
                <a:ea typeface="+mj-ea"/>
                <a:cs typeface="HY견고딕"/>
              </a:rPr>
              <a:t>Materialized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bg1"/>
                </a:solidFill>
                <a:ea typeface="+mj-ea"/>
                <a:cs typeface="HY견고딕"/>
              </a:rPr>
              <a:t>view</a:t>
            </a:r>
            <a:endPara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HY견고딕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9200" y="2590800"/>
            <a:ext cx="1677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</a:rPr>
              <a:t>Bob (Producer)</a:t>
            </a:r>
            <a:endParaRPr lang="en-US" sz="1600" b="1" dirty="0">
              <a:solidFill>
                <a:srgbClr val="800000"/>
              </a:solidFill>
            </a:endParaRPr>
          </a:p>
        </p:txBody>
      </p:sp>
      <p:cxnSp>
        <p:nvCxnSpPr>
          <p:cNvPr id="33" name="Straight Arrow Connector 32"/>
          <p:cNvCxnSpPr>
            <a:cxnSpLocks/>
          </p:cNvCxnSpPr>
          <p:nvPr/>
        </p:nvCxnSpPr>
        <p:spPr bwMode="auto">
          <a:xfrm rot="5400000" flipH="1" flipV="1">
            <a:off x="4749333" y="3834140"/>
            <a:ext cx="1626610" cy="1510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</p:cNvCxnSpPr>
          <p:nvPr/>
        </p:nvCxnSpPr>
        <p:spPr bwMode="auto">
          <a:xfrm>
            <a:off x="5562601" y="4672584"/>
            <a:ext cx="1700546" cy="1510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791200" y="4724400"/>
            <a:ext cx="1132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Grid Index</a:t>
            </a:r>
            <a:endParaRPr lang="en-US" sz="1400" i="1" dirty="0"/>
          </a:p>
        </p:txBody>
      </p:sp>
      <p:sp>
        <p:nvSpPr>
          <p:cNvPr id="36" name="Isosceles Triangle 35"/>
          <p:cNvSpPr/>
          <p:nvPr/>
        </p:nvSpPr>
        <p:spPr bwMode="auto">
          <a:xfrm>
            <a:off x="6096000" y="3429000"/>
            <a:ext cx="88392" cy="76200"/>
          </a:xfrm>
          <a:prstGeom prst="triangl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 rot="10800000">
            <a:off x="6477000" y="3810000"/>
            <a:ext cx="1143000" cy="1588"/>
          </a:xfrm>
          <a:prstGeom prst="straightConnector1">
            <a:avLst/>
          </a:prstGeom>
          <a:ln>
            <a:solidFill>
              <a:srgbClr val="800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934200" y="31242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3. Range </a:t>
            </a:r>
          </a:p>
          <a:p>
            <a:r>
              <a:rPr lang="en-US" sz="1600" i="1" dirty="0" smtClean="0"/>
              <a:t>query</a:t>
            </a:r>
            <a:endParaRPr lang="en-US" sz="1600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1600200" y="2667000"/>
            <a:ext cx="1745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/>
            <a:r>
              <a:rPr lang="en-US" sz="1600" i="1" dirty="0" smtClean="0"/>
              <a:t>1. location-aware</a:t>
            </a:r>
          </a:p>
          <a:p>
            <a:pPr marL="228600" indent="-228600"/>
            <a:r>
              <a:rPr lang="en-US" sz="1600" i="1" dirty="0" smtClean="0"/>
              <a:t> news feed query</a:t>
            </a:r>
            <a:endParaRPr lang="en-US" sz="1600" i="1" dirty="0"/>
          </a:p>
        </p:txBody>
      </p:sp>
      <p:sp>
        <p:nvSpPr>
          <p:cNvPr id="40" name="Rectangle 39"/>
          <p:cNvSpPr/>
          <p:nvPr/>
        </p:nvSpPr>
        <p:spPr bwMode="auto">
          <a:xfrm>
            <a:off x="7620000" y="3581400"/>
            <a:ext cx="914400" cy="533400"/>
          </a:xfrm>
          <a:prstGeom prst="rect">
            <a:avLst/>
          </a:prstGeom>
          <a:solidFill>
            <a:srgbClr val="800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bg1"/>
                </a:solidFill>
                <a:ea typeface="+mj-ea"/>
                <a:cs typeface="HY견고딕"/>
              </a:rPr>
              <a:t>New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bg1"/>
                </a:solidFill>
                <a:ea typeface="+mj-ea"/>
                <a:cs typeface="HY견고딕"/>
              </a:rPr>
              <a:t>message</a:t>
            </a:r>
            <a:endPara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HY견고딕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5715000" y="3413760"/>
            <a:ext cx="1005840" cy="1005840"/>
          </a:xfrm>
          <a:prstGeom prst="ellipse">
            <a:avLst/>
          </a:prstGeom>
          <a:solidFill>
            <a:schemeClr val="accent1">
              <a:alpha val="41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42" name="Isosceles Triangle 41"/>
          <p:cNvSpPr/>
          <p:nvPr/>
        </p:nvSpPr>
        <p:spPr bwMode="auto">
          <a:xfrm>
            <a:off x="6096000" y="4114800"/>
            <a:ext cx="88392" cy="76200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43" name="Isosceles Triangle 42"/>
          <p:cNvSpPr/>
          <p:nvPr/>
        </p:nvSpPr>
        <p:spPr bwMode="auto">
          <a:xfrm>
            <a:off x="6769608" y="4419600"/>
            <a:ext cx="88392" cy="76200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657600" y="3962400"/>
            <a:ext cx="1295400" cy="762000"/>
          </a:xfrm>
          <a:prstGeom prst="rect">
            <a:avLst/>
          </a:prstGeom>
          <a:solidFill>
            <a:srgbClr val="800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bg1"/>
                </a:solidFill>
                <a:ea typeface="+mj-ea"/>
                <a:cs typeface="HY견고딕"/>
              </a:rPr>
              <a:t>Other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bg1"/>
                </a:solidFill>
                <a:ea typeface="+mj-ea"/>
                <a:cs typeface="HY견고딕"/>
              </a:rPr>
              <a:t>Materialized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bg1"/>
                </a:solidFill>
                <a:ea typeface="+mj-ea"/>
                <a:cs typeface="HY견고딕"/>
              </a:rPr>
              <a:t>views</a:t>
            </a:r>
            <a:endPara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HY견고딕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28600" y="3886200"/>
            <a:ext cx="1295400" cy="73152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800000"/>
                </a:solidFill>
                <a:ea typeface="+mj-ea"/>
                <a:cs typeface="HY견고딕"/>
              </a:rPr>
              <a:t>Other Users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HY견고딕"/>
              </a:rPr>
              <a:t>(consumers)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>
            <a:off x="1524000" y="3351212"/>
            <a:ext cx="2133600" cy="1588"/>
          </a:xfrm>
          <a:prstGeom prst="straightConnector1">
            <a:avLst/>
          </a:prstGeom>
          <a:ln>
            <a:solidFill>
              <a:srgbClr val="800000"/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 bwMode="auto">
          <a:xfrm rot="10800000">
            <a:off x="1524000" y="3581400"/>
            <a:ext cx="2133600" cy="1588"/>
          </a:xfrm>
          <a:prstGeom prst="straightConnector1">
            <a:avLst/>
          </a:prstGeom>
          <a:ln>
            <a:solidFill>
              <a:srgbClr val="800000"/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 bwMode="auto">
          <a:xfrm rot="10800000">
            <a:off x="1524002" y="4418012"/>
            <a:ext cx="2133599" cy="1588"/>
          </a:xfrm>
          <a:prstGeom prst="straightConnector1">
            <a:avLst/>
          </a:prstGeom>
          <a:ln>
            <a:solidFill>
              <a:srgbClr val="800000"/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 bwMode="auto">
          <a:xfrm rot="10800000">
            <a:off x="4953000" y="3429000"/>
            <a:ext cx="1143000" cy="1588"/>
          </a:xfrm>
          <a:prstGeom prst="straightConnector1">
            <a:avLst/>
          </a:prstGeom>
          <a:ln>
            <a:solidFill>
              <a:srgbClr val="800000"/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648200" y="3657600"/>
            <a:ext cx="1016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/>
            <a:r>
              <a:rPr lang="en-US" sz="1600" i="1" dirty="0" smtClean="0"/>
              <a:t>4.Update</a:t>
            </a:r>
            <a:endParaRPr lang="en-US" sz="1600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1524000" y="4520625"/>
            <a:ext cx="1745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/>
            <a:r>
              <a:rPr lang="en-US" sz="1600" i="1" dirty="0" smtClean="0"/>
              <a:t>2. location-aware</a:t>
            </a:r>
          </a:p>
          <a:p>
            <a:pPr marL="228600" indent="-228600"/>
            <a:r>
              <a:rPr lang="en-US" sz="1600" i="1" dirty="0" smtClean="0"/>
              <a:t> news feeds</a:t>
            </a:r>
            <a:endParaRPr lang="en-US" sz="1600" i="1" dirty="0"/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1524000" y="4114800"/>
            <a:ext cx="2133600" cy="1588"/>
          </a:xfrm>
          <a:prstGeom prst="straightConnector1">
            <a:avLst/>
          </a:prstGeom>
          <a:ln>
            <a:solidFill>
              <a:srgbClr val="800000"/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 bwMode="auto">
          <a:xfrm>
            <a:off x="228600" y="3048000"/>
            <a:ext cx="1295400" cy="73152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800000"/>
                </a:solidFill>
                <a:ea typeface="+mj-ea"/>
                <a:cs typeface="HY견고딕"/>
              </a:rPr>
              <a:t>Alice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HY견고딕"/>
              </a:rPr>
              <a:t>(consumer)</a:t>
            </a:r>
          </a:p>
        </p:txBody>
      </p:sp>
      <p:cxnSp>
        <p:nvCxnSpPr>
          <p:cNvPr id="54" name="Straight Arrow Connector 53"/>
          <p:cNvCxnSpPr/>
          <p:nvPr/>
        </p:nvCxnSpPr>
        <p:spPr bwMode="auto">
          <a:xfrm rot="10800000">
            <a:off x="4953001" y="4113212"/>
            <a:ext cx="1143000" cy="1588"/>
          </a:xfrm>
          <a:prstGeom prst="straightConnector1">
            <a:avLst/>
          </a:prstGeom>
          <a:ln>
            <a:solidFill>
              <a:srgbClr val="800000"/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3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1" grpId="0" animBg="1"/>
      <p:bldP spid="32" grpId="0"/>
      <p:bldP spid="35" grpId="0"/>
      <p:bldP spid="36" grpId="0" animBg="1"/>
      <p:bldP spid="38" grpId="0"/>
      <p:bldP spid="39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50" grpId="0"/>
      <p:bldP spid="51" grpId="0"/>
      <p:bldP spid="5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7924800" cy="7620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The Shard Push Approach in </a:t>
            </a:r>
            <a:r>
              <a:rPr lang="en-US" dirty="0" err="1" smtClean="0"/>
              <a:t>GeoFeed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1143000"/>
            <a:ext cx="8534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SzPct val="130000"/>
              <a:buFont typeface="Arial" pitchFamily="34" charset="0"/>
              <a:buChar char="■"/>
              <a:defRPr/>
            </a:pPr>
            <a:r>
              <a:rPr lang="en-US" sz="2400" b="1" kern="0" dirty="0" smtClean="0">
                <a:ea typeface="+mn-ea"/>
              </a:rPr>
              <a:t>Shared Push approach</a:t>
            </a:r>
            <a:endParaRPr lang="en-US" sz="2400" b="1" kern="0" dirty="0">
              <a:ea typeface="+mn-ea"/>
            </a:endParaRPr>
          </a:p>
          <a:p>
            <a:pPr marL="914400" lvl="1" indent="-457200" eaLnBrk="0" hangingPunct="0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Font typeface="Wingdings" pitchFamily="2" charset="2"/>
              <a:buChar char="q"/>
              <a:defRPr/>
            </a:pPr>
            <a:r>
              <a:rPr lang="en-US" sz="1800" kern="0" dirty="0" smtClean="0">
                <a:ea typeface="+mn-ea"/>
              </a:rPr>
              <a:t>Share some views among queries for the same producer</a:t>
            </a:r>
          </a:p>
          <a:p>
            <a:pPr marL="914400" lvl="1" indent="-457200" eaLnBrk="0" hangingPunct="0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Font typeface="Wingdings" pitchFamily="2" charset="2"/>
              <a:buChar char="q"/>
              <a:defRPr/>
            </a:pPr>
            <a:r>
              <a:rPr lang="en-US" sz="1800" kern="0" dirty="0" smtClean="0">
                <a:ea typeface="+mn-ea"/>
              </a:rPr>
              <a:t>Once the user logs on, the answer is ready</a:t>
            </a:r>
          </a:p>
          <a:p>
            <a:pPr marL="914400" lvl="1" indent="-457200" eaLnBrk="0" hangingPunct="0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Font typeface="Wingdings" pitchFamily="2" charset="2"/>
              <a:buChar char="q"/>
              <a:defRPr/>
            </a:pPr>
            <a:endParaRPr lang="en-US" sz="2000" kern="0" dirty="0">
              <a:ea typeface="+mn-ea"/>
            </a:endParaRPr>
          </a:p>
          <a:p>
            <a:pPr marL="457200" indent="-457200" eaLnBrk="0" hangingPunct="0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SzPct val="130000"/>
              <a:buFont typeface="Arial" pitchFamily="34" charset="0"/>
              <a:buChar char="■"/>
              <a:defRPr/>
            </a:pPr>
            <a:endParaRPr lang="en-US" sz="2400" b="1" kern="0" dirty="0">
              <a:ea typeface="+mn-ea"/>
            </a:endParaRPr>
          </a:p>
          <a:p>
            <a:pPr marL="457200" indent="-457200" eaLnBrk="0" hangingPunct="0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SzPct val="130000"/>
              <a:buFont typeface="Arial" pitchFamily="34" charset="0"/>
              <a:buChar char="■"/>
              <a:defRPr/>
            </a:pPr>
            <a:endParaRPr lang="en-US" sz="2400" b="1" kern="0" dirty="0">
              <a:ea typeface="+mn-ea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rgbClr val="800000"/>
              </a:buClr>
              <a:buSzPct val="130000"/>
              <a:buFont typeface="Arial" pitchFamily="34" charset="0"/>
              <a:buChar char="■"/>
              <a:defRPr/>
            </a:pPr>
            <a:endParaRPr lang="en-US" sz="2400" b="1" kern="0" dirty="0">
              <a:ea typeface="+mn-ea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04800" y="5486400"/>
            <a:ext cx="853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SzPct val="130000"/>
              <a:buFont typeface="Arial" pitchFamily="34" charset="0"/>
              <a:buChar char="■"/>
              <a:defRPr/>
            </a:pPr>
            <a:r>
              <a:rPr lang="en-US" sz="2200" i="1" kern="0" dirty="0" smtClean="0">
                <a:latin typeface="+mn-lt"/>
                <a:ea typeface="+mn-ea"/>
              </a:rPr>
              <a:t>Advantages</a:t>
            </a:r>
            <a:r>
              <a:rPr lang="en-US" sz="2200" kern="0" dirty="0" smtClean="0">
                <a:latin typeface="+mn-lt"/>
                <a:ea typeface="+mn-ea"/>
              </a:rPr>
              <a:t>: Users are still very happy with very low response time, and system overhead could be significantly lower</a:t>
            </a:r>
          </a:p>
          <a:p>
            <a:pPr marL="457200" indent="-457200" eaLnBrk="0" hangingPunct="0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SzPct val="130000"/>
              <a:buFont typeface="Arial" pitchFamily="34" charset="0"/>
              <a:buChar char="■"/>
              <a:defRPr/>
            </a:pPr>
            <a:r>
              <a:rPr lang="en-US" sz="2200" i="1" kern="0" dirty="0" smtClean="0">
                <a:latin typeface="+mn-lt"/>
                <a:ea typeface="+mn-ea"/>
              </a:rPr>
              <a:t>Disadvantages</a:t>
            </a:r>
            <a:r>
              <a:rPr lang="en-US" sz="2200" kern="0" dirty="0" smtClean="0">
                <a:latin typeface="+mn-lt"/>
                <a:ea typeface="+mn-ea"/>
              </a:rPr>
              <a:t>: Need to continuously check if views can be shared</a:t>
            </a:r>
            <a:endParaRPr lang="en-US" sz="2200" kern="0" dirty="0">
              <a:latin typeface="+mn-lt"/>
              <a:ea typeface="+mn-ea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2133600" y="2514600"/>
            <a:ext cx="6400800" cy="2590800"/>
          </a:xfrm>
          <a:prstGeom prst="roundRect">
            <a:avLst/>
          </a:prstGeom>
          <a:solidFill>
            <a:srgbClr val="FFCC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5486400" y="3200400"/>
          <a:ext cx="144780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1950"/>
                <a:gridCol w="361950"/>
                <a:gridCol w="361950"/>
                <a:gridCol w="361950"/>
              </a:tblGrid>
              <a:tr h="247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7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7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47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4953000" y="2590800"/>
            <a:ext cx="1677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</a:rPr>
              <a:t>Bob (Producer)</a:t>
            </a:r>
            <a:endParaRPr lang="en-US" sz="1600" b="1" dirty="0">
              <a:solidFill>
                <a:srgbClr val="800000"/>
              </a:solidFill>
            </a:endParaRPr>
          </a:p>
        </p:txBody>
      </p:sp>
      <p:cxnSp>
        <p:nvCxnSpPr>
          <p:cNvPr id="58" name="Straight Arrow Connector 57"/>
          <p:cNvCxnSpPr>
            <a:cxnSpLocks/>
          </p:cNvCxnSpPr>
          <p:nvPr/>
        </p:nvCxnSpPr>
        <p:spPr bwMode="auto">
          <a:xfrm rot="5400000" flipH="1" flipV="1">
            <a:off x="4673133" y="3834140"/>
            <a:ext cx="1626610" cy="1510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</p:cNvCxnSpPr>
          <p:nvPr/>
        </p:nvCxnSpPr>
        <p:spPr bwMode="auto">
          <a:xfrm>
            <a:off x="5486401" y="4672584"/>
            <a:ext cx="1700546" cy="1510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715000" y="4724400"/>
            <a:ext cx="1132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Grid Index</a:t>
            </a:r>
            <a:endParaRPr lang="en-US" sz="1400" i="1" dirty="0"/>
          </a:p>
        </p:txBody>
      </p:sp>
      <p:sp>
        <p:nvSpPr>
          <p:cNvPr id="61" name="Isosceles Triangle 60"/>
          <p:cNvSpPr/>
          <p:nvPr/>
        </p:nvSpPr>
        <p:spPr bwMode="auto">
          <a:xfrm>
            <a:off x="6083808" y="3581400"/>
            <a:ext cx="88392" cy="76200"/>
          </a:xfrm>
          <a:prstGeom prst="triangl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cxnSp>
        <p:nvCxnSpPr>
          <p:cNvPr id="62" name="Straight Arrow Connector 61"/>
          <p:cNvCxnSpPr/>
          <p:nvPr/>
        </p:nvCxnSpPr>
        <p:spPr bwMode="auto">
          <a:xfrm rot="10800000">
            <a:off x="6400800" y="3810000"/>
            <a:ext cx="1143000" cy="1588"/>
          </a:xfrm>
          <a:prstGeom prst="straightConnector1">
            <a:avLst/>
          </a:prstGeom>
          <a:ln>
            <a:solidFill>
              <a:srgbClr val="800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858000" y="31242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3. Range </a:t>
            </a:r>
          </a:p>
          <a:p>
            <a:r>
              <a:rPr lang="en-US" sz="1600" i="1" dirty="0" smtClean="0"/>
              <a:t>query</a:t>
            </a:r>
            <a:endParaRPr lang="en-US" sz="1600" i="1" dirty="0"/>
          </a:p>
        </p:txBody>
      </p:sp>
      <p:sp>
        <p:nvSpPr>
          <p:cNvPr id="64" name="TextBox 63"/>
          <p:cNvSpPr txBox="1"/>
          <p:nvPr/>
        </p:nvSpPr>
        <p:spPr>
          <a:xfrm>
            <a:off x="2133600" y="2667000"/>
            <a:ext cx="1805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/>
            <a:r>
              <a:rPr lang="en-US" sz="1600" i="1" dirty="0" smtClean="0"/>
              <a:t>1. location-aware</a:t>
            </a:r>
          </a:p>
          <a:p>
            <a:pPr marL="228600" indent="-228600"/>
            <a:r>
              <a:rPr lang="en-US" sz="1600" i="1" dirty="0" smtClean="0"/>
              <a:t> news feed query</a:t>
            </a:r>
            <a:endParaRPr lang="en-US" sz="1600" i="1" dirty="0"/>
          </a:p>
        </p:txBody>
      </p:sp>
      <p:sp>
        <p:nvSpPr>
          <p:cNvPr id="65" name="Rectangle 64"/>
          <p:cNvSpPr/>
          <p:nvPr/>
        </p:nvSpPr>
        <p:spPr bwMode="auto">
          <a:xfrm>
            <a:off x="7543800" y="3581400"/>
            <a:ext cx="914400" cy="533400"/>
          </a:xfrm>
          <a:prstGeom prst="rect">
            <a:avLst/>
          </a:prstGeom>
          <a:solidFill>
            <a:srgbClr val="800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bg1"/>
                </a:solidFill>
                <a:ea typeface="+mj-ea"/>
                <a:cs typeface="HY견고딕"/>
              </a:rPr>
              <a:t>New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bg1"/>
                </a:solidFill>
                <a:ea typeface="+mj-ea"/>
                <a:cs typeface="HY견고딕"/>
              </a:rPr>
              <a:t>message</a:t>
            </a:r>
            <a:endPara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HY견고딕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5699760" y="3352800"/>
            <a:ext cx="1005840" cy="1005840"/>
          </a:xfrm>
          <a:prstGeom prst="ellipse">
            <a:avLst/>
          </a:prstGeom>
          <a:solidFill>
            <a:schemeClr val="accent1">
              <a:alpha val="41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67" name="Isosceles Triangle 66"/>
          <p:cNvSpPr/>
          <p:nvPr/>
        </p:nvSpPr>
        <p:spPr bwMode="auto">
          <a:xfrm>
            <a:off x="5943600" y="4419600"/>
            <a:ext cx="88392" cy="76200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68" name="Isosceles Triangle 67"/>
          <p:cNvSpPr/>
          <p:nvPr/>
        </p:nvSpPr>
        <p:spPr bwMode="auto">
          <a:xfrm>
            <a:off x="5943600" y="3810000"/>
            <a:ext cx="88392" cy="76200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3733800" y="3200400"/>
            <a:ext cx="1295400" cy="1295400"/>
          </a:xfrm>
          <a:prstGeom prst="rect">
            <a:avLst/>
          </a:prstGeom>
          <a:solidFill>
            <a:srgbClr val="800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bg1"/>
                </a:solidFill>
                <a:ea typeface="+mj-ea"/>
                <a:cs typeface="HY견고딕"/>
              </a:rPr>
              <a:t>Shared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bg1"/>
                </a:solidFill>
                <a:ea typeface="+mj-ea"/>
                <a:cs typeface="HY견고딕"/>
              </a:rPr>
              <a:t>materialized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bg1"/>
                </a:solidFill>
                <a:ea typeface="+mj-ea"/>
                <a:cs typeface="HY견고딕"/>
              </a:rPr>
              <a:t>view</a:t>
            </a:r>
            <a:endPara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HY견고딕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304800" y="3886200"/>
            <a:ext cx="1295400" cy="73152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800000"/>
                </a:solidFill>
                <a:ea typeface="+mj-ea"/>
                <a:cs typeface="HY견고딕"/>
              </a:rPr>
              <a:t>Other Users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HY견고딕"/>
              </a:rPr>
              <a:t>(consumers)</a:t>
            </a:r>
          </a:p>
        </p:txBody>
      </p:sp>
      <p:cxnSp>
        <p:nvCxnSpPr>
          <p:cNvPr id="71" name="Straight Arrow Connector 70"/>
          <p:cNvCxnSpPr/>
          <p:nvPr/>
        </p:nvCxnSpPr>
        <p:spPr bwMode="auto">
          <a:xfrm>
            <a:off x="1600200" y="3352800"/>
            <a:ext cx="2133600" cy="1588"/>
          </a:xfrm>
          <a:prstGeom prst="straightConnector1">
            <a:avLst/>
          </a:prstGeom>
          <a:ln>
            <a:solidFill>
              <a:srgbClr val="800000"/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 bwMode="auto">
          <a:xfrm rot="10800000">
            <a:off x="1600200" y="3656018"/>
            <a:ext cx="2133600" cy="1583"/>
          </a:xfrm>
          <a:prstGeom prst="straightConnector1">
            <a:avLst/>
          </a:prstGeom>
          <a:ln>
            <a:solidFill>
              <a:srgbClr val="800000"/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 bwMode="auto">
          <a:xfrm rot="10800000">
            <a:off x="1600202" y="3962400"/>
            <a:ext cx="2133598" cy="1588"/>
          </a:xfrm>
          <a:prstGeom prst="straightConnector1">
            <a:avLst/>
          </a:prstGeom>
          <a:ln>
            <a:solidFill>
              <a:srgbClr val="800000"/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698375" y="4572000"/>
            <a:ext cx="1016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/>
            <a:r>
              <a:rPr lang="en-US" sz="1600" i="1" dirty="0" smtClean="0"/>
              <a:t>4.Update</a:t>
            </a:r>
            <a:endParaRPr lang="en-US" sz="1600" i="1" dirty="0"/>
          </a:p>
        </p:txBody>
      </p:sp>
      <p:sp>
        <p:nvSpPr>
          <p:cNvPr id="75" name="TextBox 74"/>
          <p:cNvSpPr txBox="1"/>
          <p:nvPr/>
        </p:nvSpPr>
        <p:spPr>
          <a:xfrm>
            <a:off x="2209800" y="44196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600" i="1" dirty="0" smtClean="0"/>
              <a:t>2. location-aware</a:t>
            </a:r>
          </a:p>
          <a:p>
            <a:pPr marL="228600" indent="-228600"/>
            <a:r>
              <a:rPr lang="en-US" sz="1600" i="1" dirty="0" smtClean="0"/>
              <a:t> news feeds</a:t>
            </a:r>
            <a:endParaRPr lang="en-US" sz="1600" i="1" dirty="0"/>
          </a:p>
        </p:txBody>
      </p:sp>
      <p:cxnSp>
        <p:nvCxnSpPr>
          <p:cNvPr id="76" name="Straight Arrow Connector 75"/>
          <p:cNvCxnSpPr/>
          <p:nvPr/>
        </p:nvCxnSpPr>
        <p:spPr bwMode="auto">
          <a:xfrm>
            <a:off x="1600200" y="4343400"/>
            <a:ext cx="2133600" cy="1588"/>
          </a:xfrm>
          <a:prstGeom prst="straightConnector1">
            <a:avLst/>
          </a:prstGeom>
          <a:ln>
            <a:solidFill>
              <a:srgbClr val="800000"/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 bwMode="auto">
          <a:xfrm>
            <a:off x="304800" y="3048000"/>
            <a:ext cx="1295400" cy="73152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800000"/>
                </a:solidFill>
                <a:ea typeface="+mj-ea"/>
                <a:cs typeface="HY견고딕"/>
              </a:rPr>
              <a:t>Alice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HY견고딕"/>
              </a:rPr>
              <a:t>(consumer)</a:t>
            </a:r>
          </a:p>
        </p:txBody>
      </p:sp>
      <p:cxnSp>
        <p:nvCxnSpPr>
          <p:cNvPr id="78" name="Straight Arrow Connector 77"/>
          <p:cNvCxnSpPr/>
          <p:nvPr/>
        </p:nvCxnSpPr>
        <p:spPr bwMode="auto">
          <a:xfrm rot="10800000">
            <a:off x="5050538" y="3733802"/>
            <a:ext cx="969262" cy="15238"/>
          </a:xfrm>
          <a:prstGeom prst="straightConnector1">
            <a:avLst/>
          </a:prstGeom>
          <a:ln>
            <a:solidFill>
              <a:srgbClr val="800000"/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 bwMode="auto">
          <a:xfrm>
            <a:off x="5846064" y="3581400"/>
            <a:ext cx="365760" cy="365760"/>
          </a:xfrm>
          <a:prstGeom prst="rect">
            <a:avLst/>
          </a:prstGeom>
          <a:solidFill>
            <a:schemeClr val="tx1">
              <a:lumMod val="50000"/>
              <a:lumOff val="50000"/>
              <a:alpha val="41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2362200" y="3505200"/>
            <a:ext cx="838200" cy="609600"/>
          </a:xfrm>
          <a:prstGeom prst="rect">
            <a:avLst/>
          </a:prstGeom>
          <a:solidFill>
            <a:srgbClr val="800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bg1"/>
                </a:solidFill>
                <a:ea typeface="+mj-ea"/>
                <a:cs typeface="HY견고딕"/>
              </a:rPr>
              <a:t>Filter</a:t>
            </a:r>
            <a:endPara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HY견고딕"/>
            </a:endParaRPr>
          </a:p>
        </p:txBody>
      </p:sp>
    </p:spTree>
    <p:extLst>
      <p:ext uri="{BB962C8B-B14F-4D97-AF65-F5344CB8AC3E}">
        <p14:creationId xmlns:p14="http://schemas.microsoft.com/office/powerpoint/2010/main" val="171041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5" grpId="0" animBg="1"/>
      <p:bldP spid="57" grpId="0"/>
      <p:bldP spid="60" grpId="0"/>
      <p:bldP spid="61" grpId="0" animBg="1"/>
      <p:bldP spid="63" grpId="0"/>
      <p:bldP spid="64" grpId="0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4" grpId="0"/>
      <p:bldP spid="75" grpId="0"/>
      <p:bldP spid="77" grpId="0" animBg="1"/>
      <p:bldP spid="79" grpId="0" animBg="1"/>
      <p:bldP spid="8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GeoFeed</a:t>
            </a:r>
            <a:r>
              <a:rPr lang="en-US" dirty="0" smtClean="0"/>
              <a:t> Decision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" y="1572578"/>
            <a:ext cx="8534400" cy="3355022"/>
          </a:xfrm>
          <a:noFill/>
        </p:spPr>
        <p:txBody>
          <a:bodyPr/>
          <a:lstStyle/>
          <a:p>
            <a:endParaRPr lang="en-US" sz="1050" dirty="0" smtClean="0"/>
          </a:p>
          <a:p>
            <a:r>
              <a:rPr lang="en-US" dirty="0" err="1" smtClean="0"/>
              <a:t>GeoFeed</a:t>
            </a:r>
            <a:r>
              <a:rPr lang="en-US" dirty="0" smtClean="0"/>
              <a:t> employs a decision model that decides upon the best approach to evaluate each query such that:</a:t>
            </a:r>
          </a:p>
          <a:p>
            <a:endParaRPr lang="en-US" sz="2200" dirty="0" smtClean="0"/>
          </a:p>
          <a:p>
            <a:pPr lvl="1"/>
            <a:r>
              <a:rPr lang="en-US" dirty="0" smtClean="0"/>
              <a:t>The system computational overhead is minimized; hence scalability is increased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/>
              <a:t>E</a:t>
            </a:r>
            <a:r>
              <a:rPr lang="en-US" dirty="0" smtClean="0"/>
              <a:t>ach use </a:t>
            </a:r>
            <a:r>
              <a:rPr lang="en-US" i="1" dirty="0" smtClean="0"/>
              <a:t>U</a:t>
            </a:r>
            <a:r>
              <a:rPr lang="en-US" dirty="0" smtClean="0"/>
              <a:t> will get the required news feed in </a:t>
            </a:r>
            <a:r>
              <a:rPr lang="en-US" i="1" dirty="0" smtClean="0"/>
              <a:t>T</a:t>
            </a:r>
            <a:r>
              <a:rPr lang="en-US" i="1" baseline="-25000" dirty="0" smtClean="0"/>
              <a:t>U</a:t>
            </a:r>
            <a:r>
              <a:rPr lang="en-US" dirty="0" smtClean="0"/>
              <a:t> time units; set based on the user priority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49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ChangeArrowheads="1"/>
          </p:cNvSpPr>
          <p:nvPr/>
        </p:nvSpPr>
        <p:spPr bwMode="auto">
          <a:xfrm>
            <a:off x="8450263" y="1433513"/>
            <a:ext cx="693737" cy="2149475"/>
          </a:xfrm>
          <a:prstGeom prst="rect">
            <a:avLst/>
          </a:prstGeom>
          <a:solidFill>
            <a:schemeClr val="bg1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9433" name="Rectangle 9"/>
          <p:cNvSpPr>
            <a:spLocks noChangeArrowheads="1"/>
          </p:cNvSpPr>
          <p:nvPr/>
        </p:nvSpPr>
        <p:spPr bwMode="auto">
          <a:xfrm>
            <a:off x="0" y="1547813"/>
            <a:ext cx="654050" cy="2189162"/>
          </a:xfrm>
          <a:prstGeom prst="rect">
            <a:avLst/>
          </a:prstGeom>
          <a:solidFill>
            <a:schemeClr val="bg1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952500"/>
            <a:ext cx="9144000" cy="1295400"/>
          </a:xfrm>
        </p:spPr>
        <p:txBody>
          <a:bodyPr/>
          <a:lstStyle/>
          <a:p>
            <a:r>
              <a:rPr lang="en-US" altLang="zh-TW" sz="4000" b="1" i="0" dirty="0" smtClean="0">
                <a:solidFill>
                  <a:srgbClr val="800000"/>
                </a:solidFill>
                <a:latin typeface="Arial" charset="0"/>
              </a:rPr>
              <a:t>Recommendations in LBS 2.0</a:t>
            </a:r>
            <a:endParaRPr lang="en-US" altLang="zh-TW" sz="4000" b="1" i="0" dirty="0">
              <a:solidFill>
                <a:srgbClr val="800000"/>
              </a:solidFill>
              <a:latin typeface="Arial" charset="0"/>
            </a:endParaRPr>
          </a:p>
        </p:txBody>
      </p:sp>
      <p:pic>
        <p:nvPicPr>
          <p:cNvPr id="7526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777" y="2552699"/>
            <a:ext cx="7032023" cy="3229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36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181475"/>
            <a:ext cx="1157288" cy="990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80" y="1061085"/>
            <a:ext cx="8684140" cy="990600"/>
          </a:xfrm>
        </p:spPr>
        <p:txBody>
          <a:bodyPr/>
          <a:lstStyle/>
          <a:p>
            <a:r>
              <a:rPr lang="en-US" sz="2200" dirty="0" smtClean="0"/>
              <a:t>Analyze user behavior to recommend personalized and interesting things to do/read/see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0" y="2315501"/>
            <a:ext cx="1024465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ts2.mm.bing.net/images/thumbnail.aspx?q=191353459177&amp;id=024bce09299aa2eb1f0d40d316d36c03&amp;url=http%3a%2f%2fcrisisoffaith2009.files.wordpress.com%2f2010%2f01%2fnetfli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40" y="3001301"/>
            <a:ext cx="866754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 bwMode="auto">
          <a:xfrm>
            <a:off x="1136340" y="2848901"/>
            <a:ext cx="914400" cy="304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3940" y="3077501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r</a:t>
            </a:r>
            <a:r>
              <a:rPr lang="en-US" sz="1100" b="1" dirty="0" smtClean="0"/>
              <a:t>ate movies</a:t>
            </a:r>
            <a:endParaRPr lang="en-US" sz="1100" b="1" dirty="0"/>
          </a:p>
        </p:txBody>
      </p:sp>
      <p:sp>
        <p:nvSpPr>
          <p:cNvPr id="12" name="Cloud 11"/>
          <p:cNvSpPr/>
          <p:nvPr/>
        </p:nvSpPr>
        <p:spPr bwMode="auto">
          <a:xfrm>
            <a:off x="2160360" y="2696501"/>
            <a:ext cx="1066800" cy="609600"/>
          </a:xfrm>
          <a:prstGeom prst="cloud">
            <a:avLst/>
          </a:prstGeom>
          <a:solidFill>
            <a:srgbClr val="7A001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112" charset="-128"/>
              </a:rPr>
              <a:t>Movie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112" charset="-128"/>
              </a:rPr>
              <a:t>Ratings</a:t>
            </a:r>
          </a:p>
        </p:txBody>
      </p:sp>
      <p:sp>
        <p:nvSpPr>
          <p:cNvPr id="13" name="Right Arrow 12"/>
          <p:cNvSpPr/>
          <p:nvPr/>
        </p:nvSpPr>
        <p:spPr bwMode="auto">
          <a:xfrm>
            <a:off x="3304365" y="2848901"/>
            <a:ext cx="914400" cy="304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38340" y="3044077"/>
            <a:ext cx="13956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/>
              <a:t>b</a:t>
            </a:r>
            <a:r>
              <a:rPr lang="en-US" sz="1100" b="1" smtClean="0"/>
              <a:t>uild recommendation</a:t>
            </a:r>
          </a:p>
          <a:p>
            <a:pPr algn="ctr"/>
            <a:r>
              <a:rPr lang="en-US" sz="1100" b="1" smtClean="0"/>
              <a:t>model</a:t>
            </a:r>
            <a:endParaRPr lang="en-US" sz="1100" b="1" dirty="0"/>
          </a:p>
        </p:txBody>
      </p:sp>
      <p:sp>
        <p:nvSpPr>
          <p:cNvPr id="16" name="Cloud 15"/>
          <p:cNvSpPr/>
          <p:nvPr/>
        </p:nvSpPr>
        <p:spPr bwMode="auto">
          <a:xfrm>
            <a:off x="4260540" y="2315501"/>
            <a:ext cx="1066800" cy="609600"/>
          </a:xfrm>
          <a:prstGeom prst="cloud">
            <a:avLst/>
          </a:prstGeom>
          <a:solidFill>
            <a:srgbClr val="7A001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solidFill>
                  <a:schemeClr val="bg1"/>
                </a:solidFill>
                <a:latin typeface="Arial" charset="0"/>
                <a:ea typeface="ＭＳ Ｐゴシック" pitchFamily="-112" charset="-128"/>
              </a:rPr>
              <a:t>Similar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112" charset="-128"/>
              </a:rPr>
              <a:t>Users</a:t>
            </a:r>
          </a:p>
        </p:txBody>
      </p:sp>
      <p:sp>
        <p:nvSpPr>
          <p:cNvPr id="17" name="Cloud 16"/>
          <p:cNvSpPr/>
          <p:nvPr/>
        </p:nvSpPr>
        <p:spPr bwMode="auto">
          <a:xfrm>
            <a:off x="4260540" y="3001301"/>
            <a:ext cx="1066800" cy="609600"/>
          </a:xfrm>
          <a:prstGeom prst="cloud">
            <a:avLst/>
          </a:prstGeom>
          <a:solidFill>
            <a:srgbClr val="7A001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112" charset="-128"/>
              </a:rPr>
              <a:t>Similar Items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5503800" y="2848901"/>
            <a:ext cx="914400" cy="304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65840" y="3084861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r</a:t>
            </a:r>
            <a:r>
              <a:rPr lang="en-US" sz="1100" b="1" dirty="0" smtClean="0"/>
              <a:t>ecommendation</a:t>
            </a:r>
          </a:p>
          <a:p>
            <a:pPr algn="ctr"/>
            <a:r>
              <a:rPr lang="en-US" sz="1100" b="1" dirty="0" smtClean="0"/>
              <a:t>query</a:t>
            </a:r>
            <a:endParaRPr lang="en-US" sz="1100" b="1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5940" y="1969739"/>
            <a:ext cx="2209800" cy="196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6423540" y="3860800"/>
            <a:ext cx="251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 smtClean="0"/>
              <a:t>“Recommend user A five movies”</a:t>
            </a:r>
            <a:endParaRPr lang="en-US" sz="1100" i="1" dirty="0"/>
          </a:p>
        </p:txBody>
      </p:sp>
      <p:sp>
        <p:nvSpPr>
          <p:cNvPr id="23" name="Rounded Rectangle 22"/>
          <p:cNvSpPr/>
          <p:nvPr/>
        </p:nvSpPr>
        <p:spPr bwMode="auto">
          <a:xfrm>
            <a:off x="2088495" y="2163101"/>
            <a:ext cx="3276600" cy="1600200"/>
          </a:xfrm>
          <a:prstGeom prst="roundRect">
            <a:avLst/>
          </a:prstGeom>
          <a:solidFill>
            <a:schemeClr val="accent3">
              <a:lumMod val="65000"/>
              <a:alpha val="53000"/>
            </a:schemeClr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34" charset="-127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4191000" y="1879600"/>
            <a:ext cx="4724400" cy="2209800"/>
          </a:xfrm>
          <a:prstGeom prst="roundRect">
            <a:avLst/>
          </a:prstGeom>
          <a:solidFill>
            <a:srgbClr val="FF9900">
              <a:alpha val="28000"/>
            </a:srgbClr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34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07215" y="3407369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Offline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91950" y="37084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8000"/>
                </a:solidFill>
              </a:rPr>
              <a:t>Online</a:t>
            </a:r>
            <a:endParaRPr lang="en-US" sz="2000" b="1" dirty="0">
              <a:solidFill>
                <a:srgbClr val="00800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396611"/>
            <a:ext cx="2209800" cy="6413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7100" y="4333875"/>
            <a:ext cx="1993900" cy="83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80" y="57150"/>
            <a:ext cx="8252340" cy="923925"/>
          </a:xfrm>
        </p:spPr>
        <p:txBody>
          <a:bodyPr/>
          <a:lstStyle/>
          <a:p>
            <a:pPr algn="ctr"/>
            <a:r>
              <a:rPr lang="en-US" sz="2800" dirty="0" smtClean="0"/>
              <a:t>The Functionality of Recommender Systems</a:t>
            </a:r>
            <a:endParaRPr lang="en-US" sz="28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0400" y="4214899"/>
            <a:ext cx="1066800" cy="24559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27900" y="4047361"/>
            <a:ext cx="1054100" cy="990600"/>
          </a:xfrm>
          <a:prstGeom prst="rect">
            <a:avLst/>
          </a:prstGeom>
        </p:spPr>
      </p:pic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221940" y="5470525"/>
            <a:ext cx="9050637" cy="76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1pPr>
            <a:lvl2pPr marL="8382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AutoNum type="circleNumDbPlain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200" dirty="0" smtClean="0"/>
              <a:t>Collaborative filtering process is the most commonly used one in Recommender Systems</a:t>
            </a:r>
            <a:endParaRPr lang="en-US" sz="2200" i="1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05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 animBg="1"/>
      <p:bldP spid="14" grpId="0"/>
      <p:bldP spid="16" grpId="0" animBg="1"/>
      <p:bldP spid="17" grpId="0" animBg="1"/>
      <p:bldP spid="19" grpId="0" animBg="1"/>
      <p:bldP spid="20" grpId="0"/>
      <p:bldP spid="22" grpId="0"/>
      <p:bldP spid="23" grpId="0" animBg="1"/>
      <p:bldP spid="24" grpId="0" animBg="1"/>
      <p:bldP spid="25" grpId="0"/>
      <p:bldP spid="26" grpId="0"/>
      <p:bldP spid="2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4130"/>
            <a:ext cx="7584440" cy="923925"/>
          </a:xfrm>
        </p:spPr>
        <p:txBody>
          <a:bodyPr/>
          <a:lstStyle/>
          <a:p>
            <a:pPr algn="ctr"/>
            <a:r>
              <a:rPr lang="en-US" dirty="0" smtClean="0"/>
              <a:t>“Locations” and “Recommendations”</a:t>
            </a:r>
            <a:endParaRPr lang="en-US" dirty="0"/>
          </a:p>
        </p:txBody>
      </p:sp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2590800"/>
          </a:xfrm>
        </p:spPr>
        <p:txBody>
          <a:bodyPr/>
          <a:lstStyle/>
          <a:p>
            <a:r>
              <a:rPr lang="en-US" dirty="0"/>
              <a:t>Recommender systems rely on the input triple </a:t>
            </a:r>
            <a:r>
              <a:rPr lang="en-US" i="1" dirty="0">
                <a:solidFill>
                  <a:srgbClr val="800000"/>
                </a:solidFill>
              </a:rPr>
              <a:t>(user, item, rating</a:t>
            </a:r>
            <a:r>
              <a:rPr lang="en-US" i="1" dirty="0" smtClean="0">
                <a:solidFill>
                  <a:srgbClr val="800000"/>
                </a:solidFill>
              </a:rPr>
              <a:t>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Recommender </a:t>
            </a:r>
            <a:r>
              <a:rPr lang="en-US" dirty="0">
                <a:latin typeface="Arial" pitchFamily="34" charset="0"/>
                <a:cs typeface="Arial" pitchFamily="34" charset="0"/>
              </a:rPr>
              <a:t>systems completely ignore the spatial aspects of both users 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items</a:t>
            </a:r>
          </a:p>
          <a:p>
            <a:pPr marL="457200" lvl="1" indent="0"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locations of users and/or items have significant impact on the result of recommendations</a:t>
            </a:r>
          </a:p>
          <a:p>
            <a:pPr lvl="1">
              <a:buFont typeface="Wingdings" pitchFamily="2" charset="2"/>
              <a:buChar char="q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i="1" dirty="0" smtClean="0">
              <a:solidFill>
                <a:srgbClr val="800000"/>
              </a:solidFill>
            </a:endParaRPr>
          </a:p>
          <a:p>
            <a:pPr lvl="1"/>
            <a:endParaRPr lang="en-US" i="1" dirty="0">
              <a:solidFill>
                <a:srgbClr val="800000"/>
              </a:solidFill>
            </a:endParaRPr>
          </a:p>
          <a:p>
            <a:endParaRPr lang="en-US" sz="2400" b="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3360" y="3972560"/>
            <a:ext cx="8839200" cy="205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1pPr>
            <a:lvl2pPr marL="8382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AutoNum type="circleNumDbPlain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All heavy work in Recommender Systems is done offline.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This is acceptable when the model changes slowly, i.e., movies, music, clothes, books, etc.</a:t>
            </a:r>
          </a:p>
          <a:p>
            <a:pPr lvl="1">
              <a:buFont typeface="Wingdings" pitchFamily="2" charset="2"/>
              <a:buChar char="q"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Considering the “location” aspect call for online changes in the model</a:t>
            </a:r>
          </a:p>
          <a:p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67134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" y="-34290"/>
            <a:ext cx="7239000" cy="923925"/>
          </a:xfrm>
        </p:spPr>
        <p:txBody>
          <a:bodyPr/>
          <a:lstStyle/>
          <a:p>
            <a:pPr algn="ctr"/>
            <a:r>
              <a:rPr lang="en-US" dirty="0" smtClean="0"/>
              <a:t>Location Matters: </a:t>
            </a:r>
            <a:br>
              <a:rPr lang="en-US" dirty="0" smtClean="0"/>
            </a:br>
            <a:r>
              <a:rPr lang="en-US" dirty="0" smtClean="0"/>
              <a:t>Netflix Rental Patterns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762" y="1587063"/>
            <a:ext cx="5051638" cy="4853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90" y="4487918"/>
            <a:ext cx="1549525" cy="1949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417388"/>
            <a:ext cx="1549525" cy="1913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438408"/>
            <a:ext cx="1512842" cy="1762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487918"/>
            <a:ext cx="1560579" cy="1955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http://ts1.mm.bing.net/images/thumbnail.aspx?q=837515422144&amp;id=94a951ba8e2b18d7ed075078d2a23578&amp;url=http%3a%2f%2fvialogue.files.wordpress.com%2f2010%2f09%2fnetflix-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61" y="1607034"/>
            <a:ext cx="114300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http://ts1.mm.bing.net/images/thumbnail.aspx?q=837515422144&amp;id=94a951ba8e2b18d7ed075078d2a23578&amp;url=http%3a%2f%2fvialogue.files.wordpress.com%2f2010%2f09%2fnetflix-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321" y="1587063"/>
            <a:ext cx="114300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67850" y="1003975"/>
            <a:ext cx="8171689" cy="583083"/>
          </a:xfrm>
        </p:spPr>
        <p:txBody>
          <a:bodyPr/>
          <a:lstStyle/>
          <a:p>
            <a:r>
              <a:rPr lang="en-US" sz="2200" dirty="0" smtClean="0"/>
              <a:t>Movie preferences differ based on the user location (zip code)</a:t>
            </a:r>
          </a:p>
        </p:txBody>
      </p:sp>
    </p:spTree>
    <p:extLst>
      <p:ext uri="{BB962C8B-B14F-4D97-AF65-F5344CB8AC3E}">
        <p14:creationId xmlns:p14="http://schemas.microsoft.com/office/powerpoint/2010/main" val="225001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s2.mm.bing.net/images/thumbnail.aspx?q=876571201285&amp;id=2dae5b1dbcb14baef3f67d1761af474d&amp;url=http%3a%2f%2fwww.cellphonesmarket.com%2fnews%2fwp-content%2fuploads%2f2011%2f03%2fAmerican-Express-teamed-up-with-Foursquare-for-location-based-mobile-money-servi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47" y="1439855"/>
            <a:ext cx="2001953" cy="150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" y="-34290"/>
            <a:ext cx="8021320" cy="923925"/>
          </a:xfrm>
        </p:spPr>
        <p:txBody>
          <a:bodyPr/>
          <a:lstStyle/>
          <a:p>
            <a:pPr algn="ctr"/>
            <a:r>
              <a:rPr lang="en-US" sz="3000" dirty="0" smtClean="0"/>
              <a:t>Location Matters: </a:t>
            </a:r>
            <a:br>
              <a:rPr lang="en-US" sz="3000" dirty="0" smtClean="0"/>
            </a:br>
            <a:r>
              <a:rPr lang="en-US" sz="3000" dirty="0" smtClean="0"/>
              <a:t>Top-3 Check-In Destinations in Foursquare</a:t>
            </a:r>
            <a:endParaRPr lang="en-US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213" y="2726720"/>
            <a:ext cx="4854511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3052122" y="5904878"/>
            <a:ext cx="533400" cy="457200"/>
          </a:xfrm>
          <a:prstGeom prst="roundRect">
            <a:avLst/>
          </a:prstGeom>
          <a:solidFill>
            <a:srgbClr val="C0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128665"/>
              </p:ext>
            </p:extLst>
          </p:nvPr>
        </p:nvGraphicFramePr>
        <p:xfrm>
          <a:off x="446904" y="4753640"/>
          <a:ext cx="2302476" cy="990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62681"/>
                <a:gridCol w="1239795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City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%</a:t>
                      </a:r>
                      <a:r>
                        <a:rPr lang="en-US" sz="1100" baseline="0" dirty="0" smtClean="0"/>
                        <a:t> of check-ins</a:t>
                      </a:r>
                      <a:endParaRPr lang="en-US" sz="11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Edina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59%</a:t>
                      </a:r>
                      <a:endParaRPr lang="en-US" sz="10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Minneapolis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37%</a:t>
                      </a:r>
                      <a:endParaRPr lang="en-US" sz="10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Edin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Prarie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5%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3" name="Straight Connector 12"/>
          <p:cNvCxnSpPr>
            <a:stCxn id="9" idx="0"/>
          </p:cNvCxnSpPr>
          <p:nvPr/>
        </p:nvCxnSpPr>
        <p:spPr bwMode="auto">
          <a:xfrm flipH="1" flipV="1">
            <a:off x="2730846" y="4753640"/>
            <a:ext cx="587976" cy="1151238"/>
          </a:xfrm>
          <a:prstGeom prst="line">
            <a:avLst/>
          </a:prstGeom>
          <a:ln>
            <a:solidFill>
              <a:schemeClr val="accent2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9" idx="1"/>
          </p:cNvCxnSpPr>
          <p:nvPr/>
        </p:nvCxnSpPr>
        <p:spPr bwMode="auto">
          <a:xfrm flipH="1" flipV="1">
            <a:off x="444846" y="5744240"/>
            <a:ext cx="2607276" cy="389238"/>
          </a:xfrm>
          <a:prstGeom prst="line">
            <a:avLst/>
          </a:prstGeom>
          <a:ln>
            <a:solidFill>
              <a:schemeClr val="accent2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1000" y="4057544"/>
            <a:ext cx="19812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err="1" smtClean="0"/>
              <a:t>Fousquare</a:t>
            </a:r>
            <a:r>
              <a:rPr lang="en-US" sz="1300" b="1" dirty="0" smtClean="0"/>
              <a:t> users</a:t>
            </a:r>
            <a:br>
              <a:rPr lang="en-US" sz="1300" b="1" dirty="0" smtClean="0"/>
            </a:br>
            <a:r>
              <a:rPr lang="en-US" sz="1300" b="1" dirty="0" smtClean="0"/>
              <a:t>from Edina tend to visit venues in …</a:t>
            </a:r>
            <a:endParaRPr lang="en-US" sz="1300" b="1" dirty="0"/>
          </a:p>
        </p:txBody>
      </p:sp>
      <p:sp>
        <p:nvSpPr>
          <p:cNvPr id="28" name="Rounded Rectangle 27"/>
          <p:cNvSpPr/>
          <p:nvPr/>
        </p:nvSpPr>
        <p:spPr bwMode="auto">
          <a:xfrm>
            <a:off x="4605664" y="4639340"/>
            <a:ext cx="533400" cy="457200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971365"/>
              </p:ext>
            </p:extLst>
          </p:nvPr>
        </p:nvGraphicFramePr>
        <p:xfrm>
          <a:off x="6689124" y="3908492"/>
          <a:ext cx="2302476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681"/>
                <a:gridCol w="1239795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City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%</a:t>
                      </a:r>
                      <a:r>
                        <a:rPr lang="en-US" sz="1100" baseline="0" dirty="0" smtClean="0"/>
                        <a:t> of check-ins</a:t>
                      </a:r>
                      <a:endParaRPr lang="en-US" sz="11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St. Paul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17%</a:t>
                      </a:r>
                      <a:endParaRPr lang="en-US" sz="10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Minneapolis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13</a:t>
                      </a:r>
                      <a:endParaRPr lang="en-US" sz="10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Roseville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10%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0" name="Straight Connector 29"/>
          <p:cNvCxnSpPr>
            <a:stCxn id="28" idx="0"/>
          </p:cNvCxnSpPr>
          <p:nvPr/>
        </p:nvCxnSpPr>
        <p:spPr bwMode="auto">
          <a:xfrm flipV="1">
            <a:off x="4872364" y="3915440"/>
            <a:ext cx="1833236" cy="72390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8" idx="2"/>
          </p:cNvCxnSpPr>
          <p:nvPr/>
        </p:nvCxnSpPr>
        <p:spPr bwMode="auto">
          <a:xfrm flipH="1">
            <a:off x="4872364" y="4906040"/>
            <a:ext cx="1833236" cy="19050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 bwMode="auto">
          <a:xfrm>
            <a:off x="3352800" y="4277390"/>
            <a:ext cx="533400" cy="457200"/>
          </a:xfrm>
          <a:prstGeom prst="roundRect">
            <a:avLst/>
          </a:prstGeom>
          <a:solidFill>
            <a:schemeClr val="accent3">
              <a:alpha val="6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84732"/>
              </p:ext>
            </p:extLst>
          </p:nvPr>
        </p:nvGraphicFramePr>
        <p:xfrm>
          <a:off x="304800" y="2391440"/>
          <a:ext cx="2302476" cy="990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62681"/>
                <a:gridCol w="1239795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City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%</a:t>
                      </a:r>
                      <a:r>
                        <a:rPr lang="en-US" sz="1100" baseline="0" dirty="0" smtClean="0"/>
                        <a:t> of check-ins</a:t>
                      </a:r>
                      <a:endParaRPr lang="en-US" sz="11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Brooklyn</a:t>
                      </a:r>
                      <a:r>
                        <a:rPr lang="en-US" sz="1000" baseline="0" dirty="0" smtClean="0"/>
                        <a:t> Park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32%</a:t>
                      </a:r>
                      <a:endParaRPr lang="en-US" sz="10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Robbinsdale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20%</a:t>
                      </a:r>
                      <a:endParaRPr lang="en-US" sz="10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Minneapolis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15%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9" name="Straight Connector 38"/>
          <p:cNvCxnSpPr>
            <a:stCxn id="37" idx="0"/>
          </p:cNvCxnSpPr>
          <p:nvPr/>
        </p:nvCxnSpPr>
        <p:spPr bwMode="auto">
          <a:xfrm flipH="1" flipV="1">
            <a:off x="2590800" y="2424777"/>
            <a:ext cx="1028700" cy="1852613"/>
          </a:xfrm>
          <a:prstGeom prst="line">
            <a:avLst/>
          </a:prstGeom>
          <a:ln>
            <a:solidFill>
              <a:schemeClr val="accent3">
                <a:alpha val="7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7" idx="1"/>
          </p:cNvCxnSpPr>
          <p:nvPr/>
        </p:nvCxnSpPr>
        <p:spPr bwMode="auto">
          <a:xfrm flipH="1" flipV="1">
            <a:off x="381000" y="3351083"/>
            <a:ext cx="2971800" cy="1154907"/>
          </a:xfrm>
          <a:prstGeom prst="line">
            <a:avLst/>
          </a:prstGeom>
          <a:ln>
            <a:solidFill>
              <a:schemeClr val="accent3">
                <a:alpha val="7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934200" y="3188191"/>
            <a:ext cx="215829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err="1" smtClean="0"/>
              <a:t>Fousquare</a:t>
            </a:r>
            <a:r>
              <a:rPr lang="en-US" sz="1300" b="1" dirty="0" smtClean="0"/>
              <a:t> users</a:t>
            </a:r>
            <a:br>
              <a:rPr lang="en-US" sz="1300" b="1" dirty="0" smtClean="0"/>
            </a:br>
            <a:r>
              <a:rPr lang="en-US" sz="1300" b="1" dirty="0" smtClean="0"/>
              <a:t>from Falcon Heights tend to visit venues in …</a:t>
            </a:r>
            <a:endParaRPr lang="en-US" sz="13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53314" y="1732280"/>
            <a:ext cx="233748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err="1" smtClean="0"/>
              <a:t>Fousquare</a:t>
            </a:r>
            <a:r>
              <a:rPr lang="en-US" sz="1300" b="1" dirty="0" smtClean="0"/>
              <a:t> users</a:t>
            </a:r>
            <a:br>
              <a:rPr lang="en-US" sz="1300" b="1" dirty="0" smtClean="0"/>
            </a:br>
            <a:r>
              <a:rPr lang="en-US" sz="1300" b="1" dirty="0" smtClean="0"/>
              <a:t>from </a:t>
            </a:r>
            <a:r>
              <a:rPr lang="en-US" sz="1300" b="1" dirty="0" err="1" smtClean="0"/>
              <a:t>Robbinsdale</a:t>
            </a:r>
            <a:r>
              <a:rPr lang="en-US" sz="1300" b="1" dirty="0" smtClean="0"/>
              <a:t> tend to visit venues in …</a:t>
            </a:r>
            <a:endParaRPr lang="en-US" sz="1300" b="1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306890" y="983655"/>
            <a:ext cx="8171689" cy="583083"/>
          </a:xfrm>
        </p:spPr>
        <p:txBody>
          <a:bodyPr/>
          <a:lstStyle/>
          <a:p>
            <a:r>
              <a:rPr lang="en-US" sz="2200" dirty="0" smtClean="0"/>
              <a:t>Destination preferences differ based on the user location (zip code) and the destination location</a:t>
            </a:r>
          </a:p>
        </p:txBody>
      </p:sp>
    </p:spTree>
    <p:extLst>
      <p:ext uri="{BB962C8B-B14F-4D97-AF65-F5344CB8AC3E}">
        <p14:creationId xmlns:p14="http://schemas.microsoft.com/office/powerpoint/2010/main" val="115711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9485"/>
            <a:ext cx="9144000" cy="990600"/>
          </a:xfrm>
        </p:spPr>
        <p:txBody>
          <a:bodyPr/>
          <a:lstStyle/>
          <a:p>
            <a:r>
              <a:rPr lang="en-US" sz="2200" dirty="0" smtClean="0"/>
              <a:t>We need to go beyond the traditional rating triple </a:t>
            </a:r>
            <a:r>
              <a:rPr lang="en-US" sz="2200" i="1" dirty="0" smtClean="0">
                <a:solidFill>
                  <a:srgbClr val="800000"/>
                </a:solidFill>
              </a:rPr>
              <a:t>(user, item, rating)</a:t>
            </a:r>
            <a:r>
              <a:rPr lang="en-US" sz="2200" dirty="0" smtClean="0"/>
              <a:t> to include the following taxonomy:</a:t>
            </a:r>
          </a:p>
          <a:p>
            <a:endParaRPr lang="en-US" sz="1050" dirty="0" smtClean="0"/>
          </a:p>
          <a:p>
            <a:pPr lvl="1"/>
            <a:r>
              <a:rPr lang="en-US" sz="1800" b="1" i="1" dirty="0" smtClean="0"/>
              <a:t>Spatial Rating for Non-spatial Items</a:t>
            </a:r>
          </a:p>
          <a:p>
            <a:pPr lvl="2"/>
            <a:r>
              <a:rPr lang="en-US" sz="1800" b="1" i="1" dirty="0" smtClean="0">
                <a:solidFill>
                  <a:srgbClr val="800000"/>
                </a:solidFill>
              </a:rPr>
              <a:t>(</a:t>
            </a:r>
            <a:r>
              <a:rPr lang="en-US" sz="1800" b="1" i="1" dirty="0" err="1" smtClean="0">
                <a:solidFill>
                  <a:srgbClr val="800000"/>
                </a:solidFill>
              </a:rPr>
              <a:t>user_location</a:t>
            </a:r>
            <a:r>
              <a:rPr lang="en-US" sz="1800" b="1" i="1" dirty="0" smtClean="0">
                <a:solidFill>
                  <a:srgbClr val="800000"/>
                </a:solidFill>
              </a:rPr>
              <a:t>, user, item, rating)</a:t>
            </a:r>
          </a:p>
          <a:p>
            <a:pPr lvl="2"/>
            <a:r>
              <a:rPr lang="en-US" sz="1800" b="1" i="1" dirty="0" smtClean="0"/>
              <a:t>Example:</a:t>
            </a:r>
            <a:r>
              <a:rPr lang="en-US" sz="1800" dirty="0" smtClean="0"/>
              <a:t> A user with a certain location is rating a movie</a:t>
            </a:r>
          </a:p>
          <a:p>
            <a:pPr lvl="2"/>
            <a:r>
              <a:rPr lang="en-US" sz="1800" b="1" i="1" dirty="0" smtClean="0"/>
              <a:t>Recommendation:</a:t>
            </a:r>
            <a:r>
              <a:rPr lang="en-US" sz="1800" dirty="0" smtClean="0"/>
              <a:t> Recommend me a movie that users within the same vicinity have liked</a:t>
            </a:r>
          </a:p>
          <a:p>
            <a:pPr lvl="2"/>
            <a:endParaRPr lang="en-US" sz="400" dirty="0" smtClean="0"/>
          </a:p>
          <a:p>
            <a:pPr lvl="1"/>
            <a:r>
              <a:rPr lang="en-US" sz="1800" b="1" i="1" dirty="0" smtClean="0"/>
              <a:t>Non-spatial Rating for Spatial Items</a:t>
            </a:r>
          </a:p>
          <a:p>
            <a:pPr lvl="2"/>
            <a:r>
              <a:rPr lang="en-US" sz="1800" b="1" i="1" dirty="0" smtClean="0">
                <a:solidFill>
                  <a:srgbClr val="800000"/>
                </a:solidFill>
              </a:rPr>
              <a:t>(user, </a:t>
            </a:r>
            <a:r>
              <a:rPr lang="en-US" sz="1800" b="1" i="1" dirty="0" err="1" smtClean="0">
                <a:solidFill>
                  <a:srgbClr val="800000"/>
                </a:solidFill>
              </a:rPr>
              <a:t>item_location</a:t>
            </a:r>
            <a:r>
              <a:rPr lang="en-US" sz="1800" b="1" i="1" dirty="0" smtClean="0">
                <a:solidFill>
                  <a:srgbClr val="800000"/>
                </a:solidFill>
              </a:rPr>
              <a:t>, item, rating)</a:t>
            </a:r>
          </a:p>
          <a:p>
            <a:pPr lvl="2"/>
            <a:r>
              <a:rPr lang="en-US" sz="1800" b="1" i="1" dirty="0" smtClean="0"/>
              <a:t>Example: </a:t>
            </a:r>
            <a:r>
              <a:rPr lang="en-US" sz="1800" dirty="0" smtClean="0"/>
              <a:t>A user with unknown location is rating a restaurant</a:t>
            </a:r>
          </a:p>
          <a:p>
            <a:pPr lvl="2"/>
            <a:r>
              <a:rPr lang="en-US" sz="1800" b="1" i="1" dirty="0" smtClean="0"/>
              <a:t>Recommendation:</a:t>
            </a:r>
            <a:r>
              <a:rPr lang="en-US" sz="1800" dirty="0" smtClean="0"/>
              <a:t> Recommend a restaurant within a close vicinity</a:t>
            </a:r>
          </a:p>
          <a:p>
            <a:pPr lvl="2"/>
            <a:endParaRPr lang="en-US" sz="1800" dirty="0" smtClean="0"/>
          </a:p>
          <a:p>
            <a:pPr lvl="1"/>
            <a:r>
              <a:rPr lang="en-US" sz="1800" b="1" i="1" dirty="0" smtClean="0"/>
              <a:t>Spatial Rating for Spatial Items</a:t>
            </a:r>
          </a:p>
          <a:p>
            <a:pPr lvl="2"/>
            <a:r>
              <a:rPr lang="en-US" sz="1800" b="1" i="1" dirty="0" smtClean="0">
                <a:solidFill>
                  <a:srgbClr val="800000"/>
                </a:solidFill>
              </a:rPr>
              <a:t>(</a:t>
            </a:r>
            <a:r>
              <a:rPr lang="en-US" sz="1800" b="1" i="1" dirty="0" err="1" smtClean="0">
                <a:solidFill>
                  <a:srgbClr val="800000"/>
                </a:solidFill>
              </a:rPr>
              <a:t>user_location</a:t>
            </a:r>
            <a:r>
              <a:rPr lang="en-US" sz="1800" b="1" i="1" dirty="0" smtClean="0">
                <a:solidFill>
                  <a:srgbClr val="800000"/>
                </a:solidFill>
              </a:rPr>
              <a:t>, location, </a:t>
            </a:r>
            <a:r>
              <a:rPr lang="en-US" sz="1800" b="1" i="1" dirty="0" err="1" smtClean="0">
                <a:solidFill>
                  <a:srgbClr val="800000"/>
                </a:solidFill>
              </a:rPr>
              <a:t>item_location</a:t>
            </a:r>
            <a:r>
              <a:rPr lang="en-US" sz="1800" b="1" i="1" dirty="0" smtClean="0">
                <a:solidFill>
                  <a:srgbClr val="800000"/>
                </a:solidFill>
              </a:rPr>
              <a:t>, item, rating)</a:t>
            </a:r>
          </a:p>
          <a:p>
            <a:pPr lvl="2"/>
            <a:r>
              <a:rPr lang="en-US" sz="1800" b="1" i="1" dirty="0" smtClean="0"/>
              <a:t>Example: </a:t>
            </a:r>
            <a:r>
              <a:rPr lang="en-US" sz="1800" dirty="0" smtClean="0"/>
              <a:t>A user with a certain location is rating a </a:t>
            </a:r>
            <a:r>
              <a:rPr lang="en-US" sz="1800" dirty="0" err="1" smtClean="0"/>
              <a:t>restuarant</a:t>
            </a:r>
            <a:endParaRPr lang="en-US" sz="1800" dirty="0" smtClean="0"/>
          </a:p>
          <a:p>
            <a:endParaRPr lang="en-US" sz="2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320"/>
            <a:ext cx="8252340" cy="923925"/>
          </a:xfrm>
        </p:spPr>
        <p:txBody>
          <a:bodyPr/>
          <a:lstStyle/>
          <a:p>
            <a:pPr algn="ctr"/>
            <a:r>
              <a:rPr lang="en-US" sz="2800" dirty="0" smtClean="0"/>
              <a:t>Location-based Ratings in LARS </a:t>
            </a:r>
            <a:br>
              <a:rPr lang="en-US" sz="2800" dirty="0" smtClean="0"/>
            </a:br>
            <a:r>
              <a:rPr lang="en-US" sz="2800" dirty="0" smtClean="0"/>
              <a:t>(Location-Aware Recommender System)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35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57150"/>
            <a:ext cx="7879080" cy="923925"/>
          </a:xfrm>
        </p:spPr>
        <p:txBody>
          <a:bodyPr/>
          <a:lstStyle/>
          <a:p>
            <a:pPr algn="ctr"/>
            <a:r>
              <a:rPr lang="en-US" sz="2800" dirty="0" smtClean="0"/>
              <a:t>Dealing with Spatial Ratings in LARS</a:t>
            </a:r>
            <a:endParaRPr lang="en-US" dirty="0"/>
          </a:p>
        </p:txBody>
      </p:sp>
      <p:grpSp>
        <p:nvGrpSpPr>
          <p:cNvPr id="4" name="Group 471"/>
          <p:cNvGrpSpPr>
            <a:grpSpLocks/>
          </p:cNvGrpSpPr>
          <p:nvPr/>
        </p:nvGrpSpPr>
        <p:grpSpPr bwMode="auto">
          <a:xfrm>
            <a:off x="558800" y="2591971"/>
            <a:ext cx="4101880" cy="3620869"/>
            <a:chOff x="152400" y="2209800"/>
            <a:chExt cx="4179549" cy="3683207"/>
          </a:xfrm>
        </p:grpSpPr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>
              <a:off x="1823420" y="5418985"/>
              <a:ext cx="492103" cy="164818"/>
            </a:xfrm>
            <a:prstGeom prst="parallelogram">
              <a:avLst>
                <a:gd name="adj" fmla="val 118047"/>
              </a:avLst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>
              <a:off x="1986121" y="3870240"/>
              <a:ext cx="493438" cy="164818"/>
            </a:xfrm>
            <a:prstGeom prst="parallelogram">
              <a:avLst>
                <a:gd name="adj" fmla="val 118367"/>
              </a:avLst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16"/>
            <p:cNvSpPr>
              <a:spLocks noEditPoints="1"/>
            </p:cNvSpPr>
            <p:nvPr/>
          </p:nvSpPr>
          <p:spPr bwMode="auto">
            <a:xfrm>
              <a:off x="1824753" y="2209800"/>
              <a:ext cx="316067" cy="2451839"/>
            </a:xfrm>
            <a:custGeom>
              <a:avLst/>
              <a:gdLst>
                <a:gd name="T0" fmla="*/ 2147483647 w 683"/>
                <a:gd name="T1" fmla="*/ 2147483647 h 3718"/>
                <a:gd name="T2" fmla="*/ 2147483647 w 683"/>
                <a:gd name="T3" fmla="*/ 2147483647 h 3718"/>
                <a:gd name="T4" fmla="*/ 2147483647 w 683"/>
                <a:gd name="T5" fmla="*/ 2147483647 h 3718"/>
                <a:gd name="T6" fmla="*/ 2147483647 w 683"/>
                <a:gd name="T7" fmla="*/ 2147483647 h 3718"/>
                <a:gd name="T8" fmla="*/ 2147483647 w 683"/>
                <a:gd name="T9" fmla="*/ 2147483647 h 3718"/>
                <a:gd name="T10" fmla="*/ 2147483647 w 683"/>
                <a:gd name="T11" fmla="*/ 2147483647 h 3718"/>
                <a:gd name="T12" fmla="*/ 2147483647 w 683"/>
                <a:gd name="T13" fmla="*/ 2147483647 h 3718"/>
                <a:gd name="T14" fmla="*/ 2147483647 w 683"/>
                <a:gd name="T15" fmla="*/ 2147483647 h 3718"/>
                <a:gd name="T16" fmla="*/ 2147483647 w 683"/>
                <a:gd name="T17" fmla="*/ 2147483647 h 3718"/>
                <a:gd name="T18" fmla="*/ 2147483647 w 683"/>
                <a:gd name="T19" fmla="*/ 2147483647 h 3718"/>
                <a:gd name="T20" fmla="*/ 2147483647 w 683"/>
                <a:gd name="T21" fmla="*/ 2147483647 h 3718"/>
                <a:gd name="T22" fmla="*/ 2147483647 w 683"/>
                <a:gd name="T23" fmla="*/ 2147483647 h 3718"/>
                <a:gd name="T24" fmla="*/ 2147483647 w 683"/>
                <a:gd name="T25" fmla="*/ 2147483647 h 3718"/>
                <a:gd name="T26" fmla="*/ 2147483647 w 683"/>
                <a:gd name="T27" fmla="*/ 2147483647 h 3718"/>
                <a:gd name="T28" fmla="*/ 2147483647 w 683"/>
                <a:gd name="T29" fmla="*/ 2147483647 h 3718"/>
                <a:gd name="T30" fmla="*/ 2147483647 w 683"/>
                <a:gd name="T31" fmla="*/ 2147483647 h 3718"/>
                <a:gd name="T32" fmla="*/ 2147483647 w 683"/>
                <a:gd name="T33" fmla="*/ 2147483647 h 3718"/>
                <a:gd name="T34" fmla="*/ 2147483647 w 683"/>
                <a:gd name="T35" fmla="*/ 2147483647 h 3718"/>
                <a:gd name="T36" fmla="*/ 2147483647 w 683"/>
                <a:gd name="T37" fmla="*/ 2147483647 h 3718"/>
                <a:gd name="T38" fmla="*/ 2147483647 w 683"/>
                <a:gd name="T39" fmla="*/ 2147483647 h 3718"/>
                <a:gd name="T40" fmla="*/ 2147483647 w 683"/>
                <a:gd name="T41" fmla="*/ 2147483647 h 3718"/>
                <a:gd name="T42" fmla="*/ 2147483647 w 683"/>
                <a:gd name="T43" fmla="*/ 2147483647 h 3718"/>
                <a:gd name="T44" fmla="*/ 2147483647 w 683"/>
                <a:gd name="T45" fmla="*/ 2147483647 h 3718"/>
                <a:gd name="T46" fmla="*/ 2147483647 w 683"/>
                <a:gd name="T47" fmla="*/ 2147483647 h 3718"/>
                <a:gd name="T48" fmla="*/ 2147483647 w 683"/>
                <a:gd name="T49" fmla="*/ 2147483647 h 3718"/>
                <a:gd name="T50" fmla="*/ 2147483647 w 683"/>
                <a:gd name="T51" fmla="*/ 2147483647 h 3718"/>
                <a:gd name="T52" fmla="*/ 2147483647 w 683"/>
                <a:gd name="T53" fmla="*/ 2147483647 h 3718"/>
                <a:gd name="T54" fmla="*/ 2147483647 w 683"/>
                <a:gd name="T55" fmla="*/ 2147483647 h 3718"/>
                <a:gd name="T56" fmla="*/ 2147483647 w 683"/>
                <a:gd name="T57" fmla="*/ 2147483647 h 3718"/>
                <a:gd name="T58" fmla="*/ 2147483647 w 683"/>
                <a:gd name="T59" fmla="*/ 2147483647 h 3718"/>
                <a:gd name="T60" fmla="*/ 2147483647 w 683"/>
                <a:gd name="T61" fmla="*/ 2147483647 h 3718"/>
                <a:gd name="T62" fmla="*/ 2147483647 w 683"/>
                <a:gd name="T63" fmla="*/ 2147483647 h 3718"/>
                <a:gd name="T64" fmla="*/ 2147483647 w 683"/>
                <a:gd name="T65" fmla="*/ 2147483647 h 3718"/>
                <a:gd name="T66" fmla="*/ 2147483647 w 683"/>
                <a:gd name="T67" fmla="*/ 2147483647 h 3718"/>
                <a:gd name="T68" fmla="*/ 2147483647 w 683"/>
                <a:gd name="T69" fmla="*/ 2147483647 h 3718"/>
                <a:gd name="T70" fmla="*/ 2147483647 w 683"/>
                <a:gd name="T71" fmla="*/ 2147483647 h 3718"/>
                <a:gd name="T72" fmla="*/ 2147483647 w 683"/>
                <a:gd name="T73" fmla="*/ 2147483647 h 3718"/>
                <a:gd name="T74" fmla="*/ 2147483647 w 683"/>
                <a:gd name="T75" fmla="*/ 2147483647 h 3718"/>
                <a:gd name="T76" fmla="*/ 2147483647 w 683"/>
                <a:gd name="T77" fmla="*/ 2147483647 h 3718"/>
                <a:gd name="T78" fmla="*/ 2147483647 w 683"/>
                <a:gd name="T79" fmla="*/ 2147483647 h 3718"/>
                <a:gd name="T80" fmla="*/ 2147483647 w 683"/>
                <a:gd name="T81" fmla="*/ 2147483647 h 3718"/>
                <a:gd name="T82" fmla="*/ 2147483647 w 683"/>
                <a:gd name="T83" fmla="*/ 2147483647 h 3718"/>
                <a:gd name="T84" fmla="*/ 2147483647 w 683"/>
                <a:gd name="T85" fmla="*/ 2147483647 h 3718"/>
                <a:gd name="T86" fmla="*/ 2147483647 w 683"/>
                <a:gd name="T87" fmla="*/ 2147483647 h 3718"/>
                <a:gd name="T88" fmla="*/ 2147483647 w 683"/>
                <a:gd name="T89" fmla="*/ 2147483647 h 3718"/>
                <a:gd name="T90" fmla="*/ 2147483647 w 683"/>
                <a:gd name="T91" fmla="*/ 2147483647 h 371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83"/>
                <a:gd name="T139" fmla="*/ 0 h 3718"/>
                <a:gd name="T140" fmla="*/ 683 w 683"/>
                <a:gd name="T141" fmla="*/ 3718 h 371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83" h="3718">
                  <a:moveTo>
                    <a:pt x="682" y="10"/>
                  </a:moveTo>
                  <a:lnTo>
                    <a:pt x="662" y="120"/>
                  </a:lnTo>
                  <a:cubicBezTo>
                    <a:pt x="662" y="125"/>
                    <a:pt x="657" y="128"/>
                    <a:pt x="653" y="127"/>
                  </a:cubicBezTo>
                  <a:cubicBezTo>
                    <a:pt x="649" y="126"/>
                    <a:pt x="646" y="122"/>
                    <a:pt x="647" y="117"/>
                  </a:cubicBezTo>
                  <a:lnTo>
                    <a:pt x="666" y="7"/>
                  </a:lnTo>
                  <a:cubicBezTo>
                    <a:pt x="667" y="3"/>
                    <a:pt x="671" y="0"/>
                    <a:pt x="676" y="1"/>
                  </a:cubicBezTo>
                  <a:cubicBezTo>
                    <a:pt x="680" y="2"/>
                    <a:pt x="683" y="6"/>
                    <a:pt x="682" y="10"/>
                  </a:cubicBezTo>
                  <a:close/>
                  <a:moveTo>
                    <a:pt x="648" y="199"/>
                  </a:moveTo>
                  <a:lnTo>
                    <a:pt x="628" y="309"/>
                  </a:lnTo>
                  <a:cubicBezTo>
                    <a:pt x="628" y="314"/>
                    <a:pt x="623" y="316"/>
                    <a:pt x="619" y="316"/>
                  </a:cubicBezTo>
                  <a:cubicBezTo>
                    <a:pt x="615" y="315"/>
                    <a:pt x="612" y="311"/>
                    <a:pt x="613" y="306"/>
                  </a:cubicBezTo>
                  <a:lnTo>
                    <a:pt x="632" y="196"/>
                  </a:lnTo>
                  <a:cubicBezTo>
                    <a:pt x="633" y="192"/>
                    <a:pt x="637" y="189"/>
                    <a:pt x="642" y="190"/>
                  </a:cubicBezTo>
                  <a:cubicBezTo>
                    <a:pt x="646" y="191"/>
                    <a:pt x="649" y="195"/>
                    <a:pt x="648" y="199"/>
                  </a:cubicBezTo>
                  <a:close/>
                  <a:moveTo>
                    <a:pt x="614" y="388"/>
                  </a:moveTo>
                  <a:lnTo>
                    <a:pt x="594" y="498"/>
                  </a:lnTo>
                  <a:cubicBezTo>
                    <a:pt x="594" y="503"/>
                    <a:pt x="589" y="505"/>
                    <a:pt x="585" y="505"/>
                  </a:cubicBezTo>
                  <a:cubicBezTo>
                    <a:pt x="581" y="504"/>
                    <a:pt x="578" y="500"/>
                    <a:pt x="579" y="495"/>
                  </a:cubicBezTo>
                  <a:lnTo>
                    <a:pt x="598" y="385"/>
                  </a:lnTo>
                  <a:cubicBezTo>
                    <a:pt x="599" y="381"/>
                    <a:pt x="603" y="378"/>
                    <a:pt x="608" y="379"/>
                  </a:cubicBezTo>
                  <a:cubicBezTo>
                    <a:pt x="612" y="379"/>
                    <a:pt x="615" y="384"/>
                    <a:pt x="614" y="388"/>
                  </a:cubicBezTo>
                  <a:close/>
                  <a:moveTo>
                    <a:pt x="580" y="577"/>
                  </a:moveTo>
                  <a:lnTo>
                    <a:pt x="560" y="687"/>
                  </a:lnTo>
                  <a:cubicBezTo>
                    <a:pt x="560" y="692"/>
                    <a:pt x="555" y="694"/>
                    <a:pt x="551" y="694"/>
                  </a:cubicBezTo>
                  <a:cubicBezTo>
                    <a:pt x="547" y="693"/>
                    <a:pt x="544" y="689"/>
                    <a:pt x="545" y="684"/>
                  </a:cubicBezTo>
                  <a:lnTo>
                    <a:pt x="564" y="574"/>
                  </a:lnTo>
                  <a:cubicBezTo>
                    <a:pt x="565" y="570"/>
                    <a:pt x="569" y="567"/>
                    <a:pt x="574" y="568"/>
                  </a:cubicBezTo>
                  <a:cubicBezTo>
                    <a:pt x="578" y="568"/>
                    <a:pt x="581" y="573"/>
                    <a:pt x="580" y="577"/>
                  </a:cubicBezTo>
                  <a:close/>
                  <a:moveTo>
                    <a:pt x="546" y="766"/>
                  </a:moveTo>
                  <a:lnTo>
                    <a:pt x="526" y="876"/>
                  </a:lnTo>
                  <a:cubicBezTo>
                    <a:pt x="526" y="880"/>
                    <a:pt x="521" y="883"/>
                    <a:pt x="517" y="883"/>
                  </a:cubicBezTo>
                  <a:cubicBezTo>
                    <a:pt x="513" y="882"/>
                    <a:pt x="510" y="878"/>
                    <a:pt x="511" y="873"/>
                  </a:cubicBezTo>
                  <a:lnTo>
                    <a:pt x="530" y="763"/>
                  </a:lnTo>
                  <a:cubicBezTo>
                    <a:pt x="531" y="759"/>
                    <a:pt x="535" y="756"/>
                    <a:pt x="540" y="757"/>
                  </a:cubicBezTo>
                  <a:cubicBezTo>
                    <a:pt x="544" y="757"/>
                    <a:pt x="547" y="762"/>
                    <a:pt x="546" y="766"/>
                  </a:cubicBezTo>
                  <a:close/>
                  <a:moveTo>
                    <a:pt x="512" y="955"/>
                  </a:moveTo>
                  <a:lnTo>
                    <a:pt x="492" y="1065"/>
                  </a:lnTo>
                  <a:cubicBezTo>
                    <a:pt x="492" y="1069"/>
                    <a:pt x="487" y="1072"/>
                    <a:pt x="483" y="1072"/>
                  </a:cubicBezTo>
                  <a:cubicBezTo>
                    <a:pt x="479" y="1071"/>
                    <a:pt x="476" y="1067"/>
                    <a:pt x="477" y="1062"/>
                  </a:cubicBezTo>
                  <a:lnTo>
                    <a:pt x="496" y="952"/>
                  </a:lnTo>
                  <a:cubicBezTo>
                    <a:pt x="497" y="948"/>
                    <a:pt x="501" y="945"/>
                    <a:pt x="506" y="946"/>
                  </a:cubicBezTo>
                  <a:cubicBezTo>
                    <a:pt x="510" y="946"/>
                    <a:pt x="513" y="951"/>
                    <a:pt x="512" y="955"/>
                  </a:cubicBezTo>
                  <a:close/>
                  <a:moveTo>
                    <a:pt x="478" y="1144"/>
                  </a:moveTo>
                  <a:lnTo>
                    <a:pt x="458" y="1254"/>
                  </a:lnTo>
                  <a:cubicBezTo>
                    <a:pt x="458" y="1258"/>
                    <a:pt x="453" y="1261"/>
                    <a:pt x="449" y="1261"/>
                  </a:cubicBezTo>
                  <a:cubicBezTo>
                    <a:pt x="445" y="1260"/>
                    <a:pt x="442" y="1256"/>
                    <a:pt x="443" y="1251"/>
                  </a:cubicBezTo>
                  <a:lnTo>
                    <a:pt x="462" y="1141"/>
                  </a:lnTo>
                  <a:cubicBezTo>
                    <a:pt x="463" y="1137"/>
                    <a:pt x="467" y="1134"/>
                    <a:pt x="472" y="1135"/>
                  </a:cubicBezTo>
                  <a:cubicBezTo>
                    <a:pt x="476" y="1135"/>
                    <a:pt x="479" y="1140"/>
                    <a:pt x="478" y="1144"/>
                  </a:cubicBezTo>
                  <a:close/>
                  <a:moveTo>
                    <a:pt x="444" y="1333"/>
                  </a:moveTo>
                  <a:lnTo>
                    <a:pt x="424" y="1443"/>
                  </a:lnTo>
                  <a:cubicBezTo>
                    <a:pt x="424" y="1447"/>
                    <a:pt x="419" y="1450"/>
                    <a:pt x="415" y="1450"/>
                  </a:cubicBezTo>
                  <a:cubicBezTo>
                    <a:pt x="411" y="1449"/>
                    <a:pt x="408" y="1445"/>
                    <a:pt x="409" y="1440"/>
                  </a:cubicBezTo>
                  <a:lnTo>
                    <a:pt x="428" y="1330"/>
                  </a:lnTo>
                  <a:cubicBezTo>
                    <a:pt x="429" y="1326"/>
                    <a:pt x="433" y="1323"/>
                    <a:pt x="438" y="1324"/>
                  </a:cubicBezTo>
                  <a:cubicBezTo>
                    <a:pt x="442" y="1324"/>
                    <a:pt x="445" y="1328"/>
                    <a:pt x="444" y="1333"/>
                  </a:cubicBezTo>
                  <a:close/>
                  <a:moveTo>
                    <a:pt x="410" y="1522"/>
                  </a:moveTo>
                  <a:lnTo>
                    <a:pt x="390" y="1632"/>
                  </a:lnTo>
                  <a:cubicBezTo>
                    <a:pt x="390" y="1636"/>
                    <a:pt x="385" y="1639"/>
                    <a:pt x="381" y="1638"/>
                  </a:cubicBezTo>
                  <a:cubicBezTo>
                    <a:pt x="377" y="1638"/>
                    <a:pt x="374" y="1634"/>
                    <a:pt x="375" y="1629"/>
                  </a:cubicBezTo>
                  <a:lnTo>
                    <a:pt x="394" y="1519"/>
                  </a:lnTo>
                  <a:cubicBezTo>
                    <a:pt x="395" y="1515"/>
                    <a:pt x="399" y="1512"/>
                    <a:pt x="404" y="1512"/>
                  </a:cubicBezTo>
                  <a:cubicBezTo>
                    <a:pt x="408" y="1513"/>
                    <a:pt x="411" y="1517"/>
                    <a:pt x="410" y="1522"/>
                  </a:cubicBezTo>
                  <a:close/>
                  <a:moveTo>
                    <a:pt x="376" y="1711"/>
                  </a:moveTo>
                  <a:lnTo>
                    <a:pt x="356" y="1821"/>
                  </a:lnTo>
                  <a:cubicBezTo>
                    <a:pt x="356" y="1825"/>
                    <a:pt x="351" y="1828"/>
                    <a:pt x="347" y="1827"/>
                  </a:cubicBezTo>
                  <a:cubicBezTo>
                    <a:pt x="343" y="1827"/>
                    <a:pt x="340" y="1822"/>
                    <a:pt x="341" y="1818"/>
                  </a:cubicBezTo>
                  <a:lnTo>
                    <a:pt x="360" y="1708"/>
                  </a:lnTo>
                  <a:cubicBezTo>
                    <a:pt x="361" y="1704"/>
                    <a:pt x="365" y="1701"/>
                    <a:pt x="370" y="1701"/>
                  </a:cubicBezTo>
                  <a:cubicBezTo>
                    <a:pt x="374" y="1702"/>
                    <a:pt x="377" y="1706"/>
                    <a:pt x="376" y="1711"/>
                  </a:cubicBezTo>
                  <a:close/>
                  <a:moveTo>
                    <a:pt x="342" y="1900"/>
                  </a:moveTo>
                  <a:lnTo>
                    <a:pt x="322" y="2010"/>
                  </a:lnTo>
                  <a:cubicBezTo>
                    <a:pt x="322" y="2014"/>
                    <a:pt x="317" y="2017"/>
                    <a:pt x="313" y="2016"/>
                  </a:cubicBezTo>
                  <a:cubicBezTo>
                    <a:pt x="309" y="2016"/>
                    <a:pt x="306" y="2011"/>
                    <a:pt x="307" y="2007"/>
                  </a:cubicBezTo>
                  <a:lnTo>
                    <a:pt x="326" y="1897"/>
                  </a:lnTo>
                  <a:cubicBezTo>
                    <a:pt x="327" y="1893"/>
                    <a:pt x="331" y="1890"/>
                    <a:pt x="336" y="1890"/>
                  </a:cubicBezTo>
                  <a:cubicBezTo>
                    <a:pt x="340" y="1891"/>
                    <a:pt x="343" y="1895"/>
                    <a:pt x="342" y="1900"/>
                  </a:cubicBezTo>
                  <a:close/>
                  <a:moveTo>
                    <a:pt x="308" y="2089"/>
                  </a:moveTo>
                  <a:lnTo>
                    <a:pt x="288" y="2199"/>
                  </a:lnTo>
                  <a:cubicBezTo>
                    <a:pt x="288" y="2203"/>
                    <a:pt x="283" y="2206"/>
                    <a:pt x="279" y="2205"/>
                  </a:cubicBezTo>
                  <a:cubicBezTo>
                    <a:pt x="275" y="2205"/>
                    <a:pt x="272" y="2200"/>
                    <a:pt x="273" y="2196"/>
                  </a:cubicBezTo>
                  <a:lnTo>
                    <a:pt x="292" y="2086"/>
                  </a:lnTo>
                  <a:cubicBezTo>
                    <a:pt x="293" y="2081"/>
                    <a:pt x="297" y="2079"/>
                    <a:pt x="302" y="2079"/>
                  </a:cubicBezTo>
                  <a:cubicBezTo>
                    <a:pt x="306" y="2080"/>
                    <a:pt x="309" y="2084"/>
                    <a:pt x="308" y="2089"/>
                  </a:cubicBezTo>
                  <a:close/>
                  <a:moveTo>
                    <a:pt x="274" y="2278"/>
                  </a:moveTo>
                  <a:lnTo>
                    <a:pt x="254" y="2388"/>
                  </a:lnTo>
                  <a:cubicBezTo>
                    <a:pt x="254" y="2392"/>
                    <a:pt x="249" y="2395"/>
                    <a:pt x="245" y="2394"/>
                  </a:cubicBezTo>
                  <a:cubicBezTo>
                    <a:pt x="241" y="2394"/>
                    <a:pt x="238" y="2389"/>
                    <a:pt x="239" y="2385"/>
                  </a:cubicBezTo>
                  <a:lnTo>
                    <a:pt x="258" y="2275"/>
                  </a:lnTo>
                  <a:cubicBezTo>
                    <a:pt x="259" y="2270"/>
                    <a:pt x="263" y="2268"/>
                    <a:pt x="268" y="2268"/>
                  </a:cubicBezTo>
                  <a:cubicBezTo>
                    <a:pt x="272" y="2269"/>
                    <a:pt x="275" y="2273"/>
                    <a:pt x="274" y="2278"/>
                  </a:cubicBezTo>
                  <a:close/>
                  <a:moveTo>
                    <a:pt x="240" y="2467"/>
                  </a:moveTo>
                  <a:lnTo>
                    <a:pt x="220" y="2577"/>
                  </a:lnTo>
                  <a:cubicBezTo>
                    <a:pt x="220" y="2581"/>
                    <a:pt x="215" y="2584"/>
                    <a:pt x="211" y="2583"/>
                  </a:cubicBezTo>
                  <a:cubicBezTo>
                    <a:pt x="207" y="2583"/>
                    <a:pt x="204" y="2578"/>
                    <a:pt x="205" y="2574"/>
                  </a:cubicBezTo>
                  <a:lnTo>
                    <a:pt x="224" y="2464"/>
                  </a:lnTo>
                  <a:cubicBezTo>
                    <a:pt x="225" y="2459"/>
                    <a:pt x="229" y="2457"/>
                    <a:pt x="234" y="2457"/>
                  </a:cubicBezTo>
                  <a:cubicBezTo>
                    <a:pt x="238" y="2458"/>
                    <a:pt x="241" y="2462"/>
                    <a:pt x="240" y="2467"/>
                  </a:cubicBezTo>
                  <a:close/>
                  <a:moveTo>
                    <a:pt x="206" y="2656"/>
                  </a:moveTo>
                  <a:lnTo>
                    <a:pt x="186" y="2766"/>
                  </a:lnTo>
                  <a:cubicBezTo>
                    <a:pt x="186" y="2770"/>
                    <a:pt x="181" y="2773"/>
                    <a:pt x="177" y="2772"/>
                  </a:cubicBezTo>
                  <a:cubicBezTo>
                    <a:pt x="173" y="2771"/>
                    <a:pt x="170" y="2767"/>
                    <a:pt x="171" y="2763"/>
                  </a:cubicBezTo>
                  <a:lnTo>
                    <a:pt x="190" y="2653"/>
                  </a:lnTo>
                  <a:cubicBezTo>
                    <a:pt x="191" y="2648"/>
                    <a:pt x="195" y="2645"/>
                    <a:pt x="200" y="2646"/>
                  </a:cubicBezTo>
                  <a:cubicBezTo>
                    <a:pt x="204" y="2647"/>
                    <a:pt x="207" y="2651"/>
                    <a:pt x="206" y="2656"/>
                  </a:cubicBezTo>
                  <a:close/>
                  <a:moveTo>
                    <a:pt x="172" y="2845"/>
                  </a:moveTo>
                  <a:lnTo>
                    <a:pt x="152" y="2955"/>
                  </a:lnTo>
                  <a:cubicBezTo>
                    <a:pt x="152" y="2959"/>
                    <a:pt x="147" y="2962"/>
                    <a:pt x="143" y="2961"/>
                  </a:cubicBezTo>
                  <a:cubicBezTo>
                    <a:pt x="139" y="2960"/>
                    <a:pt x="136" y="2956"/>
                    <a:pt x="137" y="2952"/>
                  </a:cubicBezTo>
                  <a:lnTo>
                    <a:pt x="156" y="2842"/>
                  </a:lnTo>
                  <a:cubicBezTo>
                    <a:pt x="157" y="2837"/>
                    <a:pt x="161" y="2834"/>
                    <a:pt x="166" y="2835"/>
                  </a:cubicBezTo>
                  <a:cubicBezTo>
                    <a:pt x="170" y="2836"/>
                    <a:pt x="173" y="2840"/>
                    <a:pt x="172" y="2845"/>
                  </a:cubicBezTo>
                  <a:close/>
                  <a:moveTo>
                    <a:pt x="138" y="3033"/>
                  </a:moveTo>
                  <a:lnTo>
                    <a:pt x="118" y="3144"/>
                  </a:lnTo>
                  <a:cubicBezTo>
                    <a:pt x="118" y="3148"/>
                    <a:pt x="113" y="3151"/>
                    <a:pt x="109" y="3150"/>
                  </a:cubicBezTo>
                  <a:cubicBezTo>
                    <a:pt x="105" y="3149"/>
                    <a:pt x="102" y="3145"/>
                    <a:pt x="103" y="3141"/>
                  </a:cubicBezTo>
                  <a:lnTo>
                    <a:pt x="122" y="3031"/>
                  </a:lnTo>
                  <a:cubicBezTo>
                    <a:pt x="123" y="3026"/>
                    <a:pt x="127" y="3023"/>
                    <a:pt x="132" y="3024"/>
                  </a:cubicBezTo>
                  <a:cubicBezTo>
                    <a:pt x="136" y="3025"/>
                    <a:pt x="139" y="3029"/>
                    <a:pt x="138" y="3033"/>
                  </a:cubicBezTo>
                  <a:close/>
                  <a:moveTo>
                    <a:pt x="104" y="3222"/>
                  </a:moveTo>
                  <a:lnTo>
                    <a:pt x="84" y="3333"/>
                  </a:lnTo>
                  <a:cubicBezTo>
                    <a:pt x="84" y="3337"/>
                    <a:pt x="79" y="3340"/>
                    <a:pt x="75" y="3339"/>
                  </a:cubicBezTo>
                  <a:cubicBezTo>
                    <a:pt x="71" y="3338"/>
                    <a:pt x="68" y="3334"/>
                    <a:pt x="69" y="3330"/>
                  </a:cubicBezTo>
                  <a:lnTo>
                    <a:pt x="88" y="3220"/>
                  </a:lnTo>
                  <a:cubicBezTo>
                    <a:pt x="89" y="3215"/>
                    <a:pt x="93" y="3212"/>
                    <a:pt x="98" y="3213"/>
                  </a:cubicBezTo>
                  <a:cubicBezTo>
                    <a:pt x="102" y="3214"/>
                    <a:pt x="105" y="3218"/>
                    <a:pt x="104" y="3222"/>
                  </a:cubicBezTo>
                  <a:close/>
                  <a:moveTo>
                    <a:pt x="70" y="3411"/>
                  </a:moveTo>
                  <a:lnTo>
                    <a:pt x="50" y="3522"/>
                  </a:lnTo>
                  <a:cubicBezTo>
                    <a:pt x="50" y="3526"/>
                    <a:pt x="45" y="3529"/>
                    <a:pt x="41" y="3528"/>
                  </a:cubicBezTo>
                  <a:cubicBezTo>
                    <a:pt x="37" y="3527"/>
                    <a:pt x="34" y="3523"/>
                    <a:pt x="35" y="3519"/>
                  </a:cubicBezTo>
                  <a:lnTo>
                    <a:pt x="54" y="3409"/>
                  </a:lnTo>
                  <a:cubicBezTo>
                    <a:pt x="55" y="3404"/>
                    <a:pt x="59" y="3401"/>
                    <a:pt x="64" y="3402"/>
                  </a:cubicBezTo>
                  <a:cubicBezTo>
                    <a:pt x="68" y="3403"/>
                    <a:pt x="71" y="3407"/>
                    <a:pt x="70" y="3411"/>
                  </a:cubicBezTo>
                  <a:close/>
                  <a:moveTo>
                    <a:pt x="36" y="3600"/>
                  </a:moveTo>
                  <a:lnTo>
                    <a:pt x="16" y="3711"/>
                  </a:lnTo>
                  <a:cubicBezTo>
                    <a:pt x="16" y="3715"/>
                    <a:pt x="11" y="3718"/>
                    <a:pt x="7" y="3717"/>
                  </a:cubicBezTo>
                  <a:cubicBezTo>
                    <a:pt x="3" y="3716"/>
                    <a:pt x="0" y="3712"/>
                    <a:pt x="1" y="3708"/>
                  </a:cubicBezTo>
                  <a:lnTo>
                    <a:pt x="20" y="3598"/>
                  </a:lnTo>
                  <a:cubicBezTo>
                    <a:pt x="21" y="3593"/>
                    <a:pt x="25" y="3590"/>
                    <a:pt x="30" y="3591"/>
                  </a:cubicBezTo>
                  <a:cubicBezTo>
                    <a:pt x="34" y="3592"/>
                    <a:pt x="37" y="3596"/>
                    <a:pt x="36" y="3600"/>
                  </a:cubicBez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auto">
            <a:xfrm>
              <a:off x="1614042" y="4697054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9"/>
            <p:cNvSpPr>
              <a:spLocks/>
            </p:cNvSpPr>
            <p:nvPr/>
          </p:nvSpPr>
          <p:spPr bwMode="auto">
            <a:xfrm>
              <a:off x="1614042" y="4697054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0"/>
            <p:cNvSpPr>
              <a:spLocks/>
            </p:cNvSpPr>
            <p:nvPr/>
          </p:nvSpPr>
          <p:spPr bwMode="auto">
            <a:xfrm>
              <a:off x="1927442" y="4697054"/>
              <a:ext cx="524110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auto">
            <a:xfrm>
              <a:off x="1927442" y="4697054"/>
              <a:ext cx="524110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auto">
            <a:xfrm>
              <a:off x="2240841" y="4697054"/>
              <a:ext cx="524111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auto">
            <a:xfrm>
              <a:off x="2240841" y="4697054"/>
              <a:ext cx="524111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4"/>
            <p:cNvSpPr>
              <a:spLocks/>
            </p:cNvSpPr>
            <p:nvPr/>
          </p:nvSpPr>
          <p:spPr bwMode="auto">
            <a:xfrm>
              <a:off x="2556908" y="4697054"/>
              <a:ext cx="521443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auto">
            <a:xfrm>
              <a:off x="2556908" y="4697054"/>
              <a:ext cx="521443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auto">
            <a:xfrm>
              <a:off x="2868974" y="4697054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auto">
            <a:xfrm>
              <a:off x="2868974" y="4697054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8"/>
            <p:cNvSpPr>
              <a:spLocks/>
            </p:cNvSpPr>
            <p:nvPr/>
          </p:nvSpPr>
          <p:spPr bwMode="auto">
            <a:xfrm>
              <a:off x="3182373" y="4697054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9"/>
            <p:cNvSpPr>
              <a:spLocks/>
            </p:cNvSpPr>
            <p:nvPr/>
          </p:nvSpPr>
          <p:spPr bwMode="auto">
            <a:xfrm>
              <a:off x="3182373" y="4697054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0"/>
            <p:cNvSpPr>
              <a:spLocks/>
            </p:cNvSpPr>
            <p:nvPr/>
          </p:nvSpPr>
          <p:spPr bwMode="auto">
            <a:xfrm>
              <a:off x="3495773" y="4697054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auto">
            <a:xfrm>
              <a:off x="3495773" y="4697054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3809172" y="4697054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3809172" y="4697054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4"/>
            <p:cNvSpPr>
              <a:spLocks/>
            </p:cNvSpPr>
            <p:nvPr/>
          </p:nvSpPr>
          <p:spPr bwMode="auto">
            <a:xfrm>
              <a:off x="1405998" y="484552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1405998" y="484552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1718064" y="4845527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auto">
            <a:xfrm>
              <a:off x="1718064" y="4845527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8"/>
            <p:cNvSpPr>
              <a:spLocks/>
            </p:cNvSpPr>
            <p:nvPr/>
          </p:nvSpPr>
          <p:spPr bwMode="auto">
            <a:xfrm>
              <a:off x="2031464" y="4845527"/>
              <a:ext cx="525444" cy="148472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2031464" y="4845527"/>
              <a:ext cx="525444" cy="148472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auto">
            <a:xfrm>
              <a:off x="2347530" y="484552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41"/>
            <p:cNvSpPr>
              <a:spLocks/>
            </p:cNvSpPr>
            <p:nvPr/>
          </p:nvSpPr>
          <p:spPr bwMode="auto">
            <a:xfrm>
              <a:off x="2347530" y="484552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2660930" y="4845527"/>
              <a:ext cx="521443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3"/>
            <p:cNvSpPr>
              <a:spLocks/>
            </p:cNvSpPr>
            <p:nvPr/>
          </p:nvSpPr>
          <p:spPr bwMode="auto">
            <a:xfrm>
              <a:off x="2660930" y="4845527"/>
              <a:ext cx="521443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4"/>
            <p:cNvSpPr>
              <a:spLocks/>
            </p:cNvSpPr>
            <p:nvPr/>
          </p:nvSpPr>
          <p:spPr bwMode="auto">
            <a:xfrm>
              <a:off x="2974329" y="484552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45"/>
            <p:cNvSpPr>
              <a:spLocks/>
            </p:cNvSpPr>
            <p:nvPr/>
          </p:nvSpPr>
          <p:spPr bwMode="auto">
            <a:xfrm>
              <a:off x="2974329" y="484552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46"/>
            <p:cNvSpPr>
              <a:spLocks/>
            </p:cNvSpPr>
            <p:nvPr/>
          </p:nvSpPr>
          <p:spPr bwMode="auto">
            <a:xfrm>
              <a:off x="3287729" y="4845527"/>
              <a:ext cx="521443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47"/>
            <p:cNvSpPr>
              <a:spLocks/>
            </p:cNvSpPr>
            <p:nvPr/>
          </p:nvSpPr>
          <p:spPr bwMode="auto">
            <a:xfrm>
              <a:off x="3287729" y="4845527"/>
              <a:ext cx="521443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8"/>
            <p:cNvSpPr>
              <a:spLocks/>
            </p:cNvSpPr>
            <p:nvPr/>
          </p:nvSpPr>
          <p:spPr bwMode="auto">
            <a:xfrm>
              <a:off x="3601128" y="484552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9"/>
            <p:cNvSpPr>
              <a:spLocks/>
            </p:cNvSpPr>
            <p:nvPr/>
          </p:nvSpPr>
          <p:spPr bwMode="auto">
            <a:xfrm>
              <a:off x="3601128" y="484552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50"/>
            <p:cNvSpPr>
              <a:spLocks/>
            </p:cNvSpPr>
            <p:nvPr/>
          </p:nvSpPr>
          <p:spPr bwMode="auto">
            <a:xfrm>
              <a:off x="1196621" y="4993999"/>
              <a:ext cx="521443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51"/>
            <p:cNvSpPr>
              <a:spLocks/>
            </p:cNvSpPr>
            <p:nvPr/>
          </p:nvSpPr>
          <p:spPr bwMode="auto">
            <a:xfrm>
              <a:off x="1196621" y="4993999"/>
              <a:ext cx="521443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52"/>
            <p:cNvSpPr>
              <a:spLocks/>
            </p:cNvSpPr>
            <p:nvPr/>
          </p:nvSpPr>
          <p:spPr bwMode="auto">
            <a:xfrm>
              <a:off x="1510020" y="4993999"/>
              <a:ext cx="521444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53"/>
            <p:cNvSpPr>
              <a:spLocks/>
            </p:cNvSpPr>
            <p:nvPr/>
          </p:nvSpPr>
          <p:spPr bwMode="auto">
            <a:xfrm>
              <a:off x="1510020" y="4993999"/>
              <a:ext cx="521444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54"/>
            <p:cNvSpPr>
              <a:spLocks/>
            </p:cNvSpPr>
            <p:nvPr/>
          </p:nvSpPr>
          <p:spPr bwMode="auto">
            <a:xfrm>
              <a:off x="1823420" y="4993999"/>
              <a:ext cx="524110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55"/>
            <p:cNvSpPr>
              <a:spLocks/>
            </p:cNvSpPr>
            <p:nvPr/>
          </p:nvSpPr>
          <p:spPr bwMode="auto">
            <a:xfrm>
              <a:off x="1823420" y="4993999"/>
              <a:ext cx="524110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56"/>
            <p:cNvSpPr>
              <a:spLocks/>
            </p:cNvSpPr>
            <p:nvPr/>
          </p:nvSpPr>
          <p:spPr bwMode="auto">
            <a:xfrm>
              <a:off x="2136819" y="4993999"/>
              <a:ext cx="524111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57"/>
            <p:cNvSpPr>
              <a:spLocks/>
            </p:cNvSpPr>
            <p:nvPr/>
          </p:nvSpPr>
          <p:spPr bwMode="auto">
            <a:xfrm>
              <a:off x="2136819" y="4993999"/>
              <a:ext cx="524111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58"/>
            <p:cNvSpPr>
              <a:spLocks/>
            </p:cNvSpPr>
            <p:nvPr/>
          </p:nvSpPr>
          <p:spPr bwMode="auto">
            <a:xfrm>
              <a:off x="2451552" y="499399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59"/>
            <p:cNvSpPr>
              <a:spLocks/>
            </p:cNvSpPr>
            <p:nvPr/>
          </p:nvSpPr>
          <p:spPr bwMode="auto">
            <a:xfrm>
              <a:off x="2451552" y="499399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60"/>
            <p:cNvSpPr>
              <a:spLocks/>
            </p:cNvSpPr>
            <p:nvPr/>
          </p:nvSpPr>
          <p:spPr bwMode="auto">
            <a:xfrm>
              <a:off x="2764952" y="499399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61"/>
            <p:cNvSpPr>
              <a:spLocks/>
            </p:cNvSpPr>
            <p:nvPr/>
          </p:nvSpPr>
          <p:spPr bwMode="auto">
            <a:xfrm>
              <a:off x="2764952" y="499399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62"/>
            <p:cNvSpPr>
              <a:spLocks/>
            </p:cNvSpPr>
            <p:nvPr/>
          </p:nvSpPr>
          <p:spPr bwMode="auto">
            <a:xfrm>
              <a:off x="3078351" y="499399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63"/>
            <p:cNvSpPr>
              <a:spLocks/>
            </p:cNvSpPr>
            <p:nvPr/>
          </p:nvSpPr>
          <p:spPr bwMode="auto">
            <a:xfrm>
              <a:off x="3078351" y="499399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64"/>
            <p:cNvSpPr>
              <a:spLocks/>
            </p:cNvSpPr>
            <p:nvPr/>
          </p:nvSpPr>
          <p:spPr bwMode="auto">
            <a:xfrm>
              <a:off x="3391751" y="4993999"/>
              <a:ext cx="521443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65"/>
            <p:cNvSpPr>
              <a:spLocks/>
            </p:cNvSpPr>
            <p:nvPr/>
          </p:nvSpPr>
          <p:spPr bwMode="auto">
            <a:xfrm>
              <a:off x="3391751" y="4993999"/>
              <a:ext cx="521443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66"/>
            <p:cNvSpPr>
              <a:spLocks/>
            </p:cNvSpPr>
            <p:nvPr/>
          </p:nvSpPr>
          <p:spPr bwMode="auto">
            <a:xfrm>
              <a:off x="987243" y="514247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67"/>
            <p:cNvSpPr>
              <a:spLocks/>
            </p:cNvSpPr>
            <p:nvPr/>
          </p:nvSpPr>
          <p:spPr bwMode="auto">
            <a:xfrm>
              <a:off x="987243" y="514247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68"/>
            <p:cNvSpPr>
              <a:spLocks/>
            </p:cNvSpPr>
            <p:nvPr/>
          </p:nvSpPr>
          <p:spPr bwMode="auto">
            <a:xfrm>
              <a:off x="1300643" y="514247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69"/>
            <p:cNvSpPr>
              <a:spLocks/>
            </p:cNvSpPr>
            <p:nvPr/>
          </p:nvSpPr>
          <p:spPr bwMode="auto">
            <a:xfrm>
              <a:off x="1300643" y="514247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70"/>
            <p:cNvSpPr>
              <a:spLocks/>
            </p:cNvSpPr>
            <p:nvPr/>
          </p:nvSpPr>
          <p:spPr bwMode="auto">
            <a:xfrm>
              <a:off x="1614042" y="514247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71"/>
            <p:cNvSpPr>
              <a:spLocks/>
            </p:cNvSpPr>
            <p:nvPr/>
          </p:nvSpPr>
          <p:spPr bwMode="auto">
            <a:xfrm>
              <a:off x="1614042" y="514247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72"/>
            <p:cNvSpPr>
              <a:spLocks/>
            </p:cNvSpPr>
            <p:nvPr/>
          </p:nvSpPr>
          <p:spPr bwMode="auto">
            <a:xfrm>
              <a:off x="1927442" y="5142472"/>
              <a:ext cx="524110" cy="149835"/>
            </a:xfrm>
            <a:custGeom>
              <a:avLst/>
              <a:gdLst>
                <a:gd name="T0" fmla="*/ 0 w 231"/>
                <a:gd name="T1" fmla="*/ 2147483647 h 110"/>
                <a:gd name="T2" fmla="*/ 2147483647 w 231"/>
                <a:gd name="T3" fmla="*/ 0 h 110"/>
                <a:gd name="T4" fmla="*/ 2147483647 w 231"/>
                <a:gd name="T5" fmla="*/ 0 h 110"/>
                <a:gd name="T6" fmla="*/ 2147483647 w 231"/>
                <a:gd name="T7" fmla="*/ 2147483647 h 110"/>
                <a:gd name="T8" fmla="*/ 0 w 231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10"/>
                <a:gd name="T17" fmla="*/ 231 w 231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10">
                  <a:moveTo>
                    <a:pt x="0" y="110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73"/>
            <p:cNvSpPr>
              <a:spLocks/>
            </p:cNvSpPr>
            <p:nvPr/>
          </p:nvSpPr>
          <p:spPr bwMode="auto">
            <a:xfrm>
              <a:off x="1927442" y="5142472"/>
              <a:ext cx="524110" cy="149835"/>
            </a:xfrm>
            <a:custGeom>
              <a:avLst/>
              <a:gdLst>
                <a:gd name="T0" fmla="*/ 0 w 231"/>
                <a:gd name="T1" fmla="*/ 2147483647 h 110"/>
                <a:gd name="T2" fmla="*/ 2147483647 w 231"/>
                <a:gd name="T3" fmla="*/ 0 h 110"/>
                <a:gd name="T4" fmla="*/ 2147483647 w 231"/>
                <a:gd name="T5" fmla="*/ 0 h 110"/>
                <a:gd name="T6" fmla="*/ 2147483647 w 231"/>
                <a:gd name="T7" fmla="*/ 2147483647 h 110"/>
                <a:gd name="T8" fmla="*/ 0 w 231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10"/>
                <a:gd name="T17" fmla="*/ 231 w 231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10">
                  <a:moveTo>
                    <a:pt x="0" y="110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74"/>
            <p:cNvSpPr>
              <a:spLocks/>
            </p:cNvSpPr>
            <p:nvPr/>
          </p:nvSpPr>
          <p:spPr bwMode="auto">
            <a:xfrm>
              <a:off x="2240841" y="5142472"/>
              <a:ext cx="524111" cy="149835"/>
            </a:xfrm>
            <a:custGeom>
              <a:avLst/>
              <a:gdLst>
                <a:gd name="T0" fmla="*/ 0 w 231"/>
                <a:gd name="T1" fmla="*/ 2147483647 h 110"/>
                <a:gd name="T2" fmla="*/ 2147483647 w 231"/>
                <a:gd name="T3" fmla="*/ 0 h 110"/>
                <a:gd name="T4" fmla="*/ 2147483647 w 231"/>
                <a:gd name="T5" fmla="*/ 0 h 110"/>
                <a:gd name="T6" fmla="*/ 2147483647 w 231"/>
                <a:gd name="T7" fmla="*/ 2147483647 h 110"/>
                <a:gd name="T8" fmla="*/ 0 w 231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10"/>
                <a:gd name="T17" fmla="*/ 231 w 231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10">
                  <a:moveTo>
                    <a:pt x="0" y="110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9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75"/>
            <p:cNvSpPr>
              <a:spLocks/>
            </p:cNvSpPr>
            <p:nvPr/>
          </p:nvSpPr>
          <p:spPr bwMode="auto">
            <a:xfrm>
              <a:off x="2240841" y="5142472"/>
              <a:ext cx="524111" cy="149835"/>
            </a:xfrm>
            <a:custGeom>
              <a:avLst/>
              <a:gdLst>
                <a:gd name="T0" fmla="*/ 0 w 231"/>
                <a:gd name="T1" fmla="*/ 2147483647 h 110"/>
                <a:gd name="T2" fmla="*/ 2147483647 w 231"/>
                <a:gd name="T3" fmla="*/ 0 h 110"/>
                <a:gd name="T4" fmla="*/ 2147483647 w 231"/>
                <a:gd name="T5" fmla="*/ 0 h 110"/>
                <a:gd name="T6" fmla="*/ 2147483647 w 231"/>
                <a:gd name="T7" fmla="*/ 2147483647 h 110"/>
                <a:gd name="T8" fmla="*/ 0 w 231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10"/>
                <a:gd name="T17" fmla="*/ 231 w 231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10">
                  <a:moveTo>
                    <a:pt x="0" y="110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9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76"/>
            <p:cNvSpPr>
              <a:spLocks/>
            </p:cNvSpPr>
            <p:nvPr/>
          </p:nvSpPr>
          <p:spPr bwMode="auto">
            <a:xfrm>
              <a:off x="2556908" y="5142472"/>
              <a:ext cx="521443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77"/>
            <p:cNvSpPr>
              <a:spLocks/>
            </p:cNvSpPr>
            <p:nvPr/>
          </p:nvSpPr>
          <p:spPr bwMode="auto">
            <a:xfrm>
              <a:off x="2556908" y="5142472"/>
              <a:ext cx="521443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78"/>
            <p:cNvSpPr>
              <a:spLocks/>
            </p:cNvSpPr>
            <p:nvPr/>
          </p:nvSpPr>
          <p:spPr bwMode="auto">
            <a:xfrm>
              <a:off x="2868974" y="514247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9"/>
            <p:cNvSpPr>
              <a:spLocks/>
            </p:cNvSpPr>
            <p:nvPr/>
          </p:nvSpPr>
          <p:spPr bwMode="auto">
            <a:xfrm>
              <a:off x="2868974" y="514247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80"/>
            <p:cNvSpPr>
              <a:spLocks/>
            </p:cNvSpPr>
            <p:nvPr/>
          </p:nvSpPr>
          <p:spPr bwMode="auto">
            <a:xfrm>
              <a:off x="3182373" y="514247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81"/>
            <p:cNvSpPr>
              <a:spLocks/>
            </p:cNvSpPr>
            <p:nvPr/>
          </p:nvSpPr>
          <p:spPr bwMode="auto">
            <a:xfrm>
              <a:off x="3182373" y="514247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82"/>
            <p:cNvSpPr>
              <a:spLocks/>
            </p:cNvSpPr>
            <p:nvPr/>
          </p:nvSpPr>
          <p:spPr bwMode="auto">
            <a:xfrm>
              <a:off x="779199" y="529230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83"/>
            <p:cNvSpPr>
              <a:spLocks/>
            </p:cNvSpPr>
            <p:nvPr/>
          </p:nvSpPr>
          <p:spPr bwMode="auto">
            <a:xfrm>
              <a:off x="779199" y="529230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84"/>
            <p:cNvSpPr>
              <a:spLocks/>
            </p:cNvSpPr>
            <p:nvPr/>
          </p:nvSpPr>
          <p:spPr bwMode="auto">
            <a:xfrm>
              <a:off x="1092599" y="5292307"/>
              <a:ext cx="521443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85"/>
            <p:cNvSpPr>
              <a:spLocks/>
            </p:cNvSpPr>
            <p:nvPr/>
          </p:nvSpPr>
          <p:spPr bwMode="auto">
            <a:xfrm>
              <a:off x="1092599" y="5292307"/>
              <a:ext cx="521443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86"/>
            <p:cNvSpPr>
              <a:spLocks/>
            </p:cNvSpPr>
            <p:nvPr/>
          </p:nvSpPr>
          <p:spPr bwMode="auto">
            <a:xfrm>
              <a:off x="1405998" y="529230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87"/>
            <p:cNvSpPr>
              <a:spLocks/>
            </p:cNvSpPr>
            <p:nvPr/>
          </p:nvSpPr>
          <p:spPr bwMode="auto">
            <a:xfrm>
              <a:off x="1405998" y="529230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88"/>
            <p:cNvSpPr>
              <a:spLocks/>
            </p:cNvSpPr>
            <p:nvPr/>
          </p:nvSpPr>
          <p:spPr bwMode="auto">
            <a:xfrm>
              <a:off x="1718064" y="5292307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89"/>
            <p:cNvSpPr>
              <a:spLocks/>
            </p:cNvSpPr>
            <p:nvPr/>
          </p:nvSpPr>
          <p:spPr bwMode="auto">
            <a:xfrm>
              <a:off x="1718064" y="5292307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90"/>
            <p:cNvSpPr>
              <a:spLocks/>
            </p:cNvSpPr>
            <p:nvPr/>
          </p:nvSpPr>
          <p:spPr bwMode="auto">
            <a:xfrm>
              <a:off x="2031464" y="5292307"/>
              <a:ext cx="525444" cy="148472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91"/>
            <p:cNvSpPr>
              <a:spLocks/>
            </p:cNvSpPr>
            <p:nvPr/>
          </p:nvSpPr>
          <p:spPr bwMode="auto">
            <a:xfrm>
              <a:off x="2031464" y="5292307"/>
              <a:ext cx="525444" cy="148472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92"/>
            <p:cNvSpPr>
              <a:spLocks/>
            </p:cNvSpPr>
            <p:nvPr/>
          </p:nvSpPr>
          <p:spPr bwMode="auto">
            <a:xfrm>
              <a:off x="2347530" y="529230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93"/>
            <p:cNvSpPr>
              <a:spLocks/>
            </p:cNvSpPr>
            <p:nvPr/>
          </p:nvSpPr>
          <p:spPr bwMode="auto">
            <a:xfrm>
              <a:off x="2347530" y="529230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94"/>
            <p:cNvSpPr>
              <a:spLocks/>
            </p:cNvSpPr>
            <p:nvPr/>
          </p:nvSpPr>
          <p:spPr bwMode="auto">
            <a:xfrm>
              <a:off x="2660930" y="5292307"/>
              <a:ext cx="521443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95"/>
            <p:cNvSpPr>
              <a:spLocks/>
            </p:cNvSpPr>
            <p:nvPr/>
          </p:nvSpPr>
          <p:spPr bwMode="auto">
            <a:xfrm>
              <a:off x="2660930" y="5292307"/>
              <a:ext cx="521443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96"/>
            <p:cNvSpPr>
              <a:spLocks/>
            </p:cNvSpPr>
            <p:nvPr/>
          </p:nvSpPr>
          <p:spPr bwMode="auto">
            <a:xfrm>
              <a:off x="2974329" y="529230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97"/>
            <p:cNvSpPr>
              <a:spLocks/>
            </p:cNvSpPr>
            <p:nvPr/>
          </p:nvSpPr>
          <p:spPr bwMode="auto">
            <a:xfrm>
              <a:off x="2974329" y="529230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98"/>
            <p:cNvSpPr>
              <a:spLocks/>
            </p:cNvSpPr>
            <p:nvPr/>
          </p:nvSpPr>
          <p:spPr bwMode="auto">
            <a:xfrm>
              <a:off x="569822" y="544077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99"/>
            <p:cNvSpPr>
              <a:spLocks/>
            </p:cNvSpPr>
            <p:nvPr/>
          </p:nvSpPr>
          <p:spPr bwMode="auto">
            <a:xfrm>
              <a:off x="569822" y="544077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100"/>
            <p:cNvSpPr>
              <a:spLocks/>
            </p:cNvSpPr>
            <p:nvPr/>
          </p:nvSpPr>
          <p:spPr bwMode="auto">
            <a:xfrm>
              <a:off x="883221" y="544077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101"/>
            <p:cNvSpPr>
              <a:spLocks/>
            </p:cNvSpPr>
            <p:nvPr/>
          </p:nvSpPr>
          <p:spPr bwMode="auto">
            <a:xfrm>
              <a:off x="883221" y="544077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02"/>
            <p:cNvSpPr>
              <a:spLocks/>
            </p:cNvSpPr>
            <p:nvPr/>
          </p:nvSpPr>
          <p:spPr bwMode="auto">
            <a:xfrm>
              <a:off x="1196621" y="5440779"/>
              <a:ext cx="521443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03"/>
            <p:cNvSpPr>
              <a:spLocks/>
            </p:cNvSpPr>
            <p:nvPr/>
          </p:nvSpPr>
          <p:spPr bwMode="auto">
            <a:xfrm>
              <a:off x="1196621" y="5440779"/>
              <a:ext cx="521443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104"/>
            <p:cNvSpPr>
              <a:spLocks/>
            </p:cNvSpPr>
            <p:nvPr/>
          </p:nvSpPr>
          <p:spPr bwMode="auto">
            <a:xfrm>
              <a:off x="1510020" y="5440779"/>
              <a:ext cx="521444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105"/>
            <p:cNvSpPr>
              <a:spLocks/>
            </p:cNvSpPr>
            <p:nvPr/>
          </p:nvSpPr>
          <p:spPr bwMode="auto">
            <a:xfrm>
              <a:off x="1510020" y="5440779"/>
              <a:ext cx="521444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106"/>
            <p:cNvSpPr>
              <a:spLocks/>
            </p:cNvSpPr>
            <p:nvPr/>
          </p:nvSpPr>
          <p:spPr bwMode="auto">
            <a:xfrm>
              <a:off x="1823420" y="5440779"/>
              <a:ext cx="524110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107"/>
            <p:cNvSpPr>
              <a:spLocks/>
            </p:cNvSpPr>
            <p:nvPr/>
          </p:nvSpPr>
          <p:spPr bwMode="auto">
            <a:xfrm>
              <a:off x="1823420" y="5440779"/>
              <a:ext cx="524110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108"/>
            <p:cNvSpPr>
              <a:spLocks/>
            </p:cNvSpPr>
            <p:nvPr/>
          </p:nvSpPr>
          <p:spPr bwMode="auto">
            <a:xfrm>
              <a:off x="2136819" y="5440779"/>
              <a:ext cx="524111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09"/>
            <p:cNvSpPr>
              <a:spLocks/>
            </p:cNvSpPr>
            <p:nvPr/>
          </p:nvSpPr>
          <p:spPr bwMode="auto">
            <a:xfrm>
              <a:off x="2136819" y="5440779"/>
              <a:ext cx="524111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10"/>
            <p:cNvSpPr>
              <a:spLocks/>
            </p:cNvSpPr>
            <p:nvPr/>
          </p:nvSpPr>
          <p:spPr bwMode="auto">
            <a:xfrm>
              <a:off x="2451552" y="544077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11"/>
            <p:cNvSpPr>
              <a:spLocks/>
            </p:cNvSpPr>
            <p:nvPr/>
          </p:nvSpPr>
          <p:spPr bwMode="auto">
            <a:xfrm>
              <a:off x="2451552" y="544077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12"/>
            <p:cNvSpPr>
              <a:spLocks/>
            </p:cNvSpPr>
            <p:nvPr/>
          </p:nvSpPr>
          <p:spPr bwMode="auto">
            <a:xfrm>
              <a:off x="2764952" y="544077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13"/>
            <p:cNvSpPr>
              <a:spLocks/>
            </p:cNvSpPr>
            <p:nvPr/>
          </p:nvSpPr>
          <p:spPr bwMode="auto">
            <a:xfrm>
              <a:off x="2764952" y="544077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14"/>
            <p:cNvSpPr>
              <a:spLocks/>
            </p:cNvSpPr>
            <p:nvPr/>
          </p:nvSpPr>
          <p:spPr bwMode="auto">
            <a:xfrm>
              <a:off x="361778" y="5589252"/>
              <a:ext cx="521443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15"/>
            <p:cNvSpPr>
              <a:spLocks/>
            </p:cNvSpPr>
            <p:nvPr/>
          </p:nvSpPr>
          <p:spPr bwMode="auto">
            <a:xfrm>
              <a:off x="361778" y="5589252"/>
              <a:ext cx="521443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16"/>
            <p:cNvSpPr>
              <a:spLocks/>
            </p:cNvSpPr>
            <p:nvPr/>
          </p:nvSpPr>
          <p:spPr bwMode="auto">
            <a:xfrm>
              <a:off x="675177" y="5589252"/>
              <a:ext cx="521444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17"/>
            <p:cNvSpPr>
              <a:spLocks/>
            </p:cNvSpPr>
            <p:nvPr/>
          </p:nvSpPr>
          <p:spPr bwMode="auto">
            <a:xfrm>
              <a:off x="675177" y="5589252"/>
              <a:ext cx="521444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18"/>
            <p:cNvSpPr>
              <a:spLocks/>
            </p:cNvSpPr>
            <p:nvPr/>
          </p:nvSpPr>
          <p:spPr bwMode="auto">
            <a:xfrm>
              <a:off x="987243" y="558925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9"/>
            <p:cNvSpPr>
              <a:spLocks/>
            </p:cNvSpPr>
            <p:nvPr/>
          </p:nvSpPr>
          <p:spPr bwMode="auto">
            <a:xfrm>
              <a:off x="987243" y="558925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0"/>
            <p:cNvSpPr>
              <a:spLocks/>
            </p:cNvSpPr>
            <p:nvPr/>
          </p:nvSpPr>
          <p:spPr bwMode="auto">
            <a:xfrm>
              <a:off x="1300643" y="558925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21"/>
            <p:cNvSpPr>
              <a:spLocks/>
            </p:cNvSpPr>
            <p:nvPr/>
          </p:nvSpPr>
          <p:spPr bwMode="auto">
            <a:xfrm>
              <a:off x="1300643" y="558925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22"/>
            <p:cNvSpPr>
              <a:spLocks/>
            </p:cNvSpPr>
            <p:nvPr/>
          </p:nvSpPr>
          <p:spPr bwMode="auto">
            <a:xfrm>
              <a:off x="1614042" y="558925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23"/>
            <p:cNvSpPr>
              <a:spLocks/>
            </p:cNvSpPr>
            <p:nvPr/>
          </p:nvSpPr>
          <p:spPr bwMode="auto">
            <a:xfrm>
              <a:off x="1614042" y="558925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24"/>
            <p:cNvSpPr>
              <a:spLocks/>
            </p:cNvSpPr>
            <p:nvPr/>
          </p:nvSpPr>
          <p:spPr bwMode="auto">
            <a:xfrm>
              <a:off x="1927442" y="5589252"/>
              <a:ext cx="524110" cy="149835"/>
            </a:xfrm>
            <a:custGeom>
              <a:avLst/>
              <a:gdLst>
                <a:gd name="T0" fmla="*/ 0 w 231"/>
                <a:gd name="T1" fmla="*/ 2147483647 h 110"/>
                <a:gd name="T2" fmla="*/ 2147483647 w 231"/>
                <a:gd name="T3" fmla="*/ 0 h 110"/>
                <a:gd name="T4" fmla="*/ 2147483647 w 231"/>
                <a:gd name="T5" fmla="*/ 0 h 110"/>
                <a:gd name="T6" fmla="*/ 2147483647 w 231"/>
                <a:gd name="T7" fmla="*/ 2147483647 h 110"/>
                <a:gd name="T8" fmla="*/ 0 w 231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10"/>
                <a:gd name="T17" fmla="*/ 231 w 231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10">
                  <a:moveTo>
                    <a:pt x="0" y="110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25"/>
            <p:cNvSpPr>
              <a:spLocks/>
            </p:cNvSpPr>
            <p:nvPr/>
          </p:nvSpPr>
          <p:spPr bwMode="auto">
            <a:xfrm>
              <a:off x="1927442" y="5589252"/>
              <a:ext cx="524110" cy="149835"/>
            </a:xfrm>
            <a:custGeom>
              <a:avLst/>
              <a:gdLst>
                <a:gd name="T0" fmla="*/ 0 w 231"/>
                <a:gd name="T1" fmla="*/ 2147483647 h 110"/>
                <a:gd name="T2" fmla="*/ 2147483647 w 231"/>
                <a:gd name="T3" fmla="*/ 0 h 110"/>
                <a:gd name="T4" fmla="*/ 2147483647 w 231"/>
                <a:gd name="T5" fmla="*/ 0 h 110"/>
                <a:gd name="T6" fmla="*/ 2147483647 w 231"/>
                <a:gd name="T7" fmla="*/ 2147483647 h 110"/>
                <a:gd name="T8" fmla="*/ 0 w 231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10"/>
                <a:gd name="T17" fmla="*/ 231 w 231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10">
                  <a:moveTo>
                    <a:pt x="0" y="110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26"/>
            <p:cNvSpPr>
              <a:spLocks/>
            </p:cNvSpPr>
            <p:nvPr/>
          </p:nvSpPr>
          <p:spPr bwMode="auto">
            <a:xfrm>
              <a:off x="2240841" y="5589252"/>
              <a:ext cx="524111" cy="149835"/>
            </a:xfrm>
            <a:custGeom>
              <a:avLst/>
              <a:gdLst>
                <a:gd name="T0" fmla="*/ 0 w 231"/>
                <a:gd name="T1" fmla="*/ 2147483647 h 110"/>
                <a:gd name="T2" fmla="*/ 2147483647 w 231"/>
                <a:gd name="T3" fmla="*/ 0 h 110"/>
                <a:gd name="T4" fmla="*/ 2147483647 w 231"/>
                <a:gd name="T5" fmla="*/ 0 h 110"/>
                <a:gd name="T6" fmla="*/ 2147483647 w 231"/>
                <a:gd name="T7" fmla="*/ 2147483647 h 110"/>
                <a:gd name="T8" fmla="*/ 0 w 231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10"/>
                <a:gd name="T17" fmla="*/ 231 w 231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10">
                  <a:moveTo>
                    <a:pt x="0" y="110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9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27"/>
            <p:cNvSpPr>
              <a:spLocks/>
            </p:cNvSpPr>
            <p:nvPr/>
          </p:nvSpPr>
          <p:spPr bwMode="auto">
            <a:xfrm>
              <a:off x="2240841" y="5589252"/>
              <a:ext cx="524111" cy="149835"/>
            </a:xfrm>
            <a:custGeom>
              <a:avLst/>
              <a:gdLst>
                <a:gd name="T0" fmla="*/ 0 w 231"/>
                <a:gd name="T1" fmla="*/ 2147483647 h 110"/>
                <a:gd name="T2" fmla="*/ 2147483647 w 231"/>
                <a:gd name="T3" fmla="*/ 0 h 110"/>
                <a:gd name="T4" fmla="*/ 2147483647 w 231"/>
                <a:gd name="T5" fmla="*/ 0 h 110"/>
                <a:gd name="T6" fmla="*/ 2147483647 w 231"/>
                <a:gd name="T7" fmla="*/ 2147483647 h 110"/>
                <a:gd name="T8" fmla="*/ 0 w 231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10"/>
                <a:gd name="T17" fmla="*/ 231 w 231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10">
                  <a:moveTo>
                    <a:pt x="0" y="110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9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28"/>
            <p:cNvSpPr>
              <a:spLocks/>
            </p:cNvSpPr>
            <p:nvPr/>
          </p:nvSpPr>
          <p:spPr bwMode="auto">
            <a:xfrm>
              <a:off x="2556908" y="5589252"/>
              <a:ext cx="521443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29"/>
            <p:cNvSpPr>
              <a:spLocks/>
            </p:cNvSpPr>
            <p:nvPr/>
          </p:nvSpPr>
          <p:spPr bwMode="auto">
            <a:xfrm>
              <a:off x="2556908" y="5589252"/>
              <a:ext cx="521443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30"/>
            <p:cNvSpPr>
              <a:spLocks/>
            </p:cNvSpPr>
            <p:nvPr/>
          </p:nvSpPr>
          <p:spPr bwMode="auto">
            <a:xfrm>
              <a:off x="152400" y="5739086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31"/>
            <p:cNvSpPr>
              <a:spLocks/>
            </p:cNvSpPr>
            <p:nvPr/>
          </p:nvSpPr>
          <p:spPr bwMode="auto">
            <a:xfrm>
              <a:off x="152400" y="5739086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132"/>
            <p:cNvSpPr>
              <a:spLocks/>
            </p:cNvSpPr>
            <p:nvPr/>
          </p:nvSpPr>
          <p:spPr bwMode="auto">
            <a:xfrm>
              <a:off x="465800" y="5739086"/>
              <a:ext cx="521443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133"/>
            <p:cNvSpPr>
              <a:spLocks/>
            </p:cNvSpPr>
            <p:nvPr/>
          </p:nvSpPr>
          <p:spPr bwMode="auto">
            <a:xfrm>
              <a:off x="465800" y="5739086"/>
              <a:ext cx="521443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34"/>
            <p:cNvSpPr>
              <a:spLocks/>
            </p:cNvSpPr>
            <p:nvPr/>
          </p:nvSpPr>
          <p:spPr bwMode="auto">
            <a:xfrm>
              <a:off x="779199" y="5739086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35"/>
            <p:cNvSpPr>
              <a:spLocks/>
            </p:cNvSpPr>
            <p:nvPr/>
          </p:nvSpPr>
          <p:spPr bwMode="auto">
            <a:xfrm>
              <a:off x="779199" y="5739086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136"/>
            <p:cNvSpPr>
              <a:spLocks/>
            </p:cNvSpPr>
            <p:nvPr/>
          </p:nvSpPr>
          <p:spPr bwMode="auto">
            <a:xfrm>
              <a:off x="1092599" y="5739086"/>
              <a:ext cx="521443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137"/>
            <p:cNvSpPr>
              <a:spLocks/>
            </p:cNvSpPr>
            <p:nvPr/>
          </p:nvSpPr>
          <p:spPr bwMode="auto">
            <a:xfrm>
              <a:off x="1092599" y="5739086"/>
              <a:ext cx="521443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38"/>
            <p:cNvSpPr>
              <a:spLocks/>
            </p:cNvSpPr>
            <p:nvPr/>
          </p:nvSpPr>
          <p:spPr bwMode="auto">
            <a:xfrm>
              <a:off x="1405998" y="5739086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39"/>
            <p:cNvSpPr>
              <a:spLocks/>
            </p:cNvSpPr>
            <p:nvPr/>
          </p:nvSpPr>
          <p:spPr bwMode="auto">
            <a:xfrm>
              <a:off x="1405998" y="5739086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40"/>
            <p:cNvSpPr>
              <a:spLocks/>
            </p:cNvSpPr>
            <p:nvPr/>
          </p:nvSpPr>
          <p:spPr bwMode="auto">
            <a:xfrm>
              <a:off x="1718064" y="5739086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141"/>
            <p:cNvSpPr>
              <a:spLocks/>
            </p:cNvSpPr>
            <p:nvPr/>
          </p:nvSpPr>
          <p:spPr bwMode="auto">
            <a:xfrm>
              <a:off x="1718064" y="5739086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42"/>
            <p:cNvSpPr>
              <a:spLocks/>
            </p:cNvSpPr>
            <p:nvPr/>
          </p:nvSpPr>
          <p:spPr bwMode="auto">
            <a:xfrm>
              <a:off x="2031464" y="5739086"/>
              <a:ext cx="525444" cy="148472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43"/>
            <p:cNvSpPr>
              <a:spLocks/>
            </p:cNvSpPr>
            <p:nvPr/>
          </p:nvSpPr>
          <p:spPr bwMode="auto">
            <a:xfrm>
              <a:off x="2031464" y="5739086"/>
              <a:ext cx="525444" cy="148472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44"/>
            <p:cNvSpPr>
              <a:spLocks/>
            </p:cNvSpPr>
            <p:nvPr/>
          </p:nvSpPr>
          <p:spPr bwMode="auto">
            <a:xfrm>
              <a:off x="2347530" y="5739086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45"/>
            <p:cNvSpPr>
              <a:spLocks/>
            </p:cNvSpPr>
            <p:nvPr/>
          </p:nvSpPr>
          <p:spPr bwMode="auto">
            <a:xfrm>
              <a:off x="2347530" y="5739086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46"/>
            <p:cNvSpPr>
              <a:spLocks/>
            </p:cNvSpPr>
            <p:nvPr/>
          </p:nvSpPr>
          <p:spPr bwMode="auto">
            <a:xfrm>
              <a:off x="1771408" y="3580106"/>
              <a:ext cx="521444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47"/>
            <p:cNvSpPr>
              <a:spLocks/>
            </p:cNvSpPr>
            <p:nvPr/>
          </p:nvSpPr>
          <p:spPr bwMode="auto">
            <a:xfrm>
              <a:off x="1771408" y="3580106"/>
              <a:ext cx="521444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48"/>
            <p:cNvSpPr>
              <a:spLocks/>
            </p:cNvSpPr>
            <p:nvPr/>
          </p:nvSpPr>
          <p:spPr bwMode="auto">
            <a:xfrm>
              <a:off x="2084808" y="3580106"/>
              <a:ext cx="524110" cy="149835"/>
            </a:xfrm>
            <a:custGeom>
              <a:avLst/>
              <a:gdLst>
                <a:gd name="T0" fmla="*/ 0 w 231"/>
                <a:gd name="T1" fmla="*/ 2147483647 h 110"/>
                <a:gd name="T2" fmla="*/ 2147483647 w 231"/>
                <a:gd name="T3" fmla="*/ 0 h 110"/>
                <a:gd name="T4" fmla="*/ 2147483647 w 231"/>
                <a:gd name="T5" fmla="*/ 0 h 110"/>
                <a:gd name="T6" fmla="*/ 2147483647 w 231"/>
                <a:gd name="T7" fmla="*/ 2147483647 h 110"/>
                <a:gd name="T8" fmla="*/ 0 w 231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10"/>
                <a:gd name="T17" fmla="*/ 231 w 231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10">
                  <a:moveTo>
                    <a:pt x="0" y="110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9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49"/>
            <p:cNvSpPr>
              <a:spLocks/>
            </p:cNvSpPr>
            <p:nvPr/>
          </p:nvSpPr>
          <p:spPr bwMode="auto">
            <a:xfrm>
              <a:off x="2084808" y="3580106"/>
              <a:ext cx="524110" cy="149835"/>
            </a:xfrm>
            <a:custGeom>
              <a:avLst/>
              <a:gdLst>
                <a:gd name="T0" fmla="*/ 0 w 231"/>
                <a:gd name="T1" fmla="*/ 2147483647 h 110"/>
                <a:gd name="T2" fmla="*/ 2147483647 w 231"/>
                <a:gd name="T3" fmla="*/ 0 h 110"/>
                <a:gd name="T4" fmla="*/ 2147483647 w 231"/>
                <a:gd name="T5" fmla="*/ 0 h 110"/>
                <a:gd name="T6" fmla="*/ 2147483647 w 231"/>
                <a:gd name="T7" fmla="*/ 2147483647 h 110"/>
                <a:gd name="T8" fmla="*/ 0 w 231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10"/>
                <a:gd name="T17" fmla="*/ 231 w 231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10">
                  <a:moveTo>
                    <a:pt x="0" y="110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9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50"/>
            <p:cNvSpPr>
              <a:spLocks/>
            </p:cNvSpPr>
            <p:nvPr/>
          </p:nvSpPr>
          <p:spPr bwMode="auto">
            <a:xfrm>
              <a:off x="2399541" y="3580106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151"/>
            <p:cNvSpPr>
              <a:spLocks/>
            </p:cNvSpPr>
            <p:nvPr/>
          </p:nvSpPr>
          <p:spPr bwMode="auto">
            <a:xfrm>
              <a:off x="2399541" y="3580106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152"/>
            <p:cNvSpPr>
              <a:spLocks/>
            </p:cNvSpPr>
            <p:nvPr/>
          </p:nvSpPr>
          <p:spPr bwMode="auto">
            <a:xfrm>
              <a:off x="2712941" y="3580106"/>
              <a:ext cx="521444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53"/>
            <p:cNvSpPr>
              <a:spLocks/>
            </p:cNvSpPr>
            <p:nvPr/>
          </p:nvSpPr>
          <p:spPr bwMode="auto">
            <a:xfrm>
              <a:off x="2712941" y="3580106"/>
              <a:ext cx="521444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154"/>
            <p:cNvSpPr>
              <a:spLocks/>
            </p:cNvSpPr>
            <p:nvPr/>
          </p:nvSpPr>
          <p:spPr bwMode="auto">
            <a:xfrm>
              <a:off x="1562031" y="3729940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55"/>
            <p:cNvSpPr>
              <a:spLocks/>
            </p:cNvSpPr>
            <p:nvPr/>
          </p:nvSpPr>
          <p:spPr bwMode="auto">
            <a:xfrm>
              <a:off x="1562031" y="3729940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156"/>
            <p:cNvSpPr>
              <a:spLocks/>
            </p:cNvSpPr>
            <p:nvPr/>
          </p:nvSpPr>
          <p:spPr bwMode="auto">
            <a:xfrm>
              <a:off x="1875430" y="3729940"/>
              <a:ext cx="524111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57"/>
            <p:cNvSpPr>
              <a:spLocks/>
            </p:cNvSpPr>
            <p:nvPr/>
          </p:nvSpPr>
          <p:spPr bwMode="auto">
            <a:xfrm>
              <a:off x="1875430" y="3729940"/>
              <a:ext cx="524111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158"/>
            <p:cNvSpPr>
              <a:spLocks/>
            </p:cNvSpPr>
            <p:nvPr/>
          </p:nvSpPr>
          <p:spPr bwMode="auto">
            <a:xfrm>
              <a:off x="2188830" y="3729940"/>
              <a:ext cx="524110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59"/>
            <p:cNvSpPr>
              <a:spLocks/>
            </p:cNvSpPr>
            <p:nvPr/>
          </p:nvSpPr>
          <p:spPr bwMode="auto">
            <a:xfrm>
              <a:off x="2188830" y="3729940"/>
              <a:ext cx="524110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160"/>
            <p:cNvSpPr>
              <a:spLocks/>
            </p:cNvSpPr>
            <p:nvPr/>
          </p:nvSpPr>
          <p:spPr bwMode="auto">
            <a:xfrm>
              <a:off x="2502229" y="3729940"/>
              <a:ext cx="524111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61"/>
            <p:cNvSpPr>
              <a:spLocks/>
            </p:cNvSpPr>
            <p:nvPr/>
          </p:nvSpPr>
          <p:spPr bwMode="auto">
            <a:xfrm>
              <a:off x="2502229" y="3729940"/>
              <a:ext cx="524111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162"/>
            <p:cNvSpPr>
              <a:spLocks/>
            </p:cNvSpPr>
            <p:nvPr/>
          </p:nvSpPr>
          <p:spPr bwMode="auto">
            <a:xfrm>
              <a:off x="1352653" y="3878413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63"/>
            <p:cNvSpPr>
              <a:spLocks/>
            </p:cNvSpPr>
            <p:nvPr/>
          </p:nvSpPr>
          <p:spPr bwMode="auto">
            <a:xfrm>
              <a:off x="1352653" y="3878413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64"/>
            <p:cNvSpPr>
              <a:spLocks/>
            </p:cNvSpPr>
            <p:nvPr/>
          </p:nvSpPr>
          <p:spPr bwMode="auto">
            <a:xfrm>
              <a:off x="1666090" y="3877780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65"/>
            <p:cNvSpPr>
              <a:spLocks/>
            </p:cNvSpPr>
            <p:nvPr/>
          </p:nvSpPr>
          <p:spPr bwMode="auto">
            <a:xfrm>
              <a:off x="1666090" y="3882543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66"/>
            <p:cNvSpPr>
              <a:spLocks/>
            </p:cNvSpPr>
            <p:nvPr/>
          </p:nvSpPr>
          <p:spPr bwMode="auto">
            <a:xfrm>
              <a:off x="1979452" y="3878413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167"/>
            <p:cNvSpPr>
              <a:spLocks/>
            </p:cNvSpPr>
            <p:nvPr/>
          </p:nvSpPr>
          <p:spPr bwMode="auto">
            <a:xfrm>
              <a:off x="1979452" y="3878413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68"/>
            <p:cNvSpPr>
              <a:spLocks/>
            </p:cNvSpPr>
            <p:nvPr/>
          </p:nvSpPr>
          <p:spPr bwMode="auto">
            <a:xfrm>
              <a:off x="2292852" y="3878413"/>
              <a:ext cx="524110" cy="148472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69"/>
            <p:cNvSpPr>
              <a:spLocks/>
            </p:cNvSpPr>
            <p:nvPr/>
          </p:nvSpPr>
          <p:spPr bwMode="auto">
            <a:xfrm>
              <a:off x="2292852" y="3878413"/>
              <a:ext cx="524110" cy="148472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70"/>
            <p:cNvSpPr>
              <a:spLocks/>
            </p:cNvSpPr>
            <p:nvPr/>
          </p:nvSpPr>
          <p:spPr bwMode="auto">
            <a:xfrm>
              <a:off x="1144609" y="4026885"/>
              <a:ext cx="521444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71"/>
            <p:cNvSpPr>
              <a:spLocks/>
            </p:cNvSpPr>
            <p:nvPr/>
          </p:nvSpPr>
          <p:spPr bwMode="auto">
            <a:xfrm>
              <a:off x="1144609" y="4026885"/>
              <a:ext cx="521444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72"/>
            <p:cNvSpPr>
              <a:spLocks/>
            </p:cNvSpPr>
            <p:nvPr/>
          </p:nvSpPr>
          <p:spPr bwMode="auto">
            <a:xfrm>
              <a:off x="1458009" y="4026885"/>
              <a:ext cx="521443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73"/>
            <p:cNvSpPr>
              <a:spLocks/>
            </p:cNvSpPr>
            <p:nvPr/>
          </p:nvSpPr>
          <p:spPr bwMode="auto">
            <a:xfrm>
              <a:off x="1458009" y="4026885"/>
              <a:ext cx="521443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74"/>
            <p:cNvSpPr>
              <a:spLocks/>
            </p:cNvSpPr>
            <p:nvPr/>
          </p:nvSpPr>
          <p:spPr bwMode="auto">
            <a:xfrm>
              <a:off x="1771408" y="4026885"/>
              <a:ext cx="521444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75"/>
            <p:cNvSpPr>
              <a:spLocks/>
            </p:cNvSpPr>
            <p:nvPr/>
          </p:nvSpPr>
          <p:spPr bwMode="auto">
            <a:xfrm>
              <a:off x="1771408" y="4026885"/>
              <a:ext cx="521444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76"/>
            <p:cNvSpPr>
              <a:spLocks/>
            </p:cNvSpPr>
            <p:nvPr/>
          </p:nvSpPr>
          <p:spPr bwMode="auto">
            <a:xfrm>
              <a:off x="2084808" y="4026885"/>
              <a:ext cx="524110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177"/>
            <p:cNvSpPr>
              <a:spLocks/>
            </p:cNvSpPr>
            <p:nvPr/>
          </p:nvSpPr>
          <p:spPr bwMode="auto">
            <a:xfrm>
              <a:off x="2084808" y="4026885"/>
              <a:ext cx="524110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178"/>
            <p:cNvSpPr>
              <a:spLocks/>
            </p:cNvSpPr>
            <p:nvPr/>
          </p:nvSpPr>
          <p:spPr bwMode="auto">
            <a:xfrm>
              <a:off x="1875430" y="2911299"/>
              <a:ext cx="524111" cy="148472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179"/>
            <p:cNvSpPr>
              <a:spLocks/>
            </p:cNvSpPr>
            <p:nvPr/>
          </p:nvSpPr>
          <p:spPr bwMode="auto">
            <a:xfrm>
              <a:off x="1875430" y="2911299"/>
              <a:ext cx="524111" cy="148472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noFill/>
            <a:ln w="158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180"/>
            <p:cNvSpPr>
              <a:spLocks/>
            </p:cNvSpPr>
            <p:nvPr/>
          </p:nvSpPr>
          <p:spPr bwMode="auto">
            <a:xfrm>
              <a:off x="2188830" y="2911299"/>
              <a:ext cx="524110" cy="148472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181"/>
            <p:cNvSpPr>
              <a:spLocks/>
            </p:cNvSpPr>
            <p:nvPr/>
          </p:nvSpPr>
          <p:spPr bwMode="auto">
            <a:xfrm>
              <a:off x="2188830" y="2911299"/>
              <a:ext cx="524110" cy="148472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noFill/>
            <a:ln w="158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182"/>
            <p:cNvSpPr>
              <a:spLocks/>
            </p:cNvSpPr>
            <p:nvPr/>
          </p:nvSpPr>
          <p:spPr bwMode="auto">
            <a:xfrm>
              <a:off x="1666464" y="3060386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183"/>
            <p:cNvSpPr>
              <a:spLocks/>
            </p:cNvSpPr>
            <p:nvPr/>
          </p:nvSpPr>
          <p:spPr bwMode="auto">
            <a:xfrm>
              <a:off x="1666464" y="3060386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noFill/>
            <a:ln w="158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84"/>
            <p:cNvSpPr>
              <a:spLocks/>
            </p:cNvSpPr>
            <p:nvPr/>
          </p:nvSpPr>
          <p:spPr bwMode="auto">
            <a:xfrm>
              <a:off x="1886552" y="2544134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185"/>
            <p:cNvSpPr>
              <a:spLocks/>
            </p:cNvSpPr>
            <p:nvPr/>
          </p:nvSpPr>
          <p:spPr bwMode="auto">
            <a:xfrm>
              <a:off x="1979452" y="3059771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noFill/>
            <a:ln w="158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188"/>
            <p:cNvSpPr>
              <a:spLocks noEditPoints="1"/>
            </p:cNvSpPr>
            <p:nvPr/>
          </p:nvSpPr>
          <p:spPr bwMode="auto">
            <a:xfrm>
              <a:off x="157122" y="2209800"/>
              <a:ext cx="1956595" cy="3672476"/>
            </a:xfrm>
            <a:custGeom>
              <a:avLst/>
              <a:gdLst>
                <a:gd name="T0" fmla="*/ 2147483647 w 4303"/>
                <a:gd name="T1" fmla="*/ 2147483647 h 5583"/>
                <a:gd name="T2" fmla="*/ 2147483647 w 4303"/>
                <a:gd name="T3" fmla="*/ 2147483647 h 5583"/>
                <a:gd name="T4" fmla="*/ 2147483647 w 4303"/>
                <a:gd name="T5" fmla="*/ 2147483647 h 5583"/>
                <a:gd name="T6" fmla="*/ 2147483647 w 4303"/>
                <a:gd name="T7" fmla="*/ 2147483647 h 5583"/>
                <a:gd name="T8" fmla="*/ 2147483647 w 4303"/>
                <a:gd name="T9" fmla="*/ 2147483647 h 5583"/>
                <a:gd name="T10" fmla="*/ 2147483647 w 4303"/>
                <a:gd name="T11" fmla="*/ 2147483647 h 5583"/>
                <a:gd name="T12" fmla="*/ 2147483647 w 4303"/>
                <a:gd name="T13" fmla="*/ 2147483647 h 5583"/>
                <a:gd name="T14" fmla="*/ 2147483647 w 4303"/>
                <a:gd name="T15" fmla="*/ 2147483647 h 5583"/>
                <a:gd name="T16" fmla="*/ 2147483647 w 4303"/>
                <a:gd name="T17" fmla="*/ 2147483647 h 5583"/>
                <a:gd name="T18" fmla="*/ 2147483647 w 4303"/>
                <a:gd name="T19" fmla="*/ 2147483647 h 5583"/>
                <a:gd name="T20" fmla="*/ 2147483647 w 4303"/>
                <a:gd name="T21" fmla="*/ 2147483647 h 5583"/>
                <a:gd name="T22" fmla="*/ 2147483647 w 4303"/>
                <a:gd name="T23" fmla="*/ 2147483647 h 5583"/>
                <a:gd name="T24" fmla="*/ 2147483647 w 4303"/>
                <a:gd name="T25" fmla="*/ 2147483647 h 5583"/>
                <a:gd name="T26" fmla="*/ 2147483647 w 4303"/>
                <a:gd name="T27" fmla="*/ 2147483647 h 5583"/>
                <a:gd name="T28" fmla="*/ 2147483647 w 4303"/>
                <a:gd name="T29" fmla="*/ 2147483647 h 5583"/>
                <a:gd name="T30" fmla="*/ 2147483647 w 4303"/>
                <a:gd name="T31" fmla="*/ 2147483647 h 5583"/>
                <a:gd name="T32" fmla="*/ 2147483647 w 4303"/>
                <a:gd name="T33" fmla="*/ 2147483647 h 5583"/>
                <a:gd name="T34" fmla="*/ 2147483647 w 4303"/>
                <a:gd name="T35" fmla="*/ 2147483647 h 5583"/>
                <a:gd name="T36" fmla="*/ 2147483647 w 4303"/>
                <a:gd name="T37" fmla="*/ 2147483647 h 5583"/>
                <a:gd name="T38" fmla="*/ 2147483647 w 4303"/>
                <a:gd name="T39" fmla="*/ 2147483647 h 5583"/>
                <a:gd name="T40" fmla="*/ 2147483647 w 4303"/>
                <a:gd name="T41" fmla="*/ 2147483647 h 5583"/>
                <a:gd name="T42" fmla="*/ 2147483647 w 4303"/>
                <a:gd name="T43" fmla="*/ 2147483647 h 5583"/>
                <a:gd name="T44" fmla="*/ 2147483647 w 4303"/>
                <a:gd name="T45" fmla="*/ 2147483647 h 5583"/>
                <a:gd name="T46" fmla="*/ 2147483647 w 4303"/>
                <a:gd name="T47" fmla="*/ 2147483647 h 5583"/>
                <a:gd name="T48" fmla="*/ 2147483647 w 4303"/>
                <a:gd name="T49" fmla="*/ 2147483647 h 5583"/>
                <a:gd name="T50" fmla="*/ 2147483647 w 4303"/>
                <a:gd name="T51" fmla="*/ 2147483647 h 5583"/>
                <a:gd name="T52" fmla="*/ 2147483647 w 4303"/>
                <a:gd name="T53" fmla="*/ 2147483647 h 5583"/>
                <a:gd name="T54" fmla="*/ 2147483647 w 4303"/>
                <a:gd name="T55" fmla="*/ 2147483647 h 5583"/>
                <a:gd name="T56" fmla="*/ 2147483647 w 4303"/>
                <a:gd name="T57" fmla="*/ 2147483647 h 5583"/>
                <a:gd name="T58" fmla="*/ 2147483647 w 4303"/>
                <a:gd name="T59" fmla="*/ 2147483647 h 5583"/>
                <a:gd name="T60" fmla="*/ 2147483647 w 4303"/>
                <a:gd name="T61" fmla="*/ 2147483647 h 5583"/>
                <a:gd name="T62" fmla="*/ 2147483647 w 4303"/>
                <a:gd name="T63" fmla="*/ 2147483647 h 5583"/>
                <a:gd name="T64" fmla="*/ 2147483647 w 4303"/>
                <a:gd name="T65" fmla="*/ 2147483647 h 5583"/>
                <a:gd name="T66" fmla="*/ 2147483647 w 4303"/>
                <a:gd name="T67" fmla="*/ 2147483647 h 5583"/>
                <a:gd name="T68" fmla="*/ 2147483647 w 4303"/>
                <a:gd name="T69" fmla="*/ 2147483647 h 5583"/>
                <a:gd name="T70" fmla="*/ 2147483647 w 4303"/>
                <a:gd name="T71" fmla="*/ 2147483647 h 5583"/>
                <a:gd name="T72" fmla="*/ 2147483647 w 4303"/>
                <a:gd name="T73" fmla="*/ 2147483647 h 5583"/>
                <a:gd name="T74" fmla="*/ 2147483647 w 4303"/>
                <a:gd name="T75" fmla="*/ 2147483647 h 5583"/>
                <a:gd name="T76" fmla="*/ 2147483647 w 4303"/>
                <a:gd name="T77" fmla="*/ 2147483647 h 5583"/>
                <a:gd name="T78" fmla="*/ 2147483647 w 4303"/>
                <a:gd name="T79" fmla="*/ 2147483647 h 5583"/>
                <a:gd name="T80" fmla="*/ 2147483647 w 4303"/>
                <a:gd name="T81" fmla="*/ 2147483647 h 5583"/>
                <a:gd name="T82" fmla="*/ 2147483647 w 4303"/>
                <a:gd name="T83" fmla="*/ 2147483647 h 5583"/>
                <a:gd name="T84" fmla="*/ 2147483647 w 4303"/>
                <a:gd name="T85" fmla="*/ 2147483647 h 5583"/>
                <a:gd name="T86" fmla="*/ 2147483647 w 4303"/>
                <a:gd name="T87" fmla="*/ 2147483647 h 5583"/>
                <a:gd name="T88" fmla="*/ 2147483647 w 4303"/>
                <a:gd name="T89" fmla="*/ 2147483647 h 5583"/>
                <a:gd name="T90" fmla="*/ 2147483647 w 4303"/>
                <a:gd name="T91" fmla="*/ 2147483647 h 5583"/>
                <a:gd name="T92" fmla="*/ 2147483647 w 4303"/>
                <a:gd name="T93" fmla="*/ 2147483647 h 5583"/>
                <a:gd name="T94" fmla="*/ 2147483647 w 4303"/>
                <a:gd name="T95" fmla="*/ 2147483647 h 5583"/>
                <a:gd name="T96" fmla="*/ 2147483647 w 4303"/>
                <a:gd name="T97" fmla="*/ 2147483647 h 5583"/>
                <a:gd name="T98" fmla="*/ 2147483647 w 4303"/>
                <a:gd name="T99" fmla="*/ 2147483647 h 5583"/>
                <a:gd name="T100" fmla="*/ 2147483647 w 4303"/>
                <a:gd name="T101" fmla="*/ 2147483647 h 558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03"/>
                <a:gd name="T154" fmla="*/ 0 h 5583"/>
                <a:gd name="T155" fmla="*/ 4303 w 4303"/>
                <a:gd name="T156" fmla="*/ 5583 h 558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03" h="5583">
                  <a:moveTo>
                    <a:pt x="4301" y="14"/>
                  </a:moveTo>
                  <a:lnTo>
                    <a:pt x="4232" y="102"/>
                  </a:lnTo>
                  <a:cubicBezTo>
                    <a:pt x="4230" y="106"/>
                    <a:pt x="4225" y="106"/>
                    <a:pt x="4221" y="104"/>
                  </a:cubicBezTo>
                  <a:cubicBezTo>
                    <a:pt x="4218" y="101"/>
                    <a:pt x="4217" y="96"/>
                    <a:pt x="4220" y="92"/>
                  </a:cubicBezTo>
                  <a:lnTo>
                    <a:pt x="4288" y="4"/>
                  </a:lnTo>
                  <a:cubicBezTo>
                    <a:pt x="4291" y="0"/>
                    <a:pt x="4296" y="0"/>
                    <a:pt x="4299" y="2"/>
                  </a:cubicBezTo>
                  <a:cubicBezTo>
                    <a:pt x="4303" y="5"/>
                    <a:pt x="4303" y="10"/>
                    <a:pt x="4301" y="14"/>
                  </a:cubicBezTo>
                  <a:close/>
                  <a:moveTo>
                    <a:pt x="4184" y="166"/>
                  </a:moveTo>
                  <a:lnTo>
                    <a:pt x="4115" y="254"/>
                  </a:lnTo>
                  <a:cubicBezTo>
                    <a:pt x="4112" y="258"/>
                    <a:pt x="4107" y="259"/>
                    <a:pt x="4104" y="256"/>
                  </a:cubicBezTo>
                  <a:cubicBezTo>
                    <a:pt x="4100" y="253"/>
                    <a:pt x="4100" y="248"/>
                    <a:pt x="4102" y="245"/>
                  </a:cubicBezTo>
                  <a:lnTo>
                    <a:pt x="4171" y="156"/>
                  </a:lnTo>
                  <a:cubicBezTo>
                    <a:pt x="4174" y="152"/>
                    <a:pt x="4179" y="152"/>
                    <a:pt x="4182" y="154"/>
                  </a:cubicBezTo>
                  <a:cubicBezTo>
                    <a:pt x="4186" y="157"/>
                    <a:pt x="4186" y="162"/>
                    <a:pt x="4184" y="166"/>
                  </a:cubicBezTo>
                  <a:close/>
                  <a:moveTo>
                    <a:pt x="4066" y="318"/>
                  </a:moveTo>
                  <a:lnTo>
                    <a:pt x="3998" y="406"/>
                  </a:lnTo>
                  <a:cubicBezTo>
                    <a:pt x="3995" y="410"/>
                    <a:pt x="3990" y="411"/>
                    <a:pt x="3987" y="408"/>
                  </a:cubicBezTo>
                  <a:cubicBezTo>
                    <a:pt x="3983" y="405"/>
                    <a:pt x="3983" y="400"/>
                    <a:pt x="3985" y="397"/>
                  </a:cubicBezTo>
                  <a:lnTo>
                    <a:pt x="4054" y="308"/>
                  </a:lnTo>
                  <a:cubicBezTo>
                    <a:pt x="4056" y="304"/>
                    <a:pt x="4061" y="304"/>
                    <a:pt x="4065" y="307"/>
                  </a:cubicBezTo>
                  <a:cubicBezTo>
                    <a:pt x="4068" y="309"/>
                    <a:pt x="4069" y="314"/>
                    <a:pt x="4066" y="318"/>
                  </a:cubicBezTo>
                  <a:close/>
                  <a:moveTo>
                    <a:pt x="3949" y="470"/>
                  </a:moveTo>
                  <a:lnTo>
                    <a:pt x="3881" y="559"/>
                  </a:lnTo>
                  <a:cubicBezTo>
                    <a:pt x="3878" y="562"/>
                    <a:pt x="3873" y="563"/>
                    <a:pt x="3870" y="560"/>
                  </a:cubicBezTo>
                  <a:cubicBezTo>
                    <a:pt x="3866" y="557"/>
                    <a:pt x="3865" y="552"/>
                    <a:pt x="3868" y="549"/>
                  </a:cubicBezTo>
                  <a:lnTo>
                    <a:pt x="3937" y="460"/>
                  </a:lnTo>
                  <a:cubicBezTo>
                    <a:pt x="3939" y="457"/>
                    <a:pt x="3944" y="456"/>
                    <a:pt x="3948" y="459"/>
                  </a:cubicBezTo>
                  <a:cubicBezTo>
                    <a:pt x="3951" y="461"/>
                    <a:pt x="3952" y="466"/>
                    <a:pt x="3949" y="470"/>
                  </a:cubicBezTo>
                  <a:close/>
                  <a:moveTo>
                    <a:pt x="3832" y="622"/>
                  </a:moveTo>
                  <a:lnTo>
                    <a:pt x="3764" y="711"/>
                  </a:lnTo>
                  <a:cubicBezTo>
                    <a:pt x="3761" y="714"/>
                    <a:pt x="3756" y="715"/>
                    <a:pt x="3753" y="712"/>
                  </a:cubicBezTo>
                  <a:cubicBezTo>
                    <a:pt x="3749" y="709"/>
                    <a:pt x="3748" y="704"/>
                    <a:pt x="3751" y="701"/>
                  </a:cubicBezTo>
                  <a:lnTo>
                    <a:pt x="3819" y="612"/>
                  </a:lnTo>
                  <a:cubicBezTo>
                    <a:pt x="3822" y="609"/>
                    <a:pt x="3827" y="608"/>
                    <a:pt x="3831" y="611"/>
                  </a:cubicBezTo>
                  <a:cubicBezTo>
                    <a:pt x="3834" y="613"/>
                    <a:pt x="3835" y="618"/>
                    <a:pt x="3832" y="622"/>
                  </a:cubicBezTo>
                  <a:close/>
                  <a:moveTo>
                    <a:pt x="3715" y="774"/>
                  </a:moveTo>
                  <a:lnTo>
                    <a:pt x="3647" y="863"/>
                  </a:lnTo>
                  <a:cubicBezTo>
                    <a:pt x="3644" y="866"/>
                    <a:pt x="3639" y="867"/>
                    <a:pt x="3635" y="864"/>
                  </a:cubicBezTo>
                  <a:cubicBezTo>
                    <a:pt x="3632" y="862"/>
                    <a:pt x="3631" y="857"/>
                    <a:pt x="3634" y="853"/>
                  </a:cubicBezTo>
                  <a:lnTo>
                    <a:pt x="3702" y="764"/>
                  </a:lnTo>
                  <a:cubicBezTo>
                    <a:pt x="3705" y="761"/>
                    <a:pt x="3710" y="760"/>
                    <a:pt x="3713" y="763"/>
                  </a:cubicBezTo>
                  <a:cubicBezTo>
                    <a:pt x="3717" y="766"/>
                    <a:pt x="3718" y="771"/>
                    <a:pt x="3715" y="774"/>
                  </a:cubicBezTo>
                  <a:close/>
                  <a:moveTo>
                    <a:pt x="3598" y="926"/>
                  </a:moveTo>
                  <a:lnTo>
                    <a:pt x="3529" y="1015"/>
                  </a:lnTo>
                  <a:cubicBezTo>
                    <a:pt x="3527" y="1018"/>
                    <a:pt x="3522" y="1019"/>
                    <a:pt x="3518" y="1016"/>
                  </a:cubicBezTo>
                  <a:cubicBezTo>
                    <a:pt x="3515" y="1014"/>
                    <a:pt x="3514" y="1009"/>
                    <a:pt x="3517" y="1005"/>
                  </a:cubicBezTo>
                  <a:lnTo>
                    <a:pt x="3585" y="916"/>
                  </a:lnTo>
                  <a:cubicBezTo>
                    <a:pt x="3588" y="913"/>
                    <a:pt x="3593" y="912"/>
                    <a:pt x="3596" y="915"/>
                  </a:cubicBezTo>
                  <a:cubicBezTo>
                    <a:pt x="3600" y="918"/>
                    <a:pt x="3600" y="923"/>
                    <a:pt x="3598" y="926"/>
                  </a:cubicBezTo>
                  <a:close/>
                  <a:moveTo>
                    <a:pt x="3481" y="1078"/>
                  </a:moveTo>
                  <a:lnTo>
                    <a:pt x="3412" y="1167"/>
                  </a:lnTo>
                  <a:cubicBezTo>
                    <a:pt x="3410" y="1171"/>
                    <a:pt x="3405" y="1171"/>
                    <a:pt x="3401" y="1169"/>
                  </a:cubicBezTo>
                  <a:cubicBezTo>
                    <a:pt x="3398" y="1166"/>
                    <a:pt x="3397" y="1161"/>
                    <a:pt x="3400" y="1157"/>
                  </a:cubicBezTo>
                  <a:lnTo>
                    <a:pt x="3468" y="1069"/>
                  </a:lnTo>
                  <a:cubicBezTo>
                    <a:pt x="3471" y="1065"/>
                    <a:pt x="3476" y="1064"/>
                    <a:pt x="3479" y="1067"/>
                  </a:cubicBezTo>
                  <a:cubicBezTo>
                    <a:pt x="3483" y="1070"/>
                    <a:pt x="3483" y="1075"/>
                    <a:pt x="3481" y="1078"/>
                  </a:cubicBezTo>
                  <a:close/>
                  <a:moveTo>
                    <a:pt x="3363" y="1230"/>
                  </a:moveTo>
                  <a:lnTo>
                    <a:pt x="3295" y="1319"/>
                  </a:lnTo>
                  <a:cubicBezTo>
                    <a:pt x="3292" y="1323"/>
                    <a:pt x="3287" y="1323"/>
                    <a:pt x="3284" y="1321"/>
                  </a:cubicBezTo>
                  <a:cubicBezTo>
                    <a:pt x="3280" y="1318"/>
                    <a:pt x="3280" y="1313"/>
                    <a:pt x="3282" y="1309"/>
                  </a:cubicBezTo>
                  <a:lnTo>
                    <a:pt x="3351" y="1221"/>
                  </a:lnTo>
                  <a:cubicBezTo>
                    <a:pt x="3353" y="1217"/>
                    <a:pt x="3359" y="1217"/>
                    <a:pt x="3362" y="1219"/>
                  </a:cubicBezTo>
                  <a:cubicBezTo>
                    <a:pt x="3366" y="1222"/>
                    <a:pt x="3366" y="1227"/>
                    <a:pt x="3363" y="1230"/>
                  </a:cubicBezTo>
                  <a:close/>
                  <a:moveTo>
                    <a:pt x="3246" y="1383"/>
                  </a:moveTo>
                  <a:lnTo>
                    <a:pt x="3178" y="1471"/>
                  </a:lnTo>
                  <a:cubicBezTo>
                    <a:pt x="3175" y="1475"/>
                    <a:pt x="3170" y="1475"/>
                    <a:pt x="3167" y="1473"/>
                  </a:cubicBezTo>
                  <a:cubicBezTo>
                    <a:pt x="3163" y="1470"/>
                    <a:pt x="3163" y="1465"/>
                    <a:pt x="3165" y="1462"/>
                  </a:cubicBezTo>
                  <a:lnTo>
                    <a:pt x="3234" y="1373"/>
                  </a:lnTo>
                  <a:cubicBezTo>
                    <a:pt x="3236" y="1369"/>
                    <a:pt x="3241" y="1369"/>
                    <a:pt x="3245" y="1371"/>
                  </a:cubicBezTo>
                  <a:cubicBezTo>
                    <a:pt x="3248" y="1374"/>
                    <a:pt x="3249" y="1379"/>
                    <a:pt x="3246" y="1383"/>
                  </a:cubicBezTo>
                  <a:close/>
                  <a:moveTo>
                    <a:pt x="3129" y="1535"/>
                  </a:moveTo>
                  <a:lnTo>
                    <a:pt x="3061" y="1623"/>
                  </a:lnTo>
                  <a:cubicBezTo>
                    <a:pt x="3058" y="1627"/>
                    <a:pt x="3053" y="1628"/>
                    <a:pt x="3050" y="1625"/>
                  </a:cubicBezTo>
                  <a:cubicBezTo>
                    <a:pt x="3046" y="1622"/>
                    <a:pt x="3045" y="1617"/>
                    <a:pt x="3048" y="1614"/>
                  </a:cubicBezTo>
                  <a:lnTo>
                    <a:pt x="3116" y="1525"/>
                  </a:lnTo>
                  <a:cubicBezTo>
                    <a:pt x="3119" y="1521"/>
                    <a:pt x="3124" y="1521"/>
                    <a:pt x="3128" y="1523"/>
                  </a:cubicBezTo>
                  <a:cubicBezTo>
                    <a:pt x="3131" y="1526"/>
                    <a:pt x="3132" y="1531"/>
                    <a:pt x="3129" y="1535"/>
                  </a:cubicBezTo>
                  <a:close/>
                  <a:moveTo>
                    <a:pt x="3012" y="1687"/>
                  </a:moveTo>
                  <a:lnTo>
                    <a:pt x="2944" y="1776"/>
                  </a:lnTo>
                  <a:cubicBezTo>
                    <a:pt x="2941" y="1779"/>
                    <a:pt x="2936" y="1780"/>
                    <a:pt x="2932" y="1777"/>
                  </a:cubicBezTo>
                  <a:cubicBezTo>
                    <a:pt x="2929" y="1774"/>
                    <a:pt x="2928" y="1769"/>
                    <a:pt x="2931" y="1766"/>
                  </a:cubicBezTo>
                  <a:lnTo>
                    <a:pt x="2999" y="1677"/>
                  </a:lnTo>
                  <a:cubicBezTo>
                    <a:pt x="3002" y="1674"/>
                    <a:pt x="3007" y="1673"/>
                    <a:pt x="3011" y="1676"/>
                  </a:cubicBezTo>
                  <a:cubicBezTo>
                    <a:pt x="3014" y="1678"/>
                    <a:pt x="3015" y="1683"/>
                    <a:pt x="3012" y="1687"/>
                  </a:cubicBezTo>
                  <a:close/>
                  <a:moveTo>
                    <a:pt x="2895" y="1839"/>
                  </a:moveTo>
                  <a:lnTo>
                    <a:pt x="2827" y="1928"/>
                  </a:lnTo>
                  <a:cubicBezTo>
                    <a:pt x="2824" y="1931"/>
                    <a:pt x="2819" y="1932"/>
                    <a:pt x="2815" y="1929"/>
                  </a:cubicBezTo>
                  <a:cubicBezTo>
                    <a:pt x="2812" y="1926"/>
                    <a:pt x="2811" y="1921"/>
                    <a:pt x="2814" y="1918"/>
                  </a:cubicBezTo>
                  <a:lnTo>
                    <a:pt x="2882" y="1829"/>
                  </a:lnTo>
                  <a:cubicBezTo>
                    <a:pt x="2885" y="1826"/>
                    <a:pt x="2890" y="1825"/>
                    <a:pt x="2893" y="1828"/>
                  </a:cubicBezTo>
                  <a:cubicBezTo>
                    <a:pt x="2897" y="1830"/>
                    <a:pt x="2898" y="1835"/>
                    <a:pt x="2895" y="1839"/>
                  </a:cubicBezTo>
                  <a:close/>
                  <a:moveTo>
                    <a:pt x="2778" y="1991"/>
                  </a:moveTo>
                  <a:lnTo>
                    <a:pt x="2709" y="2080"/>
                  </a:lnTo>
                  <a:cubicBezTo>
                    <a:pt x="2707" y="2083"/>
                    <a:pt x="2702" y="2084"/>
                    <a:pt x="2698" y="2081"/>
                  </a:cubicBezTo>
                  <a:cubicBezTo>
                    <a:pt x="2695" y="2079"/>
                    <a:pt x="2694" y="2074"/>
                    <a:pt x="2697" y="2070"/>
                  </a:cubicBezTo>
                  <a:lnTo>
                    <a:pt x="2765" y="1981"/>
                  </a:lnTo>
                  <a:cubicBezTo>
                    <a:pt x="2768" y="1978"/>
                    <a:pt x="2773" y="1977"/>
                    <a:pt x="2776" y="1980"/>
                  </a:cubicBezTo>
                  <a:cubicBezTo>
                    <a:pt x="2780" y="1983"/>
                    <a:pt x="2780" y="1988"/>
                    <a:pt x="2778" y="1991"/>
                  </a:cubicBezTo>
                  <a:close/>
                  <a:moveTo>
                    <a:pt x="2661" y="2143"/>
                  </a:moveTo>
                  <a:lnTo>
                    <a:pt x="2592" y="2232"/>
                  </a:lnTo>
                  <a:cubicBezTo>
                    <a:pt x="2590" y="2235"/>
                    <a:pt x="2585" y="2236"/>
                    <a:pt x="2581" y="2233"/>
                  </a:cubicBezTo>
                  <a:cubicBezTo>
                    <a:pt x="2578" y="2231"/>
                    <a:pt x="2577" y="2226"/>
                    <a:pt x="2580" y="2222"/>
                  </a:cubicBezTo>
                  <a:lnTo>
                    <a:pt x="2648" y="2133"/>
                  </a:lnTo>
                  <a:cubicBezTo>
                    <a:pt x="2651" y="2130"/>
                    <a:pt x="2656" y="2129"/>
                    <a:pt x="2659" y="2132"/>
                  </a:cubicBezTo>
                  <a:cubicBezTo>
                    <a:pt x="2663" y="2135"/>
                    <a:pt x="2663" y="2140"/>
                    <a:pt x="2661" y="2143"/>
                  </a:cubicBezTo>
                  <a:close/>
                  <a:moveTo>
                    <a:pt x="2543" y="2295"/>
                  </a:moveTo>
                  <a:lnTo>
                    <a:pt x="2475" y="2384"/>
                  </a:lnTo>
                  <a:cubicBezTo>
                    <a:pt x="2472" y="2388"/>
                    <a:pt x="2467" y="2388"/>
                    <a:pt x="2464" y="2385"/>
                  </a:cubicBezTo>
                  <a:cubicBezTo>
                    <a:pt x="2460" y="2383"/>
                    <a:pt x="2460" y="2378"/>
                    <a:pt x="2462" y="2374"/>
                  </a:cubicBezTo>
                  <a:lnTo>
                    <a:pt x="2531" y="2286"/>
                  </a:lnTo>
                  <a:cubicBezTo>
                    <a:pt x="2533" y="2282"/>
                    <a:pt x="2538" y="2281"/>
                    <a:pt x="2542" y="2284"/>
                  </a:cubicBezTo>
                  <a:cubicBezTo>
                    <a:pt x="2545" y="2287"/>
                    <a:pt x="2546" y="2292"/>
                    <a:pt x="2543" y="2295"/>
                  </a:cubicBezTo>
                  <a:close/>
                  <a:moveTo>
                    <a:pt x="2426" y="2447"/>
                  </a:moveTo>
                  <a:lnTo>
                    <a:pt x="2358" y="2536"/>
                  </a:lnTo>
                  <a:cubicBezTo>
                    <a:pt x="2355" y="2540"/>
                    <a:pt x="2350" y="2540"/>
                    <a:pt x="2347" y="2538"/>
                  </a:cubicBezTo>
                  <a:cubicBezTo>
                    <a:pt x="2343" y="2535"/>
                    <a:pt x="2343" y="2530"/>
                    <a:pt x="2345" y="2526"/>
                  </a:cubicBezTo>
                  <a:lnTo>
                    <a:pt x="2414" y="2438"/>
                  </a:lnTo>
                  <a:cubicBezTo>
                    <a:pt x="2416" y="2434"/>
                    <a:pt x="2421" y="2434"/>
                    <a:pt x="2425" y="2436"/>
                  </a:cubicBezTo>
                  <a:cubicBezTo>
                    <a:pt x="2428" y="2439"/>
                    <a:pt x="2429" y="2444"/>
                    <a:pt x="2426" y="2447"/>
                  </a:cubicBezTo>
                  <a:close/>
                  <a:moveTo>
                    <a:pt x="2309" y="2600"/>
                  </a:moveTo>
                  <a:lnTo>
                    <a:pt x="2241" y="2688"/>
                  </a:lnTo>
                  <a:cubicBezTo>
                    <a:pt x="2238" y="2692"/>
                    <a:pt x="2233" y="2692"/>
                    <a:pt x="2230" y="2690"/>
                  </a:cubicBezTo>
                  <a:cubicBezTo>
                    <a:pt x="2226" y="2687"/>
                    <a:pt x="2225" y="2682"/>
                    <a:pt x="2228" y="2679"/>
                  </a:cubicBezTo>
                  <a:lnTo>
                    <a:pt x="2296" y="2590"/>
                  </a:lnTo>
                  <a:cubicBezTo>
                    <a:pt x="2299" y="2586"/>
                    <a:pt x="2304" y="2586"/>
                    <a:pt x="2308" y="2588"/>
                  </a:cubicBezTo>
                  <a:cubicBezTo>
                    <a:pt x="2311" y="2591"/>
                    <a:pt x="2312" y="2596"/>
                    <a:pt x="2309" y="2600"/>
                  </a:cubicBezTo>
                  <a:close/>
                  <a:moveTo>
                    <a:pt x="2192" y="2752"/>
                  </a:moveTo>
                  <a:lnTo>
                    <a:pt x="2124" y="2840"/>
                  </a:lnTo>
                  <a:cubicBezTo>
                    <a:pt x="2121" y="2844"/>
                    <a:pt x="2116" y="2845"/>
                    <a:pt x="2112" y="2842"/>
                  </a:cubicBezTo>
                  <a:cubicBezTo>
                    <a:pt x="2109" y="2839"/>
                    <a:pt x="2108" y="2834"/>
                    <a:pt x="2111" y="2831"/>
                  </a:cubicBezTo>
                  <a:lnTo>
                    <a:pt x="2179" y="2742"/>
                  </a:lnTo>
                  <a:cubicBezTo>
                    <a:pt x="2182" y="2738"/>
                    <a:pt x="2187" y="2738"/>
                    <a:pt x="2191" y="2740"/>
                  </a:cubicBezTo>
                  <a:cubicBezTo>
                    <a:pt x="2194" y="2743"/>
                    <a:pt x="2195" y="2748"/>
                    <a:pt x="2192" y="2752"/>
                  </a:cubicBezTo>
                  <a:close/>
                  <a:moveTo>
                    <a:pt x="2075" y="2904"/>
                  </a:moveTo>
                  <a:lnTo>
                    <a:pt x="2006" y="2993"/>
                  </a:lnTo>
                  <a:cubicBezTo>
                    <a:pt x="2004" y="2996"/>
                    <a:pt x="1999" y="2997"/>
                    <a:pt x="1995" y="2994"/>
                  </a:cubicBezTo>
                  <a:cubicBezTo>
                    <a:pt x="1992" y="2991"/>
                    <a:pt x="1991" y="2986"/>
                    <a:pt x="1994" y="2983"/>
                  </a:cubicBezTo>
                  <a:lnTo>
                    <a:pt x="2062" y="2894"/>
                  </a:lnTo>
                  <a:cubicBezTo>
                    <a:pt x="2065" y="2891"/>
                    <a:pt x="2070" y="2890"/>
                    <a:pt x="2073" y="2893"/>
                  </a:cubicBezTo>
                  <a:cubicBezTo>
                    <a:pt x="2077" y="2895"/>
                    <a:pt x="2078" y="2900"/>
                    <a:pt x="2075" y="2904"/>
                  </a:cubicBezTo>
                  <a:close/>
                  <a:moveTo>
                    <a:pt x="1958" y="3056"/>
                  </a:moveTo>
                  <a:lnTo>
                    <a:pt x="1889" y="3145"/>
                  </a:lnTo>
                  <a:cubicBezTo>
                    <a:pt x="1887" y="3148"/>
                    <a:pt x="1882" y="3149"/>
                    <a:pt x="1878" y="3146"/>
                  </a:cubicBezTo>
                  <a:cubicBezTo>
                    <a:pt x="1875" y="3143"/>
                    <a:pt x="1874" y="3138"/>
                    <a:pt x="1877" y="3135"/>
                  </a:cubicBezTo>
                  <a:lnTo>
                    <a:pt x="1945" y="3046"/>
                  </a:lnTo>
                  <a:cubicBezTo>
                    <a:pt x="1948" y="3043"/>
                    <a:pt x="1953" y="3042"/>
                    <a:pt x="1956" y="3045"/>
                  </a:cubicBezTo>
                  <a:cubicBezTo>
                    <a:pt x="1960" y="3047"/>
                    <a:pt x="1960" y="3052"/>
                    <a:pt x="1958" y="3056"/>
                  </a:cubicBezTo>
                  <a:close/>
                  <a:moveTo>
                    <a:pt x="1841" y="3208"/>
                  </a:moveTo>
                  <a:lnTo>
                    <a:pt x="1772" y="3297"/>
                  </a:lnTo>
                  <a:cubicBezTo>
                    <a:pt x="1769" y="3300"/>
                    <a:pt x="1764" y="3301"/>
                    <a:pt x="1761" y="3298"/>
                  </a:cubicBezTo>
                  <a:cubicBezTo>
                    <a:pt x="1757" y="3296"/>
                    <a:pt x="1757" y="3290"/>
                    <a:pt x="1760" y="3287"/>
                  </a:cubicBezTo>
                  <a:lnTo>
                    <a:pt x="1828" y="3198"/>
                  </a:lnTo>
                  <a:cubicBezTo>
                    <a:pt x="1831" y="3195"/>
                    <a:pt x="1836" y="3194"/>
                    <a:pt x="1839" y="3197"/>
                  </a:cubicBezTo>
                  <a:cubicBezTo>
                    <a:pt x="1843" y="3199"/>
                    <a:pt x="1843" y="3205"/>
                    <a:pt x="1841" y="3208"/>
                  </a:cubicBezTo>
                  <a:close/>
                  <a:moveTo>
                    <a:pt x="1723" y="3360"/>
                  </a:moveTo>
                  <a:lnTo>
                    <a:pt x="1655" y="3449"/>
                  </a:lnTo>
                  <a:cubicBezTo>
                    <a:pt x="1652" y="3452"/>
                    <a:pt x="1647" y="3453"/>
                    <a:pt x="1644" y="3450"/>
                  </a:cubicBezTo>
                  <a:cubicBezTo>
                    <a:pt x="1640" y="3448"/>
                    <a:pt x="1640" y="3443"/>
                    <a:pt x="1642" y="3439"/>
                  </a:cubicBezTo>
                  <a:lnTo>
                    <a:pt x="1711" y="3350"/>
                  </a:lnTo>
                  <a:cubicBezTo>
                    <a:pt x="1713" y="3347"/>
                    <a:pt x="1718" y="3346"/>
                    <a:pt x="1722" y="3349"/>
                  </a:cubicBezTo>
                  <a:cubicBezTo>
                    <a:pt x="1725" y="3352"/>
                    <a:pt x="1726" y="3357"/>
                    <a:pt x="1723" y="3360"/>
                  </a:cubicBezTo>
                  <a:close/>
                  <a:moveTo>
                    <a:pt x="1606" y="3512"/>
                  </a:moveTo>
                  <a:lnTo>
                    <a:pt x="1538" y="3601"/>
                  </a:lnTo>
                  <a:cubicBezTo>
                    <a:pt x="1535" y="3604"/>
                    <a:pt x="1530" y="3605"/>
                    <a:pt x="1527" y="3602"/>
                  </a:cubicBezTo>
                  <a:cubicBezTo>
                    <a:pt x="1523" y="3600"/>
                    <a:pt x="1523" y="3595"/>
                    <a:pt x="1525" y="3591"/>
                  </a:cubicBezTo>
                  <a:lnTo>
                    <a:pt x="1594" y="3502"/>
                  </a:lnTo>
                  <a:cubicBezTo>
                    <a:pt x="1596" y="3499"/>
                    <a:pt x="1601" y="3498"/>
                    <a:pt x="1605" y="3501"/>
                  </a:cubicBezTo>
                  <a:cubicBezTo>
                    <a:pt x="1608" y="3504"/>
                    <a:pt x="1609" y="3509"/>
                    <a:pt x="1606" y="3512"/>
                  </a:cubicBezTo>
                  <a:close/>
                  <a:moveTo>
                    <a:pt x="1489" y="3664"/>
                  </a:moveTo>
                  <a:lnTo>
                    <a:pt x="1421" y="3753"/>
                  </a:lnTo>
                  <a:cubicBezTo>
                    <a:pt x="1418" y="3757"/>
                    <a:pt x="1413" y="3757"/>
                    <a:pt x="1410" y="3755"/>
                  </a:cubicBezTo>
                  <a:cubicBezTo>
                    <a:pt x="1406" y="3752"/>
                    <a:pt x="1405" y="3747"/>
                    <a:pt x="1408" y="3743"/>
                  </a:cubicBezTo>
                  <a:lnTo>
                    <a:pt x="1476" y="3655"/>
                  </a:lnTo>
                  <a:cubicBezTo>
                    <a:pt x="1479" y="3651"/>
                    <a:pt x="1484" y="3650"/>
                    <a:pt x="1488" y="3653"/>
                  </a:cubicBezTo>
                  <a:cubicBezTo>
                    <a:pt x="1491" y="3656"/>
                    <a:pt x="1492" y="3661"/>
                    <a:pt x="1489" y="3664"/>
                  </a:cubicBezTo>
                  <a:close/>
                  <a:moveTo>
                    <a:pt x="1372" y="3816"/>
                  </a:moveTo>
                  <a:lnTo>
                    <a:pt x="1304" y="3905"/>
                  </a:lnTo>
                  <a:cubicBezTo>
                    <a:pt x="1301" y="3909"/>
                    <a:pt x="1296" y="3909"/>
                    <a:pt x="1292" y="3907"/>
                  </a:cubicBezTo>
                  <a:cubicBezTo>
                    <a:pt x="1289" y="3904"/>
                    <a:pt x="1288" y="3899"/>
                    <a:pt x="1291" y="3895"/>
                  </a:cubicBezTo>
                  <a:lnTo>
                    <a:pt x="1359" y="3807"/>
                  </a:lnTo>
                  <a:cubicBezTo>
                    <a:pt x="1362" y="3803"/>
                    <a:pt x="1367" y="3803"/>
                    <a:pt x="1370" y="3805"/>
                  </a:cubicBezTo>
                  <a:cubicBezTo>
                    <a:pt x="1374" y="3808"/>
                    <a:pt x="1375" y="3813"/>
                    <a:pt x="1372" y="3816"/>
                  </a:cubicBezTo>
                  <a:close/>
                  <a:moveTo>
                    <a:pt x="1255" y="3969"/>
                  </a:moveTo>
                  <a:lnTo>
                    <a:pt x="1186" y="4057"/>
                  </a:lnTo>
                  <a:cubicBezTo>
                    <a:pt x="1184" y="4061"/>
                    <a:pt x="1179" y="4062"/>
                    <a:pt x="1175" y="4059"/>
                  </a:cubicBezTo>
                  <a:cubicBezTo>
                    <a:pt x="1172" y="4056"/>
                    <a:pt x="1171" y="4051"/>
                    <a:pt x="1174" y="4048"/>
                  </a:cubicBezTo>
                  <a:lnTo>
                    <a:pt x="1242" y="3959"/>
                  </a:lnTo>
                  <a:cubicBezTo>
                    <a:pt x="1245" y="3955"/>
                    <a:pt x="1250" y="3955"/>
                    <a:pt x="1253" y="3957"/>
                  </a:cubicBezTo>
                  <a:cubicBezTo>
                    <a:pt x="1257" y="3960"/>
                    <a:pt x="1257" y="3965"/>
                    <a:pt x="1255" y="3969"/>
                  </a:cubicBezTo>
                  <a:close/>
                  <a:moveTo>
                    <a:pt x="1138" y="4121"/>
                  </a:moveTo>
                  <a:lnTo>
                    <a:pt x="1069" y="4209"/>
                  </a:lnTo>
                  <a:cubicBezTo>
                    <a:pt x="1067" y="4213"/>
                    <a:pt x="1062" y="4214"/>
                    <a:pt x="1058" y="4211"/>
                  </a:cubicBezTo>
                  <a:cubicBezTo>
                    <a:pt x="1055" y="4208"/>
                    <a:pt x="1054" y="4203"/>
                    <a:pt x="1057" y="4200"/>
                  </a:cubicBezTo>
                  <a:lnTo>
                    <a:pt x="1125" y="4111"/>
                  </a:lnTo>
                  <a:cubicBezTo>
                    <a:pt x="1128" y="4107"/>
                    <a:pt x="1133" y="4107"/>
                    <a:pt x="1136" y="4110"/>
                  </a:cubicBezTo>
                  <a:cubicBezTo>
                    <a:pt x="1140" y="4112"/>
                    <a:pt x="1140" y="4117"/>
                    <a:pt x="1138" y="4121"/>
                  </a:cubicBezTo>
                  <a:close/>
                  <a:moveTo>
                    <a:pt x="1020" y="4273"/>
                  </a:moveTo>
                  <a:lnTo>
                    <a:pt x="952" y="4362"/>
                  </a:lnTo>
                  <a:cubicBezTo>
                    <a:pt x="949" y="4365"/>
                    <a:pt x="944" y="4366"/>
                    <a:pt x="941" y="4363"/>
                  </a:cubicBezTo>
                  <a:cubicBezTo>
                    <a:pt x="937" y="4360"/>
                    <a:pt x="937" y="4355"/>
                    <a:pt x="939" y="4352"/>
                  </a:cubicBezTo>
                  <a:lnTo>
                    <a:pt x="1008" y="4263"/>
                  </a:lnTo>
                  <a:cubicBezTo>
                    <a:pt x="1011" y="4260"/>
                    <a:pt x="1016" y="4259"/>
                    <a:pt x="1019" y="4262"/>
                  </a:cubicBezTo>
                  <a:cubicBezTo>
                    <a:pt x="1023" y="4264"/>
                    <a:pt x="1023" y="4269"/>
                    <a:pt x="1020" y="4273"/>
                  </a:cubicBezTo>
                  <a:close/>
                  <a:moveTo>
                    <a:pt x="903" y="4425"/>
                  </a:moveTo>
                  <a:lnTo>
                    <a:pt x="835" y="4514"/>
                  </a:lnTo>
                  <a:cubicBezTo>
                    <a:pt x="832" y="4517"/>
                    <a:pt x="827" y="4518"/>
                    <a:pt x="824" y="4515"/>
                  </a:cubicBezTo>
                  <a:cubicBezTo>
                    <a:pt x="820" y="4512"/>
                    <a:pt x="820" y="4507"/>
                    <a:pt x="822" y="4504"/>
                  </a:cubicBezTo>
                  <a:lnTo>
                    <a:pt x="891" y="4415"/>
                  </a:lnTo>
                  <a:cubicBezTo>
                    <a:pt x="893" y="4412"/>
                    <a:pt x="898" y="4411"/>
                    <a:pt x="902" y="4414"/>
                  </a:cubicBezTo>
                  <a:cubicBezTo>
                    <a:pt x="905" y="4416"/>
                    <a:pt x="906" y="4421"/>
                    <a:pt x="903" y="4425"/>
                  </a:cubicBezTo>
                  <a:close/>
                  <a:moveTo>
                    <a:pt x="786" y="4577"/>
                  </a:moveTo>
                  <a:lnTo>
                    <a:pt x="718" y="4666"/>
                  </a:lnTo>
                  <a:cubicBezTo>
                    <a:pt x="715" y="4669"/>
                    <a:pt x="710" y="4670"/>
                    <a:pt x="707" y="4667"/>
                  </a:cubicBezTo>
                  <a:cubicBezTo>
                    <a:pt x="703" y="4665"/>
                    <a:pt x="702" y="4660"/>
                    <a:pt x="705" y="4656"/>
                  </a:cubicBezTo>
                  <a:lnTo>
                    <a:pt x="774" y="4567"/>
                  </a:lnTo>
                  <a:cubicBezTo>
                    <a:pt x="776" y="4564"/>
                    <a:pt x="781" y="4563"/>
                    <a:pt x="785" y="4566"/>
                  </a:cubicBezTo>
                  <a:cubicBezTo>
                    <a:pt x="788" y="4569"/>
                    <a:pt x="789" y="4574"/>
                    <a:pt x="786" y="4577"/>
                  </a:cubicBezTo>
                  <a:close/>
                  <a:moveTo>
                    <a:pt x="669" y="4729"/>
                  </a:moveTo>
                  <a:lnTo>
                    <a:pt x="601" y="4818"/>
                  </a:lnTo>
                  <a:cubicBezTo>
                    <a:pt x="598" y="4821"/>
                    <a:pt x="593" y="4822"/>
                    <a:pt x="589" y="4819"/>
                  </a:cubicBezTo>
                  <a:cubicBezTo>
                    <a:pt x="586" y="4817"/>
                    <a:pt x="585" y="4812"/>
                    <a:pt x="588" y="4808"/>
                  </a:cubicBezTo>
                  <a:lnTo>
                    <a:pt x="656" y="4719"/>
                  </a:lnTo>
                  <a:cubicBezTo>
                    <a:pt x="659" y="4716"/>
                    <a:pt x="664" y="4715"/>
                    <a:pt x="668" y="4718"/>
                  </a:cubicBezTo>
                  <a:cubicBezTo>
                    <a:pt x="671" y="4721"/>
                    <a:pt x="672" y="4726"/>
                    <a:pt x="669" y="4729"/>
                  </a:cubicBezTo>
                  <a:close/>
                  <a:moveTo>
                    <a:pt x="552" y="4881"/>
                  </a:moveTo>
                  <a:lnTo>
                    <a:pt x="484" y="4970"/>
                  </a:lnTo>
                  <a:cubicBezTo>
                    <a:pt x="481" y="4974"/>
                    <a:pt x="476" y="4974"/>
                    <a:pt x="472" y="4972"/>
                  </a:cubicBezTo>
                  <a:cubicBezTo>
                    <a:pt x="469" y="4969"/>
                    <a:pt x="468" y="4964"/>
                    <a:pt x="471" y="4960"/>
                  </a:cubicBezTo>
                  <a:lnTo>
                    <a:pt x="539" y="4872"/>
                  </a:lnTo>
                  <a:cubicBezTo>
                    <a:pt x="542" y="4868"/>
                    <a:pt x="547" y="4867"/>
                    <a:pt x="550" y="4870"/>
                  </a:cubicBezTo>
                  <a:cubicBezTo>
                    <a:pt x="554" y="4873"/>
                    <a:pt x="555" y="4878"/>
                    <a:pt x="552" y="4881"/>
                  </a:cubicBezTo>
                  <a:close/>
                  <a:moveTo>
                    <a:pt x="435" y="5033"/>
                  </a:moveTo>
                  <a:lnTo>
                    <a:pt x="366" y="5122"/>
                  </a:lnTo>
                  <a:cubicBezTo>
                    <a:pt x="364" y="5126"/>
                    <a:pt x="359" y="5126"/>
                    <a:pt x="355" y="5124"/>
                  </a:cubicBezTo>
                  <a:cubicBezTo>
                    <a:pt x="352" y="5121"/>
                    <a:pt x="351" y="5116"/>
                    <a:pt x="354" y="5112"/>
                  </a:cubicBezTo>
                  <a:lnTo>
                    <a:pt x="422" y="5024"/>
                  </a:lnTo>
                  <a:cubicBezTo>
                    <a:pt x="425" y="5020"/>
                    <a:pt x="430" y="5020"/>
                    <a:pt x="433" y="5022"/>
                  </a:cubicBezTo>
                  <a:cubicBezTo>
                    <a:pt x="437" y="5025"/>
                    <a:pt x="437" y="5030"/>
                    <a:pt x="435" y="5033"/>
                  </a:cubicBezTo>
                  <a:close/>
                  <a:moveTo>
                    <a:pt x="318" y="5186"/>
                  </a:moveTo>
                  <a:lnTo>
                    <a:pt x="249" y="5274"/>
                  </a:lnTo>
                  <a:cubicBezTo>
                    <a:pt x="247" y="5278"/>
                    <a:pt x="242" y="5278"/>
                    <a:pt x="238" y="5276"/>
                  </a:cubicBezTo>
                  <a:cubicBezTo>
                    <a:pt x="235" y="5273"/>
                    <a:pt x="234" y="5268"/>
                    <a:pt x="237" y="5265"/>
                  </a:cubicBezTo>
                  <a:lnTo>
                    <a:pt x="305" y="5176"/>
                  </a:lnTo>
                  <a:cubicBezTo>
                    <a:pt x="308" y="5172"/>
                    <a:pt x="313" y="5172"/>
                    <a:pt x="316" y="5174"/>
                  </a:cubicBezTo>
                  <a:cubicBezTo>
                    <a:pt x="320" y="5177"/>
                    <a:pt x="320" y="5182"/>
                    <a:pt x="318" y="5186"/>
                  </a:cubicBezTo>
                  <a:close/>
                  <a:moveTo>
                    <a:pt x="200" y="5338"/>
                  </a:moveTo>
                  <a:lnTo>
                    <a:pt x="132" y="5426"/>
                  </a:lnTo>
                  <a:cubicBezTo>
                    <a:pt x="129" y="5430"/>
                    <a:pt x="124" y="5431"/>
                    <a:pt x="121" y="5428"/>
                  </a:cubicBezTo>
                  <a:cubicBezTo>
                    <a:pt x="117" y="5425"/>
                    <a:pt x="117" y="5420"/>
                    <a:pt x="119" y="5417"/>
                  </a:cubicBezTo>
                  <a:lnTo>
                    <a:pt x="188" y="5328"/>
                  </a:lnTo>
                  <a:cubicBezTo>
                    <a:pt x="190" y="5324"/>
                    <a:pt x="195" y="5324"/>
                    <a:pt x="199" y="5326"/>
                  </a:cubicBezTo>
                  <a:cubicBezTo>
                    <a:pt x="202" y="5329"/>
                    <a:pt x="203" y="5334"/>
                    <a:pt x="200" y="5338"/>
                  </a:cubicBezTo>
                  <a:close/>
                  <a:moveTo>
                    <a:pt x="83" y="5490"/>
                  </a:moveTo>
                  <a:lnTo>
                    <a:pt x="15" y="5579"/>
                  </a:lnTo>
                  <a:cubicBezTo>
                    <a:pt x="12" y="5582"/>
                    <a:pt x="7" y="5583"/>
                    <a:pt x="4" y="5580"/>
                  </a:cubicBezTo>
                  <a:cubicBezTo>
                    <a:pt x="0" y="5577"/>
                    <a:pt x="0" y="5572"/>
                    <a:pt x="2" y="5569"/>
                  </a:cubicBezTo>
                  <a:lnTo>
                    <a:pt x="71" y="5480"/>
                  </a:lnTo>
                  <a:cubicBezTo>
                    <a:pt x="73" y="5477"/>
                    <a:pt x="78" y="5476"/>
                    <a:pt x="82" y="5479"/>
                  </a:cubicBezTo>
                  <a:cubicBezTo>
                    <a:pt x="85" y="5481"/>
                    <a:pt x="86" y="5486"/>
                    <a:pt x="83" y="5490"/>
                  </a:cubicBez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190"/>
            <p:cNvSpPr>
              <a:spLocks noEditPoints="1"/>
            </p:cNvSpPr>
            <p:nvPr/>
          </p:nvSpPr>
          <p:spPr bwMode="auto">
            <a:xfrm>
              <a:off x="2159096" y="2220074"/>
              <a:ext cx="2133599" cy="2481513"/>
            </a:xfrm>
            <a:custGeom>
              <a:avLst/>
              <a:gdLst>
                <a:gd name="T0" fmla="*/ 2147483647 w 4759"/>
                <a:gd name="T1" fmla="*/ 2147483647 h 3781"/>
                <a:gd name="T2" fmla="*/ 2147483647 w 4759"/>
                <a:gd name="T3" fmla="*/ 2147483647 h 3781"/>
                <a:gd name="T4" fmla="*/ 2147483647 w 4759"/>
                <a:gd name="T5" fmla="*/ 2147483647 h 3781"/>
                <a:gd name="T6" fmla="*/ 2147483647 w 4759"/>
                <a:gd name="T7" fmla="*/ 2147483647 h 3781"/>
                <a:gd name="T8" fmla="*/ 2147483647 w 4759"/>
                <a:gd name="T9" fmla="*/ 2147483647 h 3781"/>
                <a:gd name="T10" fmla="*/ 2147483647 w 4759"/>
                <a:gd name="T11" fmla="*/ 2147483647 h 3781"/>
                <a:gd name="T12" fmla="*/ 2147483647 w 4759"/>
                <a:gd name="T13" fmla="*/ 2147483647 h 3781"/>
                <a:gd name="T14" fmla="*/ 2147483647 w 4759"/>
                <a:gd name="T15" fmla="*/ 2147483647 h 3781"/>
                <a:gd name="T16" fmla="*/ 2147483647 w 4759"/>
                <a:gd name="T17" fmla="*/ 2147483647 h 3781"/>
                <a:gd name="T18" fmla="*/ 2147483647 w 4759"/>
                <a:gd name="T19" fmla="*/ 2147483647 h 3781"/>
                <a:gd name="T20" fmla="*/ 2147483647 w 4759"/>
                <a:gd name="T21" fmla="*/ 2147483647 h 3781"/>
                <a:gd name="T22" fmla="*/ 2147483647 w 4759"/>
                <a:gd name="T23" fmla="*/ 2147483647 h 3781"/>
                <a:gd name="T24" fmla="*/ 2147483647 w 4759"/>
                <a:gd name="T25" fmla="*/ 2147483647 h 3781"/>
                <a:gd name="T26" fmla="*/ 2147483647 w 4759"/>
                <a:gd name="T27" fmla="*/ 2147483647 h 3781"/>
                <a:gd name="T28" fmla="*/ 2147483647 w 4759"/>
                <a:gd name="T29" fmla="*/ 2147483647 h 3781"/>
                <a:gd name="T30" fmla="*/ 2147483647 w 4759"/>
                <a:gd name="T31" fmla="*/ 2147483647 h 3781"/>
                <a:gd name="T32" fmla="*/ 2147483647 w 4759"/>
                <a:gd name="T33" fmla="*/ 2147483647 h 3781"/>
                <a:gd name="T34" fmla="*/ 2147483647 w 4759"/>
                <a:gd name="T35" fmla="*/ 2147483647 h 3781"/>
                <a:gd name="T36" fmla="*/ 2147483647 w 4759"/>
                <a:gd name="T37" fmla="*/ 2147483647 h 3781"/>
                <a:gd name="T38" fmla="*/ 2147483647 w 4759"/>
                <a:gd name="T39" fmla="*/ 2147483647 h 3781"/>
                <a:gd name="T40" fmla="*/ 2147483647 w 4759"/>
                <a:gd name="T41" fmla="*/ 2147483647 h 3781"/>
                <a:gd name="T42" fmla="*/ 2147483647 w 4759"/>
                <a:gd name="T43" fmla="*/ 2147483647 h 3781"/>
                <a:gd name="T44" fmla="*/ 2147483647 w 4759"/>
                <a:gd name="T45" fmla="*/ 2147483647 h 3781"/>
                <a:gd name="T46" fmla="*/ 2147483647 w 4759"/>
                <a:gd name="T47" fmla="*/ 2147483647 h 3781"/>
                <a:gd name="T48" fmla="*/ 2147483647 w 4759"/>
                <a:gd name="T49" fmla="*/ 2147483647 h 3781"/>
                <a:gd name="T50" fmla="*/ 2147483647 w 4759"/>
                <a:gd name="T51" fmla="*/ 2147483647 h 3781"/>
                <a:gd name="T52" fmla="*/ 2147483647 w 4759"/>
                <a:gd name="T53" fmla="*/ 2147483647 h 3781"/>
                <a:gd name="T54" fmla="*/ 2147483647 w 4759"/>
                <a:gd name="T55" fmla="*/ 2147483647 h 3781"/>
                <a:gd name="T56" fmla="*/ 2147483647 w 4759"/>
                <a:gd name="T57" fmla="*/ 2147483647 h 3781"/>
                <a:gd name="T58" fmla="*/ 2147483647 w 4759"/>
                <a:gd name="T59" fmla="*/ 2147483647 h 3781"/>
                <a:gd name="T60" fmla="*/ 2147483647 w 4759"/>
                <a:gd name="T61" fmla="*/ 2147483647 h 3781"/>
                <a:gd name="T62" fmla="*/ 2147483647 w 4759"/>
                <a:gd name="T63" fmla="*/ 2147483647 h 3781"/>
                <a:gd name="T64" fmla="*/ 2147483647 w 4759"/>
                <a:gd name="T65" fmla="*/ 2147483647 h 3781"/>
                <a:gd name="T66" fmla="*/ 2147483647 w 4759"/>
                <a:gd name="T67" fmla="*/ 2147483647 h 3781"/>
                <a:gd name="T68" fmla="*/ 2147483647 w 4759"/>
                <a:gd name="T69" fmla="*/ 2147483647 h 3781"/>
                <a:gd name="T70" fmla="*/ 2147483647 w 4759"/>
                <a:gd name="T71" fmla="*/ 2147483647 h 3781"/>
                <a:gd name="T72" fmla="*/ 2147483647 w 4759"/>
                <a:gd name="T73" fmla="*/ 2147483647 h 3781"/>
                <a:gd name="T74" fmla="*/ 2147483647 w 4759"/>
                <a:gd name="T75" fmla="*/ 2147483647 h 3781"/>
                <a:gd name="T76" fmla="*/ 2147483647 w 4759"/>
                <a:gd name="T77" fmla="*/ 2147483647 h 3781"/>
                <a:gd name="T78" fmla="*/ 2147483647 w 4759"/>
                <a:gd name="T79" fmla="*/ 2147483647 h 3781"/>
                <a:gd name="T80" fmla="*/ 2147483647 w 4759"/>
                <a:gd name="T81" fmla="*/ 2147483647 h 3781"/>
                <a:gd name="T82" fmla="*/ 2147483647 w 4759"/>
                <a:gd name="T83" fmla="*/ 2147483647 h 3781"/>
                <a:gd name="T84" fmla="*/ 2147483647 w 4759"/>
                <a:gd name="T85" fmla="*/ 2147483647 h 3781"/>
                <a:gd name="T86" fmla="*/ 2147483647 w 4759"/>
                <a:gd name="T87" fmla="*/ 2147483647 h 3781"/>
                <a:gd name="T88" fmla="*/ 2147483647 w 4759"/>
                <a:gd name="T89" fmla="*/ 2147483647 h 3781"/>
                <a:gd name="T90" fmla="*/ 2147483647 w 4759"/>
                <a:gd name="T91" fmla="*/ 2147483647 h 3781"/>
                <a:gd name="T92" fmla="*/ 2147483647 w 4759"/>
                <a:gd name="T93" fmla="*/ 2147483647 h 3781"/>
                <a:gd name="T94" fmla="*/ 2147483647 w 4759"/>
                <a:gd name="T95" fmla="*/ 2147483647 h 3781"/>
                <a:gd name="T96" fmla="*/ 2147483647 w 4759"/>
                <a:gd name="T97" fmla="*/ 2147483647 h 3781"/>
                <a:gd name="T98" fmla="*/ 2147483647 w 4759"/>
                <a:gd name="T99" fmla="*/ 2147483647 h 3781"/>
                <a:gd name="T100" fmla="*/ 2147483647 w 4759"/>
                <a:gd name="T101" fmla="*/ 2147483647 h 3781"/>
                <a:gd name="T102" fmla="*/ 2147483647 w 4759"/>
                <a:gd name="T103" fmla="*/ 2147483647 h 3781"/>
                <a:gd name="T104" fmla="*/ 2147483647 w 4759"/>
                <a:gd name="T105" fmla="*/ 2147483647 h 3781"/>
                <a:gd name="T106" fmla="*/ 2147483647 w 4759"/>
                <a:gd name="T107" fmla="*/ 2147483647 h 3781"/>
                <a:gd name="T108" fmla="*/ 2147483647 w 4759"/>
                <a:gd name="T109" fmla="*/ 2147483647 h 3781"/>
                <a:gd name="T110" fmla="*/ 2147483647 w 4759"/>
                <a:gd name="T111" fmla="*/ 2147483647 h 37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759"/>
                <a:gd name="T169" fmla="*/ 0 h 3781"/>
                <a:gd name="T170" fmla="*/ 4759 w 4759"/>
                <a:gd name="T171" fmla="*/ 3781 h 378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759" h="3781">
                  <a:moveTo>
                    <a:pt x="4745" y="3778"/>
                  </a:moveTo>
                  <a:lnTo>
                    <a:pt x="4657" y="3709"/>
                  </a:lnTo>
                  <a:cubicBezTo>
                    <a:pt x="4654" y="3706"/>
                    <a:pt x="4653" y="3701"/>
                    <a:pt x="4656" y="3697"/>
                  </a:cubicBezTo>
                  <a:cubicBezTo>
                    <a:pt x="4658" y="3694"/>
                    <a:pt x="4663" y="3693"/>
                    <a:pt x="4667" y="3696"/>
                  </a:cubicBezTo>
                  <a:lnTo>
                    <a:pt x="4755" y="3766"/>
                  </a:lnTo>
                  <a:cubicBezTo>
                    <a:pt x="4758" y="3768"/>
                    <a:pt x="4759" y="3773"/>
                    <a:pt x="4756" y="3777"/>
                  </a:cubicBezTo>
                  <a:cubicBezTo>
                    <a:pt x="4753" y="3780"/>
                    <a:pt x="4748" y="3781"/>
                    <a:pt x="4745" y="3778"/>
                  </a:cubicBezTo>
                  <a:close/>
                  <a:moveTo>
                    <a:pt x="4594" y="3659"/>
                  </a:moveTo>
                  <a:lnTo>
                    <a:pt x="4507" y="3589"/>
                  </a:lnTo>
                  <a:cubicBezTo>
                    <a:pt x="4503" y="3586"/>
                    <a:pt x="4503" y="3581"/>
                    <a:pt x="4505" y="3578"/>
                  </a:cubicBezTo>
                  <a:cubicBezTo>
                    <a:pt x="4508" y="3575"/>
                    <a:pt x="4513" y="3574"/>
                    <a:pt x="4517" y="3577"/>
                  </a:cubicBezTo>
                  <a:lnTo>
                    <a:pt x="4604" y="3646"/>
                  </a:lnTo>
                  <a:cubicBezTo>
                    <a:pt x="4608" y="3649"/>
                    <a:pt x="4608" y="3654"/>
                    <a:pt x="4606" y="3658"/>
                  </a:cubicBezTo>
                  <a:cubicBezTo>
                    <a:pt x="4603" y="3661"/>
                    <a:pt x="4598" y="3662"/>
                    <a:pt x="4594" y="3659"/>
                  </a:cubicBezTo>
                  <a:close/>
                  <a:moveTo>
                    <a:pt x="4444" y="3539"/>
                  </a:moveTo>
                  <a:lnTo>
                    <a:pt x="4356" y="3470"/>
                  </a:lnTo>
                  <a:cubicBezTo>
                    <a:pt x="4353" y="3467"/>
                    <a:pt x="4352" y="3462"/>
                    <a:pt x="4355" y="3459"/>
                  </a:cubicBezTo>
                  <a:cubicBezTo>
                    <a:pt x="4358" y="3455"/>
                    <a:pt x="4363" y="3455"/>
                    <a:pt x="4366" y="3457"/>
                  </a:cubicBezTo>
                  <a:lnTo>
                    <a:pt x="4454" y="3527"/>
                  </a:lnTo>
                  <a:cubicBezTo>
                    <a:pt x="4457" y="3530"/>
                    <a:pt x="4458" y="3535"/>
                    <a:pt x="4455" y="3538"/>
                  </a:cubicBezTo>
                  <a:cubicBezTo>
                    <a:pt x="4452" y="3542"/>
                    <a:pt x="4447" y="3542"/>
                    <a:pt x="4444" y="3539"/>
                  </a:cubicBezTo>
                  <a:close/>
                  <a:moveTo>
                    <a:pt x="4294" y="3420"/>
                  </a:moveTo>
                  <a:lnTo>
                    <a:pt x="4206" y="3350"/>
                  </a:lnTo>
                  <a:cubicBezTo>
                    <a:pt x="4202" y="3348"/>
                    <a:pt x="4202" y="3343"/>
                    <a:pt x="4205" y="3339"/>
                  </a:cubicBezTo>
                  <a:cubicBezTo>
                    <a:pt x="4207" y="3336"/>
                    <a:pt x="4212" y="3335"/>
                    <a:pt x="4216" y="3338"/>
                  </a:cubicBezTo>
                  <a:lnTo>
                    <a:pt x="4304" y="3408"/>
                  </a:lnTo>
                  <a:cubicBezTo>
                    <a:pt x="4307" y="3410"/>
                    <a:pt x="4308" y="3415"/>
                    <a:pt x="4305" y="3419"/>
                  </a:cubicBezTo>
                  <a:cubicBezTo>
                    <a:pt x="4302" y="3422"/>
                    <a:pt x="4297" y="3423"/>
                    <a:pt x="4294" y="3420"/>
                  </a:cubicBezTo>
                  <a:close/>
                  <a:moveTo>
                    <a:pt x="4143" y="3301"/>
                  </a:moveTo>
                  <a:lnTo>
                    <a:pt x="4055" y="3231"/>
                  </a:lnTo>
                  <a:cubicBezTo>
                    <a:pt x="4052" y="3228"/>
                    <a:pt x="4051" y="3223"/>
                    <a:pt x="4054" y="3220"/>
                  </a:cubicBezTo>
                  <a:cubicBezTo>
                    <a:pt x="4057" y="3216"/>
                    <a:pt x="4062" y="3216"/>
                    <a:pt x="4065" y="3219"/>
                  </a:cubicBezTo>
                  <a:lnTo>
                    <a:pt x="4153" y="3288"/>
                  </a:lnTo>
                  <a:cubicBezTo>
                    <a:pt x="4157" y="3291"/>
                    <a:pt x="4157" y="3296"/>
                    <a:pt x="4154" y="3299"/>
                  </a:cubicBezTo>
                  <a:cubicBezTo>
                    <a:pt x="4152" y="3303"/>
                    <a:pt x="4147" y="3303"/>
                    <a:pt x="4143" y="3301"/>
                  </a:cubicBezTo>
                  <a:close/>
                  <a:moveTo>
                    <a:pt x="3993" y="3181"/>
                  </a:moveTo>
                  <a:lnTo>
                    <a:pt x="3905" y="3112"/>
                  </a:lnTo>
                  <a:cubicBezTo>
                    <a:pt x="3902" y="3109"/>
                    <a:pt x="3901" y="3104"/>
                    <a:pt x="3904" y="3100"/>
                  </a:cubicBezTo>
                  <a:cubicBezTo>
                    <a:pt x="3907" y="3097"/>
                    <a:pt x="3912" y="3096"/>
                    <a:pt x="3915" y="3099"/>
                  </a:cubicBezTo>
                  <a:lnTo>
                    <a:pt x="4003" y="3169"/>
                  </a:lnTo>
                  <a:cubicBezTo>
                    <a:pt x="4006" y="3172"/>
                    <a:pt x="4007" y="3177"/>
                    <a:pt x="4004" y="3180"/>
                  </a:cubicBezTo>
                  <a:cubicBezTo>
                    <a:pt x="4001" y="3184"/>
                    <a:pt x="3996" y="3184"/>
                    <a:pt x="3993" y="3181"/>
                  </a:cubicBezTo>
                  <a:close/>
                  <a:moveTo>
                    <a:pt x="3842" y="3062"/>
                  </a:moveTo>
                  <a:lnTo>
                    <a:pt x="3755" y="2992"/>
                  </a:lnTo>
                  <a:cubicBezTo>
                    <a:pt x="3751" y="2990"/>
                    <a:pt x="3751" y="2985"/>
                    <a:pt x="3753" y="2981"/>
                  </a:cubicBezTo>
                  <a:cubicBezTo>
                    <a:pt x="3756" y="2978"/>
                    <a:pt x="3761" y="2977"/>
                    <a:pt x="3765" y="2980"/>
                  </a:cubicBezTo>
                  <a:lnTo>
                    <a:pt x="3852" y="3049"/>
                  </a:lnTo>
                  <a:cubicBezTo>
                    <a:pt x="3856" y="3052"/>
                    <a:pt x="3856" y="3057"/>
                    <a:pt x="3854" y="3061"/>
                  </a:cubicBezTo>
                  <a:cubicBezTo>
                    <a:pt x="3851" y="3064"/>
                    <a:pt x="3846" y="3065"/>
                    <a:pt x="3842" y="3062"/>
                  </a:cubicBezTo>
                  <a:close/>
                  <a:moveTo>
                    <a:pt x="3692" y="2943"/>
                  </a:moveTo>
                  <a:lnTo>
                    <a:pt x="3604" y="2873"/>
                  </a:lnTo>
                  <a:cubicBezTo>
                    <a:pt x="3601" y="2870"/>
                    <a:pt x="3600" y="2865"/>
                    <a:pt x="3603" y="2862"/>
                  </a:cubicBezTo>
                  <a:cubicBezTo>
                    <a:pt x="3606" y="2858"/>
                    <a:pt x="3611" y="2858"/>
                    <a:pt x="3614" y="2860"/>
                  </a:cubicBezTo>
                  <a:lnTo>
                    <a:pt x="3702" y="2930"/>
                  </a:lnTo>
                  <a:cubicBezTo>
                    <a:pt x="3706" y="2933"/>
                    <a:pt x="3706" y="2938"/>
                    <a:pt x="3703" y="2941"/>
                  </a:cubicBezTo>
                  <a:cubicBezTo>
                    <a:pt x="3701" y="2945"/>
                    <a:pt x="3696" y="2945"/>
                    <a:pt x="3692" y="2943"/>
                  </a:cubicBezTo>
                  <a:close/>
                  <a:moveTo>
                    <a:pt x="3542" y="2823"/>
                  </a:moveTo>
                  <a:lnTo>
                    <a:pt x="3454" y="2754"/>
                  </a:lnTo>
                  <a:cubicBezTo>
                    <a:pt x="3451" y="2751"/>
                    <a:pt x="3450" y="2746"/>
                    <a:pt x="3453" y="2742"/>
                  </a:cubicBezTo>
                  <a:cubicBezTo>
                    <a:pt x="3455" y="2739"/>
                    <a:pt x="3460" y="2738"/>
                    <a:pt x="3464" y="2741"/>
                  </a:cubicBezTo>
                  <a:lnTo>
                    <a:pt x="3552" y="2811"/>
                  </a:lnTo>
                  <a:cubicBezTo>
                    <a:pt x="3555" y="2813"/>
                    <a:pt x="3556" y="2818"/>
                    <a:pt x="3553" y="2822"/>
                  </a:cubicBezTo>
                  <a:cubicBezTo>
                    <a:pt x="3550" y="2825"/>
                    <a:pt x="3545" y="2826"/>
                    <a:pt x="3542" y="2823"/>
                  </a:cubicBezTo>
                  <a:close/>
                  <a:moveTo>
                    <a:pt x="3391" y="2704"/>
                  </a:moveTo>
                  <a:lnTo>
                    <a:pt x="3304" y="2634"/>
                  </a:lnTo>
                  <a:cubicBezTo>
                    <a:pt x="3300" y="2631"/>
                    <a:pt x="3300" y="2626"/>
                    <a:pt x="3302" y="2623"/>
                  </a:cubicBezTo>
                  <a:cubicBezTo>
                    <a:pt x="3305" y="2619"/>
                    <a:pt x="3310" y="2619"/>
                    <a:pt x="3314" y="2622"/>
                  </a:cubicBezTo>
                  <a:lnTo>
                    <a:pt x="3401" y="2691"/>
                  </a:lnTo>
                  <a:cubicBezTo>
                    <a:pt x="3405" y="2694"/>
                    <a:pt x="3405" y="2699"/>
                    <a:pt x="3403" y="2703"/>
                  </a:cubicBezTo>
                  <a:cubicBezTo>
                    <a:pt x="3400" y="2706"/>
                    <a:pt x="3395" y="2707"/>
                    <a:pt x="3391" y="2704"/>
                  </a:cubicBezTo>
                  <a:close/>
                  <a:moveTo>
                    <a:pt x="3241" y="2584"/>
                  </a:moveTo>
                  <a:lnTo>
                    <a:pt x="3153" y="2515"/>
                  </a:lnTo>
                  <a:cubicBezTo>
                    <a:pt x="3150" y="2512"/>
                    <a:pt x="3149" y="2507"/>
                    <a:pt x="3152" y="2504"/>
                  </a:cubicBezTo>
                  <a:cubicBezTo>
                    <a:pt x="3155" y="2500"/>
                    <a:pt x="3160" y="2500"/>
                    <a:pt x="3163" y="2502"/>
                  </a:cubicBezTo>
                  <a:lnTo>
                    <a:pt x="3251" y="2572"/>
                  </a:lnTo>
                  <a:cubicBezTo>
                    <a:pt x="3254" y="2575"/>
                    <a:pt x="3255" y="2580"/>
                    <a:pt x="3252" y="2583"/>
                  </a:cubicBezTo>
                  <a:cubicBezTo>
                    <a:pt x="3249" y="2587"/>
                    <a:pt x="3244" y="2587"/>
                    <a:pt x="3241" y="2584"/>
                  </a:cubicBezTo>
                  <a:close/>
                  <a:moveTo>
                    <a:pt x="3091" y="2465"/>
                  </a:moveTo>
                  <a:lnTo>
                    <a:pt x="3003" y="2395"/>
                  </a:lnTo>
                  <a:cubicBezTo>
                    <a:pt x="2999" y="2393"/>
                    <a:pt x="2999" y="2388"/>
                    <a:pt x="3002" y="2384"/>
                  </a:cubicBezTo>
                  <a:cubicBezTo>
                    <a:pt x="3004" y="2381"/>
                    <a:pt x="3009" y="2380"/>
                    <a:pt x="3013" y="2383"/>
                  </a:cubicBezTo>
                  <a:lnTo>
                    <a:pt x="3101" y="2453"/>
                  </a:lnTo>
                  <a:cubicBezTo>
                    <a:pt x="3104" y="2455"/>
                    <a:pt x="3105" y="2460"/>
                    <a:pt x="3102" y="2464"/>
                  </a:cubicBezTo>
                  <a:cubicBezTo>
                    <a:pt x="3099" y="2467"/>
                    <a:pt x="3094" y="2468"/>
                    <a:pt x="3091" y="2465"/>
                  </a:cubicBezTo>
                  <a:close/>
                  <a:moveTo>
                    <a:pt x="2940" y="2346"/>
                  </a:moveTo>
                  <a:lnTo>
                    <a:pt x="2852" y="2276"/>
                  </a:lnTo>
                  <a:cubicBezTo>
                    <a:pt x="2849" y="2273"/>
                    <a:pt x="2848" y="2268"/>
                    <a:pt x="2851" y="2265"/>
                  </a:cubicBezTo>
                  <a:cubicBezTo>
                    <a:pt x="2854" y="2261"/>
                    <a:pt x="2859" y="2261"/>
                    <a:pt x="2862" y="2264"/>
                  </a:cubicBezTo>
                  <a:lnTo>
                    <a:pt x="2950" y="2333"/>
                  </a:lnTo>
                  <a:cubicBezTo>
                    <a:pt x="2954" y="2336"/>
                    <a:pt x="2954" y="2341"/>
                    <a:pt x="2951" y="2344"/>
                  </a:cubicBezTo>
                  <a:cubicBezTo>
                    <a:pt x="2949" y="2348"/>
                    <a:pt x="2944" y="2348"/>
                    <a:pt x="2940" y="2346"/>
                  </a:cubicBezTo>
                  <a:close/>
                  <a:moveTo>
                    <a:pt x="2790" y="2226"/>
                  </a:moveTo>
                  <a:lnTo>
                    <a:pt x="2702" y="2157"/>
                  </a:lnTo>
                  <a:cubicBezTo>
                    <a:pt x="2699" y="2154"/>
                    <a:pt x="2698" y="2149"/>
                    <a:pt x="2701" y="2145"/>
                  </a:cubicBezTo>
                  <a:cubicBezTo>
                    <a:pt x="2704" y="2142"/>
                    <a:pt x="2709" y="2141"/>
                    <a:pt x="2712" y="2144"/>
                  </a:cubicBezTo>
                  <a:lnTo>
                    <a:pt x="2800" y="2214"/>
                  </a:lnTo>
                  <a:cubicBezTo>
                    <a:pt x="2803" y="2217"/>
                    <a:pt x="2804" y="2222"/>
                    <a:pt x="2801" y="2225"/>
                  </a:cubicBezTo>
                  <a:cubicBezTo>
                    <a:pt x="2798" y="2228"/>
                    <a:pt x="2793" y="2229"/>
                    <a:pt x="2790" y="2226"/>
                  </a:cubicBezTo>
                  <a:close/>
                  <a:moveTo>
                    <a:pt x="2639" y="2107"/>
                  </a:moveTo>
                  <a:lnTo>
                    <a:pt x="2552" y="2037"/>
                  </a:lnTo>
                  <a:cubicBezTo>
                    <a:pt x="2548" y="2035"/>
                    <a:pt x="2548" y="2029"/>
                    <a:pt x="2550" y="2026"/>
                  </a:cubicBezTo>
                  <a:cubicBezTo>
                    <a:pt x="2553" y="2023"/>
                    <a:pt x="2558" y="2022"/>
                    <a:pt x="2562" y="2025"/>
                  </a:cubicBezTo>
                  <a:lnTo>
                    <a:pt x="2649" y="2094"/>
                  </a:lnTo>
                  <a:cubicBezTo>
                    <a:pt x="2653" y="2097"/>
                    <a:pt x="2653" y="2102"/>
                    <a:pt x="2651" y="2106"/>
                  </a:cubicBezTo>
                  <a:cubicBezTo>
                    <a:pt x="2648" y="2109"/>
                    <a:pt x="2643" y="2110"/>
                    <a:pt x="2639" y="2107"/>
                  </a:cubicBezTo>
                  <a:close/>
                  <a:moveTo>
                    <a:pt x="2489" y="1988"/>
                  </a:moveTo>
                  <a:lnTo>
                    <a:pt x="2401" y="1918"/>
                  </a:lnTo>
                  <a:cubicBezTo>
                    <a:pt x="2398" y="1915"/>
                    <a:pt x="2397" y="1910"/>
                    <a:pt x="2400" y="1907"/>
                  </a:cubicBezTo>
                  <a:cubicBezTo>
                    <a:pt x="2403" y="1903"/>
                    <a:pt x="2408" y="1903"/>
                    <a:pt x="2411" y="1905"/>
                  </a:cubicBezTo>
                  <a:lnTo>
                    <a:pt x="2499" y="1975"/>
                  </a:lnTo>
                  <a:cubicBezTo>
                    <a:pt x="2503" y="1978"/>
                    <a:pt x="2503" y="1983"/>
                    <a:pt x="2500" y="1986"/>
                  </a:cubicBezTo>
                  <a:cubicBezTo>
                    <a:pt x="2498" y="1990"/>
                    <a:pt x="2493" y="1990"/>
                    <a:pt x="2489" y="1988"/>
                  </a:cubicBezTo>
                  <a:close/>
                  <a:moveTo>
                    <a:pt x="2339" y="1868"/>
                  </a:moveTo>
                  <a:lnTo>
                    <a:pt x="2251" y="1799"/>
                  </a:lnTo>
                  <a:cubicBezTo>
                    <a:pt x="2248" y="1796"/>
                    <a:pt x="2247" y="1791"/>
                    <a:pt x="2250" y="1787"/>
                  </a:cubicBezTo>
                  <a:cubicBezTo>
                    <a:pt x="2252" y="1784"/>
                    <a:pt x="2257" y="1783"/>
                    <a:pt x="2261" y="1786"/>
                  </a:cubicBezTo>
                  <a:lnTo>
                    <a:pt x="2349" y="1856"/>
                  </a:lnTo>
                  <a:cubicBezTo>
                    <a:pt x="2352" y="1858"/>
                    <a:pt x="2353" y="1863"/>
                    <a:pt x="2350" y="1867"/>
                  </a:cubicBezTo>
                  <a:cubicBezTo>
                    <a:pt x="2347" y="1870"/>
                    <a:pt x="2342" y="1871"/>
                    <a:pt x="2339" y="1868"/>
                  </a:cubicBezTo>
                  <a:close/>
                  <a:moveTo>
                    <a:pt x="2188" y="1749"/>
                  </a:moveTo>
                  <a:lnTo>
                    <a:pt x="2101" y="1679"/>
                  </a:lnTo>
                  <a:cubicBezTo>
                    <a:pt x="2097" y="1676"/>
                    <a:pt x="2097" y="1671"/>
                    <a:pt x="2099" y="1668"/>
                  </a:cubicBezTo>
                  <a:cubicBezTo>
                    <a:pt x="2102" y="1664"/>
                    <a:pt x="2107" y="1664"/>
                    <a:pt x="2111" y="1667"/>
                  </a:cubicBezTo>
                  <a:lnTo>
                    <a:pt x="2198" y="1736"/>
                  </a:lnTo>
                  <a:cubicBezTo>
                    <a:pt x="2202" y="1739"/>
                    <a:pt x="2202" y="1744"/>
                    <a:pt x="2200" y="1747"/>
                  </a:cubicBezTo>
                  <a:cubicBezTo>
                    <a:pt x="2197" y="1751"/>
                    <a:pt x="2192" y="1752"/>
                    <a:pt x="2188" y="1749"/>
                  </a:cubicBezTo>
                  <a:close/>
                  <a:moveTo>
                    <a:pt x="2038" y="1629"/>
                  </a:moveTo>
                  <a:lnTo>
                    <a:pt x="1950" y="1560"/>
                  </a:lnTo>
                  <a:cubicBezTo>
                    <a:pt x="1947" y="1557"/>
                    <a:pt x="1946" y="1552"/>
                    <a:pt x="1949" y="1549"/>
                  </a:cubicBezTo>
                  <a:cubicBezTo>
                    <a:pt x="1952" y="1545"/>
                    <a:pt x="1957" y="1544"/>
                    <a:pt x="1960" y="1547"/>
                  </a:cubicBezTo>
                  <a:lnTo>
                    <a:pt x="2048" y="1617"/>
                  </a:lnTo>
                  <a:cubicBezTo>
                    <a:pt x="2051" y="1620"/>
                    <a:pt x="2052" y="1625"/>
                    <a:pt x="2049" y="1628"/>
                  </a:cubicBezTo>
                  <a:cubicBezTo>
                    <a:pt x="2046" y="1632"/>
                    <a:pt x="2041" y="1632"/>
                    <a:pt x="2038" y="1629"/>
                  </a:cubicBezTo>
                  <a:close/>
                  <a:moveTo>
                    <a:pt x="1888" y="1510"/>
                  </a:moveTo>
                  <a:lnTo>
                    <a:pt x="1800" y="1440"/>
                  </a:lnTo>
                  <a:cubicBezTo>
                    <a:pt x="1796" y="1438"/>
                    <a:pt x="1796" y="1433"/>
                    <a:pt x="1799" y="1429"/>
                  </a:cubicBezTo>
                  <a:cubicBezTo>
                    <a:pt x="1801" y="1426"/>
                    <a:pt x="1806" y="1425"/>
                    <a:pt x="1810" y="1428"/>
                  </a:cubicBezTo>
                  <a:lnTo>
                    <a:pt x="1898" y="1497"/>
                  </a:lnTo>
                  <a:cubicBezTo>
                    <a:pt x="1901" y="1500"/>
                    <a:pt x="1902" y="1505"/>
                    <a:pt x="1899" y="1509"/>
                  </a:cubicBezTo>
                  <a:cubicBezTo>
                    <a:pt x="1896" y="1512"/>
                    <a:pt x="1891" y="1513"/>
                    <a:pt x="1888" y="1510"/>
                  </a:cubicBezTo>
                  <a:close/>
                  <a:moveTo>
                    <a:pt x="1737" y="1391"/>
                  </a:moveTo>
                  <a:lnTo>
                    <a:pt x="1650" y="1321"/>
                  </a:lnTo>
                  <a:cubicBezTo>
                    <a:pt x="1646" y="1318"/>
                    <a:pt x="1645" y="1313"/>
                    <a:pt x="1648" y="1310"/>
                  </a:cubicBezTo>
                  <a:cubicBezTo>
                    <a:pt x="1651" y="1306"/>
                    <a:pt x="1656" y="1306"/>
                    <a:pt x="1659" y="1308"/>
                  </a:cubicBezTo>
                  <a:lnTo>
                    <a:pt x="1747" y="1378"/>
                  </a:lnTo>
                  <a:cubicBezTo>
                    <a:pt x="1751" y="1381"/>
                    <a:pt x="1751" y="1386"/>
                    <a:pt x="1748" y="1389"/>
                  </a:cubicBezTo>
                  <a:cubicBezTo>
                    <a:pt x="1746" y="1393"/>
                    <a:pt x="1741" y="1393"/>
                    <a:pt x="1737" y="1391"/>
                  </a:cubicBezTo>
                  <a:close/>
                  <a:moveTo>
                    <a:pt x="1587" y="1271"/>
                  </a:moveTo>
                  <a:lnTo>
                    <a:pt x="1499" y="1202"/>
                  </a:lnTo>
                  <a:cubicBezTo>
                    <a:pt x="1496" y="1199"/>
                    <a:pt x="1495" y="1194"/>
                    <a:pt x="1498" y="1190"/>
                  </a:cubicBezTo>
                  <a:cubicBezTo>
                    <a:pt x="1501" y="1187"/>
                    <a:pt x="1506" y="1186"/>
                    <a:pt x="1509" y="1189"/>
                  </a:cubicBezTo>
                  <a:lnTo>
                    <a:pt x="1597" y="1259"/>
                  </a:lnTo>
                  <a:cubicBezTo>
                    <a:pt x="1600" y="1261"/>
                    <a:pt x="1601" y="1266"/>
                    <a:pt x="1598" y="1270"/>
                  </a:cubicBezTo>
                  <a:cubicBezTo>
                    <a:pt x="1595" y="1273"/>
                    <a:pt x="1590" y="1274"/>
                    <a:pt x="1587" y="1271"/>
                  </a:cubicBezTo>
                  <a:close/>
                  <a:moveTo>
                    <a:pt x="1436" y="1152"/>
                  </a:moveTo>
                  <a:lnTo>
                    <a:pt x="1349" y="1082"/>
                  </a:lnTo>
                  <a:cubicBezTo>
                    <a:pt x="1345" y="1079"/>
                    <a:pt x="1345" y="1074"/>
                    <a:pt x="1347" y="1071"/>
                  </a:cubicBezTo>
                  <a:cubicBezTo>
                    <a:pt x="1350" y="1068"/>
                    <a:pt x="1355" y="1067"/>
                    <a:pt x="1359" y="1070"/>
                  </a:cubicBezTo>
                  <a:lnTo>
                    <a:pt x="1446" y="1139"/>
                  </a:lnTo>
                  <a:cubicBezTo>
                    <a:pt x="1450" y="1142"/>
                    <a:pt x="1450" y="1147"/>
                    <a:pt x="1448" y="1151"/>
                  </a:cubicBezTo>
                  <a:cubicBezTo>
                    <a:pt x="1445" y="1154"/>
                    <a:pt x="1440" y="1155"/>
                    <a:pt x="1436" y="1152"/>
                  </a:cubicBezTo>
                  <a:close/>
                  <a:moveTo>
                    <a:pt x="1286" y="1032"/>
                  </a:moveTo>
                  <a:lnTo>
                    <a:pt x="1198" y="963"/>
                  </a:lnTo>
                  <a:cubicBezTo>
                    <a:pt x="1195" y="960"/>
                    <a:pt x="1194" y="955"/>
                    <a:pt x="1197" y="952"/>
                  </a:cubicBezTo>
                  <a:cubicBezTo>
                    <a:pt x="1200" y="948"/>
                    <a:pt x="1205" y="948"/>
                    <a:pt x="1208" y="950"/>
                  </a:cubicBezTo>
                  <a:lnTo>
                    <a:pt x="1296" y="1020"/>
                  </a:lnTo>
                  <a:cubicBezTo>
                    <a:pt x="1300" y="1023"/>
                    <a:pt x="1300" y="1028"/>
                    <a:pt x="1297" y="1031"/>
                  </a:cubicBezTo>
                  <a:cubicBezTo>
                    <a:pt x="1295" y="1035"/>
                    <a:pt x="1290" y="1035"/>
                    <a:pt x="1286" y="1032"/>
                  </a:cubicBezTo>
                  <a:close/>
                  <a:moveTo>
                    <a:pt x="1136" y="913"/>
                  </a:moveTo>
                  <a:lnTo>
                    <a:pt x="1048" y="843"/>
                  </a:lnTo>
                  <a:cubicBezTo>
                    <a:pt x="1045" y="841"/>
                    <a:pt x="1044" y="836"/>
                    <a:pt x="1047" y="832"/>
                  </a:cubicBezTo>
                  <a:cubicBezTo>
                    <a:pt x="1049" y="829"/>
                    <a:pt x="1054" y="828"/>
                    <a:pt x="1058" y="831"/>
                  </a:cubicBezTo>
                  <a:lnTo>
                    <a:pt x="1146" y="901"/>
                  </a:lnTo>
                  <a:cubicBezTo>
                    <a:pt x="1149" y="903"/>
                    <a:pt x="1150" y="908"/>
                    <a:pt x="1147" y="912"/>
                  </a:cubicBezTo>
                  <a:cubicBezTo>
                    <a:pt x="1144" y="915"/>
                    <a:pt x="1139" y="916"/>
                    <a:pt x="1136" y="913"/>
                  </a:cubicBezTo>
                  <a:close/>
                  <a:moveTo>
                    <a:pt x="985" y="794"/>
                  </a:moveTo>
                  <a:lnTo>
                    <a:pt x="898" y="724"/>
                  </a:lnTo>
                  <a:cubicBezTo>
                    <a:pt x="894" y="721"/>
                    <a:pt x="894" y="716"/>
                    <a:pt x="896" y="713"/>
                  </a:cubicBezTo>
                  <a:cubicBezTo>
                    <a:pt x="899" y="709"/>
                    <a:pt x="904" y="709"/>
                    <a:pt x="908" y="712"/>
                  </a:cubicBezTo>
                  <a:lnTo>
                    <a:pt x="995" y="781"/>
                  </a:lnTo>
                  <a:cubicBezTo>
                    <a:pt x="999" y="784"/>
                    <a:pt x="999" y="789"/>
                    <a:pt x="997" y="792"/>
                  </a:cubicBezTo>
                  <a:cubicBezTo>
                    <a:pt x="994" y="796"/>
                    <a:pt x="989" y="796"/>
                    <a:pt x="985" y="794"/>
                  </a:cubicBezTo>
                  <a:close/>
                  <a:moveTo>
                    <a:pt x="835" y="674"/>
                  </a:moveTo>
                  <a:lnTo>
                    <a:pt x="747" y="605"/>
                  </a:lnTo>
                  <a:cubicBezTo>
                    <a:pt x="744" y="602"/>
                    <a:pt x="743" y="597"/>
                    <a:pt x="746" y="593"/>
                  </a:cubicBezTo>
                  <a:cubicBezTo>
                    <a:pt x="749" y="590"/>
                    <a:pt x="754" y="589"/>
                    <a:pt x="757" y="592"/>
                  </a:cubicBezTo>
                  <a:lnTo>
                    <a:pt x="845" y="662"/>
                  </a:lnTo>
                  <a:cubicBezTo>
                    <a:pt x="848" y="665"/>
                    <a:pt x="849" y="670"/>
                    <a:pt x="846" y="673"/>
                  </a:cubicBezTo>
                  <a:cubicBezTo>
                    <a:pt x="843" y="677"/>
                    <a:pt x="838" y="677"/>
                    <a:pt x="835" y="674"/>
                  </a:cubicBezTo>
                  <a:close/>
                  <a:moveTo>
                    <a:pt x="685" y="555"/>
                  </a:moveTo>
                  <a:lnTo>
                    <a:pt x="597" y="485"/>
                  </a:lnTo>
                  <a:cubicBezTo>
                    <a:pt x="593" y="483"/>
                    <a:pt x="593" y="478"/>
                    <a:pt x="596" y="474"/>
                  </a:cubicBezTo>
                  <a:cubicBezTo>
                    <a:pt x="598" y="471"/>
                    <a:pt x="603" y="470"/>
                    <a:pt x="607" y="473"/>
                  </a:cubicBezTo>
                  <a:lnTo>
                    <a:pt x="695" y="542"/>
                  </a:lnTo>
                  <a:cubicBezTo>
                    <a:pt x="698" y="545"/>
                    <a:pt x="699" y="550"/>
                    <a:pt x="696" y="554"/>
                  </a:cubicBezTo>
                  <a:cubicBezTo>
                    <a:pt x="693" y="557"/>
                    <a:pt x="688" y="558"/>
                    <a:pt x="685" y="555"/>
                  </a:cubicBezTo>
                  <a:close/>
                  <a:moveTo>
                    <a:pt x="534" y="436"/>
                  </a:moveTo>
                  <a:lnTo>
                    <a:pt x="447" y="366"/>
                  </a:lnTo>
                  <a:cubicBezTo>
                    <a:pt x="443" y="363"/>
                    <a:pt x="442" y="358"/>
                    <a:pt x="445" y="355"/>
                  </a:cubicBezTo>
                  <a:cubicBezTo>
                    <a:pt x="448" y="351"/>
                    <a:pt x="453" y="351"/>
                    <a:pt x="456" y="353"/>
                  </a:cubicBezTo>
                  <a:lnTo>
                    <a:pt x="544" y="423"/>
                  </a:lnTo>
                  <a:cubicBezTo>
                    <a:pt x="548" y="426"/>
                    <a:pt x="548" y="431"/>
                    <a:pt x="545" y="434"/>
                  </a:cubicBezTo>
                  <a:cubicBezTo>
                    <a:pt x="543" y="438"/>
                    <a:pt x="538" y="438"/>
                    <a:pt x="534" y="436"/>
                  </a:cubicBezTo>
                  <a:close/>
                  <a:moveTo>
                    <a:pt x="384" y="316"/>
                  </a:moveTo>
                  <a:lnTo>
                    <a:pt x="296" y="247"/>
                  </a:lnTo>
                  <a:cubicBezTo>
                    <a:pt x="293" y="244"/>
                    <a:pt x="292" y="239"/>
                    <a:pt x="295" y="235"/>
                  </a:cubicBezTo>
                  <a:cubicBezTo>
                    <a:pt x="298" y="232"/>
                    <a:pt x="303" y="231"/>
                    <a:pt x="306" y="234"/>
                  </a:cubicBezTo>
                  <a:lnTo>
                    <a:pt x="394" y="304"/>
                  </a:lnTo>
                  <a:cubicBezTo>
                    <a:pt x="397" y="306"/>
                    <a:pt x="398" y="311"/>
                    <a:pt x="395" y="315"/>
                  </a:cubicBezTo>
                  <a:cubicBezTo>
                    <a:pt x="392" y="318"/>
                    <a:pt x="387" y="319"/>
                    <a:pt x="384" y="316"/>
                  </a:cubicBezTo>
                  <a:close/>
                  <a:moveTo>
                    <a:pt x="233" y="197"/>
                  </a:moveTo>
                  <a:lnTo>
                    <a:pt x="146" y="127"/>
                  </a:lnTo>
                  <a:cubicBezTo>
                    <a:pt x="142" y="124"/>
                    <a:pt x="142" y="119"/>
                    <a:pt x="144" y="116"/>
                  </a:cubicBezTo>
                  <a:cubicBezTo>
                    <a:pt x="147" y="112"/>
                    <a:pt x="152" y="112"/>
                    <a:pt x="156" y="115"/>
                  </a:cubicBezTo>
                  <a:lnTo>
                    <a:pt x="243" y="184"/>
                  </a:lnTo>
                  <a:cubicBezTo>
                    <a:pt x="247" y="187"/>
                    <a:pt x="247" y="192"/>
                    <a:pt x="245" y="196"/>
                  </a:cubicBezTo>
                  <a:cubicBezTo>
                    <a:pt x="242" y="199"/>
                    <a:pt x="237" y="200"/>
                    <a:pt x="233" y="197"/>
                  </a:cubicBezTo>
                  <a:close/>
                  <a:moveTo>
                    <a:pt x="83" y="77"/>
                  </a:moveTo>
                  <a:lnTo>
                    <a:pt x="4" y="15"/>
                  </a:lnTo>
                  <a:cubicBezTo>
                    <a:pt x="1" y="12"/>
                    <a:pt x="0" y="7"/>
                    <a:pt x="3" y="4"/>
                  </a:cubicBezTo>
                  <a:cubicBezTo>
                    <a:pt x="6" y="0"/>
                    <a:pt x="11" y="0"/>
                    <a:pt x="14" y="2"/>
                  </a:cubicBezTo>
                  <a:lnTo>
                    <a:pt x="93" y="65"/>
                  </a:lnTo>
                  <a:cubicBezTo>
                    <a:pt x="97" y="68"/>
                    <a:pt x="97" y="73"/>
                    <a:pt x="94" y="76"/>
                  </a:cubicBezTo>
                  <a:cubicBezTo>
                    <a:pt x="92" y="80"/>
                    <a:pt x="87" y="80"/>
                    <a:pt x="83" y="77"/>
                  </a:cubicBez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197"/>
            <p:cNvSpPr>
              <a:spLocks noChangeShapeType="1"/>
            </p:cNvSpPr>
            <p:nvPr/>
          </p:nvSpPr>
          <p:spPr bwMode="auto">
            <a:xfrm flipV="1">
              <a:off x="2660930" y="4697054"/>
              <a:ext cx="1671019" cy="1190504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198"/>
            <p:cNvSpPr>
              <a:spLocks noChangeShapeType="1"/>
            </p:cNvSpPr>
            <p:nvPr/>
          </p:nvSpPr>
          <p:spPr bwMode="auto">
            <a:xfrm flipV="1">
              <a:off x="152400" y="4697054"/>
              <a:ext cx="1671020" cy="1190504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199"/>
            <p:cNvSpPr>
              <a:spLocks noChangeShapeType="1"/>
            </p:cNvSpPr>
            <p:nvPr/>
          </p:nvSpPr>
          <p:spPr bwMode="auto">
            <a:xfrm>
              <a:off x="1823420" y="4697054"/>
              <a:ext cx="2508529" cy="1363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200"/>
            <p:cNvSpPr>
              <a:spLocks noChangeShapeType="1"/>
            </p:cNvSpPr>
            <p:nvPr/>
          </p:nvSpPr>
          <p:spPr bwMode="auto">
            <a:xfrm>
              <a:off x="152400" y="5887558"/>
              <a:ext cx="2508530" cy="1363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201"/>
            <p:cNvSpPr>
              <a:spLocks noChangeShapeType="1"/>
            </p:cNvSpPr>
            <p:nvPr/>
          </p:nvSpPr>
          <p:spPr bwMode="auto">
            <a:xfrm flipV="1">
              <a:off x="2399541" y="3580106"/>
              <a:ext cx="834843" cy="595252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202"/>
            <p:cNvSpPr>
              <a:spLocks noChangeShapeType="1"/>
            </p:cNvSpPr>
            <p:nvPr/>
          </p:nvSpPr>
          <p:spPr bwMode="auto">
            <a:xfrm flipV="1">
              <a:off x="1144609" y="3580106"/>
              <a:ext cx="834843" cy="595252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203"/>
            <p:cNvSpPr>
              <a:spLocks noChangeShapeType="1"/>
            </p:cNvSpPr>
            <p:nvPr/>
          </p:nvSpPr>
          <p:spPr bwMode="auto">
            <a:xfrm>
              <a:off x="1979452" y="3580106"/>
              <a:ext cx="1254932" cy="1363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204"/>
            <p:cNvSpPr>
              <a:spLocks noChangeShapeType="1"/>
            </p:cNvSpPr>
            <p:nvPr/>
          </p:nvSpPr>
          <p:spPr bwMode="auto">
            <a:xfrm>
              <a:off x="1144609" y="4175358"/>
              <a:ext cx="1254932" cy="1362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Line 205"/>
            <p:cNvSpPr>
              <a:spLocks noChangeShapeType="1"/>
            </p:cNvSpPr>
            <p:nvPr/>
          </p:nvSpPr>
          <p:spPr bwMode="auto">
            <a:xfrm flipV="1">
              <a:off x="2292852" y="2911299"/>
              <a:ext cx="420088" cy="296945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206"/>
            <p:cNvSpPr>
              <a:spLocks noChangeShapeType="1"/>
            </p:cNvSpPr>
            <p:nvPr/>
          </p:nvSpPr>
          <p:spPr bwMode="auto">
            <a:xfrm flipV="1">
              <a:off x="1666053" y="2911299"/>
              <a:ext cx="418755" cy="296945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207"/>
            <p:cNvSpPr>
              <a:spLocks noChangeShapeType="1"/>
            </p:cNvSpPr>
            <p:nvPr/>
          </p:nvSpPr>
          <p:spPr bwMode="auto">
            <a:xfrm>
              <a:off x="2084808" y="2911299"/>
              <a:ext cx="628132" cy="1362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208"/>
            <p:cNvSpPr>
              <a:spLocks noChangeShapeType="1"/>
            </p:cNvSpPr>
            <p:nvPr/>
          </p:nvSpPr>
          <p:spPr bwMode="auto">
            <a:xfrm>
              <a:off x="1666053" y="3208244"/>
              <a:ext cx="626799" cy="1362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187"/>
            <p:cNvSpPr>
              <a:spLocks/>
            </p:cNvSpPr>
            <p:nvPr/>
          </p:nvSpPr>
          <p:spPr bwMode="auto">
            <a:xfrm>
              <a:off x="1978819" y="3060868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 w="800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189"/>
            <p:cNvSpPr>
              <a:spLocks noEditPoints="1"/>
            </p:cNvSpPr>
            <p:nvPr/>
          </p:nvSpPr>
          <p:spPr bwMode="auto">
            <a:xfrm>
              <a:off x="2134152" y="2209800"/>
              <a:ext cx="490770" cy="3683207"/>
            </a:xfrm>
            <a:custGeom>
              <a:avLst/>
              <a:gdLst>
                <a:gd name="T0" fmla="*/ 2147483647 w 1061"/>
                <a:gd name="T1" fmla="*/ 2147483647 h 5587"/>
                <a:gd name="T2" fmla="*/ 2147483647 w 1061"/>
                <a:gd name="T3" fmla="*/ 2147483647 h 5587"/>
                <a:gd name="T4" fmla="*/ 2147483647 w 1061"/>
                <a:gd name="T5" fmla="*/ 2147483647 h 5587"/>
                <a:gd name="T6" fmla="*/ 2147483647 w 1061"/>
                <a:gd name="T7" fmla="*/ 2147483647 h 5587"/>
                <a:gd name="T8" fmla="*/ 2147483647 w 1061"/>
                <a:gd name="T9" fmla="*/ 2147483647 h 5587"/>
                <a:gd name="T10" fmla="*/ 2147483647 w 1061"/>
                <a:gd name="T11" fmla="*/ 2147483647 h 5587"/>
                <a:gd name="T12" fmla="*/ 2147483647 w 1061"/>
                <a:gd name="T13" fmla="*/ 2147483647 h 5587"/>
                <a:gd name="T14" fmla="*/ 2147483647 w 1061"/>
                <a:gd name="T15" fmla="*/ 2147483647 h 5587"/>
                <a:gd name="T16" fmla="*/ 2147483647 w 1061"/>
                <a:gd name="T17" fmla="*/ 2147483647 h 5587"/>
                <a:gd name="T18" fmla="*/ 2147483647 w 1061"/>
                <a:gd name="T19" fmla="*/ 2147483647 h 5587"/>
                <a:gd name="T20" fmla="*/ 2147483647 w 1061"/>
                <a:gd name="T21" fmla="*/ 2147483647 h 5587"/>
                <a:gd name="T22" fmla="*/ 2147483647 w 1061"/>
                <a:gd name="T23" fmla="*/ 2147483647 h 5587"/>
                <a:gd name="T24" fmla="*/ 2147483647 w 1061"/>
                <a:gd name="T25" fmla="*/ 2147483647 h 5587"/>
                <a:gd name="T26" fmla="*/ 2147483647 w 1061"/>
                <a:gd name="T27" fmla="*/ 2147483647 h 5587"/>
                <a:gd name="T28" fmla="*/ 2147483647 w 1061"/>
                <a:gd name="T29" fmla="*/ 2147483647 h 5587"/>
                <a:gd name="T30" fmla="*/ 2147483647 w 1061"/>
                <a:gd name="T31" fmla="*/ 2147483647 h 5587"/>
                <a:gd name="T32" fmla="*/ 2147483647 w 1061"/>
                <a:gd name="T33" fmla="*/ 2147483647 h 5587"/>
                <a:gd name="T34" fmla="*/ 2147483647 w 1061"/>
                <a:gd name="T35" fmla="*/ 2147483647 h 5587"/>
                <a:gd name="T36" fmla="*/ 2147483647 w 1061"/>
                <a:gd name="T37" fmla="*/ 2147483647 h 5587"/>
                <a:gd name="T38" fmla="*/ 2147483647 w 1061"/>
                <a:gd name="T39" fmla="*/ 2147483647 h 5587"/>
                <a:gd name="T40" fmla="*/ 2147483647 w 1061"/>
                <a:gd name="T41" fmla="*/ 2147483647 h 5587"/>
                <a:gd name="T42" fmla="*/ 2147483647 w 1061"/>
                <a:gd name="T43" fmla="*/ 2147483647 h 5587"/>
                <a:gd name="T44" fmla="*/ 2147483647 w 1061"/>
                <a:gd name="T45" fmla="*/ 2147483647 h 5587"/>
                <a:gd name="T46" fmla="*/ 2147483647 w 1061"/>
                <a:gd name="T47" fmla="*/ 2147483647 h 5587"/>
                <a:gd name="T48" fmla="*/ 2147483647 w 1061"/>
                <a:gd name="T49" fmla="*/ 2147483647 h 5587"/>
                <a:gd name="T50" fmla="*/ 2147483647 w 1061"/>
                <a:gd name="T51" fmla="*/ 2147483647 h 5587"/>
                <a:gd name="T52" fmla="*/ 2147483647 w 1061"/>
                <a:gd name="T53" fmla="*/ 2147483647 h 5587"/>
                <a:gd name="T54" fmla="*/ 2147483647 w 1061"/>
                <a:gd name="T55" fmla="*/ 2147483647 h 5587"/>
                <a:gd name="T56" fmla="*/ 2147483647 w 1061"/>
                <a:gd name="T57" fmla="*/ 2147483647 h 5587"/>
                <a:gd name="T58" fmla="*/ 2147483647 w 1061"/>
                <a:gd name="T59" fmla="*/ 2147483647 h 5587"/>
                <a:gd name="T60" fmla="*/ 2147483647 w 1061"/>
                <a:gd name="T61" fmla="*/ 2147483647 h 5587"/>
                <a:gd name="T62" fmla="*/ 2147483647 w 1061"/>
                <a:gd name="T63" fmla="*/ 2147483647 h 5587"/>
                <a:gd name="T64" fmla="*/ 2147483647 w 1061"/>
                <a:gd name="T65" fmla="*/ 2147483647 h 5587"/>
                <a:gd name="T66" fmla="*/ 2147483647 w 1061"/>
                <a:gd name="T67" fmla="*/ 2147483647 h 5587"/>
                <a:gd name="T68" fmla="*/ 2147483647 w 1061"/>
                <a:gd name="T69" fmla="*/ 2147483647 h 5587"/>
                <a:gd name="T70" fmla="*/ 2147483647 w 1061"/>
                <a:gd name="T71" fmla="*/ 2147483647 h 5587"/>
                <a:gd name="T72" fmla="*/ 2147483647 w 1061"/>
                <a:gd name="T73" fmla="*/ 2147483647 h 5587"/>
                <a:gd name="T74" fmla="*/ 2147483647 w 1061"/>
                <a:gd name="T75" fmla="*/ 2147483647 h 5587"/>
                <a:gd name="T76" fmla="*/ 2147483647 w 1061"/>
                <a:gd name="T77" fmla="*/ 2147483647 h 5587"/>
                <a:gd name="T78" fmla="*/ 2147483647 w 1061"/>
                <a:gd name="T79" fmla="*/ 2147483647 h 5587"/>
                <a:gd name="T80" fmla="*/ 2147483647 w 1061"/>
                <a:gd name="T81" fmla="*/ 2147483647 h 5587"/>
                <a:gd name="T82" fmla="*/ 2147483647 w 1061"/>
                <a:gd name="T83" fmla="*/ 2147483647 h 5587"/>
                <a:gd name="T84" fmla="*/ 2147483647 w 1061"/>
                <a:gd name="T85" fmla="*/ 2147483647 h 5587"/>
                <a:gd name="T86" fmla="*/ 2147483647 w 1061"/>
                <a:gd name="T87" fmla="*/ 2147483647 h 5587"/>
                <a:gd name="T88" fmla="*/ 2147483647 w 1061"/>
                <a:gd name="T89" fmla="*/ 2147483647 h 5587"/>
                <a:gd name="T90" fmla="*/ 2147483647 w 1061"/>
                <a:gd name="T91" fmla="*/ 2147483647 h 5587"/>
                <a:gd name="T92" fmla="*/ 2147483647 w 1061"/>
                <a:gd name="T93" fmla="*/ 2147483647 h 5587"/>
                <a:gd name="T94" fmla="*/ 2147483647 w 1061"/>
                <a:gd name="T95" fmla="*/ 2147483647 h 5587"/>
                <a:gd name="T96" fmla="*/ 2147483647 w 1061"/>
                <a:gd name="T97" fmla="*/ 2147483647 h 5587"/>
                <a:gd name="T98" fmla="*/ 2147483647 w 1061"/>
                <a:gd name="T99" fmla="*/ 2147483647 h 5587"/>
                <a:gd name="T100" fmla="*/ 2147483647 w 1061"/>
                <a:gd name="T101" fmla="*/ 2147483647 h 5587"/>
                <a:gd name="T102" fmla="*/ 2147483647 w 1061"/>
                <a:gd name="T103" fmla="*/ 2147483647 h 55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61"/>
                <a:gd name="T157" fmla="*/ 0 h 5587"/>
                <a:gd name="T158" fmla="*/ 1061 w 1061"/>
                <a:gd name="T159" fmla="*/ 5587 h 558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61" h="5587">
                  <a:moveTo>
                    <a:pt x="16" y="7"/>
                  </a:moveTo>
                  <a:lnTo>
                    <a:pt x="37" y="117"/>
                  </a:lnTo>
                  <a:cubicBezTo>
                    <a:pt x="38" y="122"/>
                    <a:pt x="35" y="126"/>
                    <a:pt x="30" y="127"/>
                  </a:cubicBezTo>
                  <a:cubicBezTo>
                    <a:pt x="26" y="127"/>
                    <a:pt x="22" y="125"/>
                    <a:pt x="21" y="120"/>
                  </a:cubicBezTo>
                  <a:lnTo>
                    <a:pt x="0" y="10"/>
                  </a:lnTo>
                  <a:cubicBezTo>
                    <a:pt x="0" y="6"/>
                    <a:pt x="3" y="2"/>
                    <a:pt x="7" y="1"/>
                  </a:cubicBezTo>
                  <a:cubicBezTo>
                    <a:pt x="11" y="0"/>
                    <a:pt x="15" y="3"/>
                    <a:pt x="16" y="7"/>
                  </a:cubicBezTo>
                  <a:close/>
                  <a:moveTo>
                    <a:pt x="52" y="196"/>
                  </a:moveTo>
                  <a:lnTo>
                    <a:pt x="72" y="306"/>
                  </a:lnTo>
                  <a:cubicBezTo>
                    <a:pt x="73" y="310"/>
                    <a:pt x="70" y="314"/>
                    <a:pt x="66" y="315"/>
                  </a:cubicBezTo>
                  <a:cubicBezTo>
                    <a:pt x="61" y="316"/>
                    <a:pt x="57" y="313"/>
                    <a:pt x="56" y="309"/>
                  </a:cubicBezTo>
                  <a:lnTo>
                    <a:pt x="36" y="199"/>
                  </a:lnTo>
                  <a:cubicBezTo>
                    <a:pt x="35" y="194"/>
                    <a:pt x="38" y="190"/>
                    <a:pt x="42" y="189"/>
                  </a:cubicBezTo>
                  <a:cubicBezTo>
                    <a:pt x="47" y="189"/>
                    <a:pt x="51" y="192"/>
                    <a:pt x="52" y="196"/>
                  </a:cubicBezTo>
                  <a:close/>
                  <a:moveTo>
                    <a:pt x="87" y="385"/>
                  </a:moveTo>
                  <a:lnTo>
                    <a:pt x="108" y="495"/>
                  </a:lnTo>
                  <a:cubicBezTo>
                    <a:pt x="108" y="499"/>
                    <a:pt x="106" y="503"/>
                    <a:pt x="101" y="504"/>
                  </a:cubicBezTo>
                  <a:cubicBezTo>
                    <a:pt x="97" y="505"/>
                    <a:pt x="93" y="502"/>
                    <a:pt x="92" y="498"/>
                  </a:cubicBezTo>
                  <a:lnTo>
                    <a:pt x="71" y="388"/>
                  </a:lnTo>
                  <a:cubicBezTo>
                    <a:pt x="70" y="383"/>
                    <a:pt x="73" y="379"/>
                    <a:pt x="78" y="378"/>
                  </a:cubicBezTo>
                  <a:cubicBezTo>
                    <a:pt x="82" y="377"/>
                    <a:pt x="86" y="380"/>
                    <a:pt x="87" y="385"/>
                  </a:cubicBezTo>
                  <a:close/>
                  <a:moveTo>
                    <a:pt x="122" y="573"/>
                  </a:moveTo>
                  <a:lnTo>
                    <a:pt x="143" y="683"/>
                  </a:lnTo>
                  <a:cubicBezTo>
                    <a:pt x="144" y="688"/>
                    <a:pt x="141" y="692"/>
                    <a:pt x="137" y="693"/>
                  </a:cubicBezTo>
                  <a:cubicBezTo>
                    <a:pt x="132" y="694"/>
                    <a:pt x="128" y="691"/>
                    <a:pt x="127" y="686"/>
                  </a:cubicBezTo>
                  <a:lnTo>
                    <a:pt x="107" y="576"/>
                  </a:lnTo>
                  <a:cubicBezTo>
                    <a:pt x="106" y="572"/>
                    <a:pt x="109" y="568"/>
                    <a:pt x="113" y="567"/>
                  </a:cubicBezTo>
                  <a:cubicBezTo>
                    <a:pt x="117" y="566"/>
                    <a:pt x="121" y="569"/>
                    <a:pt x="122" y="573"/>
                  </a:cubicBezTo>
                  <a:close/>
                  <a:moveTo>
                    <a:pt x="158" y="762"/>
                  </a:moveTo>
                  <a:lnTo>
                    <a:pt x="178" y="872"/>
                  </a:lnTo>
                  <a:cubicBezTo>
                    <a:pt x="179" y="876"/>
                    <a:pt x="176" y="881"/>
                    <a:pt x="172" y="881"/>
                  </a:cubicBezTo>
                  <a:cubicBezTo>
                    <a:pt x="168" y="882"/>
                    <a:pt x="163" y="879"/>
                    <a:pt x="163" y="875"/>
                  </a:cubicBezTo>
                  <a:lnTo>
                    <a:pt x="142" y="765"/>
                  </a:lnTo>
                  <a:cubicBezTo>
                    <a:pt x="141" y="761"/>
                    <a:pt x="144" y="756"/>
                    <a:pt x="148" y="756"/>
                  </a:cubicBezTo>
                  <a:cubicBezTo>
                    <a:pt x="153" y="755"/>
                    <a:pt x="157" y="758"/>
                    <a:pt x="158" y="762"/>
                  </a:cubicBezTo>
                  <a:close/>
                  <a:moveTo>
                    <a:pt x="193" y="951"/>
                  </a:moveTo>
                  <a:lnTo>
                    <a:pt x="214" y="1061"/>
                  </a:lnTo>
                  <a:cubicBezTo>
                    <a:pt x="215" y="1065"/>
                    <a:pt x="212" y="1069"/>
                    <a:pt x="207" y="1070"/>
                  </a:cubicBezTo>
                  <a:cubicBezTo>
                    <a:pt x="203" y="1071"/>
                    <a:pt x="199" y="1068"/>
                    <a:pt x="198" y="1064"/>
                  </a:cubicBezTo>
                  <a:lnTo>
                    <a:pt x="177" y="954"/>
                  </a:lnTo>
                  <a:cubicBezTo>
                    <a:pt x="177" y="949"/>
                    <a:pt x="179" y="945"/>
                    <a:pt x="184" y="944"/>
                  </a:cubicBezTo>
                  <a:cubicBezTo>
                    <a:pt x="188" y="944"/>
                    <a:pt x="192" y="946"/>
                    <a:pt x="193" y="951"/>
                  </a:cubicBezTo>
                  <a:close/>
                  <a:moveTo>
                    <a:pt x="228" y="1139"/>
                  </a:moveTo>
                  <a:lnTo>
                    <a:pt x="249" y="1250"/>
                  </a:lnTo>
                  <a:cubicBezTo>
                    <a:pt x="250" y="1254"/>
                    <a:pt x="247" y="1258"/>
                    <a:pt x="243" y="1259"/>
                  </a:cubicBezTo>
                  <a:cubicBezTo>
                    <a:pt x="238" y="1260"/>
                    <a:pt x="234" y="1257"/>
                    <a:pt x="233" y="1252"/>
                  </a:cubicBezTo>
                  <a:lnTo>
                    <a:pt x="213" y="1142"/>
                  </a:lnTo>
                  <a:cubicBezTo>
                    <a:pt x="212" y="1138"/>
                    <a:pt x="215" y="1134"/>
                    <a:pt x="219" y="1133"/>
                  </a:cubicBezTo>
                  <a:cubicBezTo>
                    <a:pt x="223" y="1132"/>
                    <a:pt x="228" y="1135"/>
                    <a:pt x="228" y="1139"/>
                  </a:cubicBezTo>
                  <a:close/>
                  <a:moveTo>
                    <a:pt x="264" y="1328"/>
                  </a:moveTo>
                  <a:lnTo>
                    <a:pt x="284" y="1438"/>
                  </a:lnTo>
                  <a:cubicBezTo>
                    <a:pt x="285" y="1443"/>
                    <a:pt x="282" y="1447"/>
                    <a:pt x="278" y="1448"/>
                  </a:cubicBezTo>
                  <a:cubicBezTo>
                    <a:pt x="274" y="1448"/>
                    <a:pt x="270" y="1446"/>
                    <a:pt x="269" y="1441"/>
                  </a:cubicBezTo>
                  <a:lnTo>
                    <a:pt x="248" y="1331"/>
                  </a:lnTo>
                  <a:cubicBezTo>
                    <a:pt x="247" y="1327"/>
                    <a:pt x="250" y="1323"/>
                    <a:pt x="254" y="1322"/>
                  </a:cubicBezTo>
                  <a:cubicBezTo>
                    <a:pt x="259" y="1321"/>
                    <a:pt x="263" y="1324"/>
                    <a:pt x="264" y="1328"/>
                  </a:cubicBezTo>
                  <a:close/>
                  <a:moveTo>
                    <a:pt x="299" y="1517"/>
                  </a:moveTo>
                  <a:lnTo>
                    <a:pt x="320" y="1627"/>
                  </a:lnTo>
                  <a:cubicBezTo>
                    <a:pt x="321" y="1631"/>
                    <a:pt x="318" y="1635"/>
                    <a:pt x="313" y="1636"/>
                  </a:cubicBezTo>
                  <a:cubicBezTo>
                    <a:pt x="309" y="1637"/>
                    <a:pt x="305" y="1634"/>
                    <a:pt x="304" y="1630"/>
                  </a:cubicBezTo>
                  <a:lnTo>
                    <a:pt x="283" y="1520"/>
                  </a:lnTo>
                  <a:cubicBezTo>
                    <a:pt x="283" y="1515"/>
                    <a:pt x="286" y="1511"/>
                    <a:pt x="290" y="1510"/>
                  </a:cubicBezTo>
                  <a:cubicBezTo>
                    <a:pt x="294" y="1510"/>
                    <a:pt x="298" y="1513"/>
                    <a:pt x="299" y="1517"/>
                  </a:cubicBezTo>
                  <a:close/>
                  <a:moveTo>
                    <a:pt x="335" y="1706"/>
                  </a:moveTo>
                  <a:lnTo>
                    <a:pt x="355" y="1816"/>
                  </a:lnTo>
                  <a:cubicBezTo>
                    <a:pt x="356" y="1820"/>
                    <a:pt x="353" y="1824"/>
                    <a:pt x="349" y="1825"/>
                  </a:cubicBezTo>
                  <a:cubicBezTo>
                    <a:pt x="344" y="1826"/>
                    <a:pt x="340" y="1823"/>
                    <a:pt x="339" y="1819"/>
                  </a:cubicBezTo>
                  <a:lnTo>
                    <a:pt x="319" y="1709"/>
                  </a:lnTo>
                  <a:cubicBezTo>
                    <a:pt x="318" y="1704"/>
                    <a:pt x="321" y="1700"/>
                    <a:pt x="325" y="1699"/>
                  </a:cubicBezTo>
                  <a:cubicBezTo>
                    <a:pt x="330" y="1698"/>
                    <a:pt x="334" y="1701"/>
                    <a:pt x="335" y="1706"/>
                  </a:cubicBezTo>
                  <a:close/>
                  <a:moveTo>
                    <a:pt x="370" y="1894"/>
                  </a:moveTo>
                  <a:lnTo>
                    <a:pt x="391" y="2004"/>
                  </a:lnTo>
                  <a:cubicBezTo>
                    <a:pt x="391" y="2009"/>
                    <a:pt x="389" y="2013"/>
                    <a:pt x="384" y="2014"/>
                  </a:cubicBezTo>
                  <a:cubicBezTo>
                    <a:pt x="380" y="2015"/>
                    <a:pt x="376" y="2012"/>
                    <a:pt x="375" y="2007"/>
                  </a:cubicBezTo>
                  <a:lnTo>
                    <a:pt x="354" y="1897"/>
                  </a:lnTo>
                  <a:cubicBezTo>
                    <a:pt x="353" y="1893"/>
                    <a:pt x="356" y="1889"/>
                    <a:pt x="361" y="1888"/>
                  </a:cubicBezTo>
                  <a:cubicBezTo>
                    <a:pt x="365" y="1887"/>
                    <a:pt x="369" y="1890"/>
                    <a:pt x="370" y="1894"/>
                  </a:cubicBezTo>
                  <a:close/>
                  <a:moveTo>
                    <a:pt x="405" y="2083"/>
                  </a:moveTo>
                  <a:lnTo>
                    <a:pt x="426" y="2193"/>
                  </a:lnTo>
                  <a:cubicBezTo>
                    <a:pt x="427" y="2197"/>
                    <a:pt x="424" y="2202"/>
                    <a:pt x="420" y="2202"/>
                  </a:cubicBezTo>
                  <a:cubicBezTo>
                    <a:pt x="415" y="2203"/>
                    <a:pt x="411" y="2200"/>
                    <a:pt x="410" y="2196"/>
                  </a:cubicBezTo>
                  <a:lnTo>
                    <a:pt x="390" y="2086"/>
                  </a:lnTo>
                  <a:cubicBezTo>
                    <a:pt x="389" y="2082"/>
                    <a:pt x="392" y="2077"/>
                    <a:pt x="396" y="2077"/>
                  </a:cubicBezTo>
                  <a:cubicBezTo>
                    <a:pt x="400" y="2076"/>
                    <a:pt x="405" y="2079"/>
                    <a:pt x="405" y="2083"/>
                  </a:cubicBezTo>
                  <a:close/>
                  <a:moveTo>
                    <a:pt x="441" y="2272"/>
                  </a:moveTo>
                  <a:lnTo>
                    <a:pt x="461" y="2382"/>
                  </a:lnTo>
                  <a:cubicBezTo>
                    <a:pt x="462" y="2386"/>
                    <a:pt x="459" y="2390"/>
                    <a:pt x="455" y="2391"/>
                  </a:cubicBezTo>
                  <a:cubicBezTo>
                    <a:pt x="451" y="2392"/>
                    <a:pt x="446" y="2389"/>
                    <a:pt x="446" y="2385"/>
                  </a:cubicBezTo>
                  <a:lnTo>
                    <a:pt x="425" y="2275"/>
                  </a:lnTo>
                  <a:cubicBezTo>
                    <a:pt x="424" y="2270"/>
                    <a:pt x="427" y="2266"/>
                    <a:pt x="431" y="2265"/>
                  </a:cubicBezTo>
                  <a:cubicBezTo>
                    <a:pt x="436" y="2265"/>
                    <a:pt x="440" y="2267"/>
                    <a:pt x="441" y="2272"/>
                  </a:cubicBezTo>
                  <a:close/>
                  <a:moveTo>
                    <a:pt x="476" y="2460"/>
                  </a:moveTo>
                  <a:lnTo>
                    <a:pt x="497" y="2571"/>
                  </a:lnTo>
                  <a:cubicBezTo>
                    <a:pt x="498" y="2575"/>
                    <a:pt x="495" y="2579"/>
                    <a:pt x="490" y="2580"/>
                  </a:cubicBezTo>
                  <a:cubicBezTo>
                    <a:pt x="486" y="2581"/>
                    <a:pt x="482" y="2578"/>
                    <a:pt x="481" y="2573"/>
                  </a:cubicBezTo>
                  <a:lnTo>
                    <a:pt x="460" y="2463"/>
                  </a:lnTo>
                  <a:cubicBezTo>
                    <a:pt x="460" y="2459"/>
                    <a:pt x="462" y="2455"/>
                    <a:pt x="467" y="2454"/>
                  </a:cubicBezTo>
                  <a:cubicBezTo>
                    <a:pt x="471" y="2453"/>
                    <a:pt x="475" y="2456"/>
                    <a:pt x="476" y="2460"/>
                  </a:cubicBezTo>
                  <a:close/>
                  <a:moveTo>
                    <a:pt x="511" y="2649"/>
                  </a:moveTo>
                  <a:lnTo>
                    <a:pt x="532" y="2759"/>
                  </a:lnTo>
                  <a:cubicBezTo>
                    <a:pt x="533" y="2764"/>
                    <a:pt x="530" y="2768"/>
                    <a:pt x="526" y="2769"/>
                  </a:cubicBezTo>
                  <a:cubicBezTo>
                    <a:pt x="521" y="2769"/>
                    <a:pt x="517" y="2767"/>
                    <a:pt x="516" y="2762"/>
                  </a:cubicBezTo>
                  <a:lnTo>
                    <a:pt x="496" y="2652"/>
                  </a:lnTo>
                  <a:cubicBezTo>
                    <a:pt x="495" y="2648"/>
                    <a:pt x="498" y="2644"/>
                    <a:pt x="502" y="2643"/>
                  </a:cubicBezTo>
                  <a:cubicBezTo>
                    <a:pt x="506" y="2642"/>
                    <a:pt x="511" y="2645"/>
                    <a:pt x="511" y="2649"/>
                  </a:cubicBezTo>
                  <a:close/>
                  <a:moveTo>
                    <a:pt x="547" y="2838"/>
                  </a:moveTo>
                  <a:lnTo>
                    <a:pt x="567" y="2948"/>
                  </a:lnTo>
                  <a:cubicBezTo>
                    <a:pt x="568" y="2952"/>
                    <a:pt x="565" y="2956"/>
                    <a:pt x="561" y="2957"/>
                  </a:cubicBezTo>
                  <a:cubicBezTo>
                    <a:pt x="557" y="2958"/>
                    <a:pt x="553" y="2955"/>
                    <a:pt x="552" y="2951"/>
                  </a:cubicBezTo>
                  <a:lnTo>
                    <a:pt x="531" y="2841"/>
                  </a:lnTo>
                  <a:cubicBezTo>
                    <a:pt x="530" y="2836"/>
                    <a:pt x="533" y="2832"/>
                    <a:pt x="537" y="2831"/>
                  </a:cubicBezTo>
                  <a:cubicBezTo>
                    <a:pt x="542" y="2831"/>
                    <a:pt x="546" y="2834"/>
                    <a:pt x="547" y="2838"/>
                  </a:cubicBezTo>
                  <a:close/>
                  <a:moveTo>
                    <a:pt x="582" y="3027"/>
                  </a:moveTo>
                  <a:lnTo>
                    <a:pt x="603" y="3137"/>
                  </a:lnTo>
                  <a:cubicBezTo>
                    <a:pt x="604" y="3141"/>
                    <a:pt x="601" y="3145"/>
                    <a:pt x="596" y="3146"/>
                  </a:cubicBezTo>
                  <a:cubicBezTo>
                    <a:pt x="592" y="3147"/>
                    <a:pt x="588" y="3144"/>
                    <a:pt x="587" y="3140"/>
                  </a:cubicBezTo>
                  <a:lnTo>
                    <a:pt x="566" y="3030"/>
                  </a:lnTo>
                  <a:cubicBezTo>
                    <a:pt x="566" y="3025"/>
                    <a:pt x="569" y="3021"/>
                    <a:pt x="573" y="3020"/>
                  </a:cubicBezTo>
                  <a:cubicBezTo>
                    <a:pt x="577" y="3019"/>
                    <a:pt x="581" y="3022"/>
                    <a:pt x="582" y="3027"/>
                  </a:cubicBezTo>
                  <a:close/>
                  <a:moveTo>
                    <a:pt x="618" y="3215"/>
                  </a:moveTo>
                  <a:lnTo>
                    <a:pt x="638" y="3325"/>
                  </a:lnTo>
                  <a:cubicBezTo>
                    <a:pt x="639" y="3330"/>
                    <a:pt x="636" y="3334"/>
                    <a:pt x="632" y="3335"/>
                  </a:cubicBezTo>
                  <a:cubicBezTo>
                    <a:pt x="627" y="3336"/>
                    <a:pt x="623" y="3333"/>
                    <a:pt x="622" y="3328"/>
                  </a:cubicBezTo>
                  <a:lnTo>
                    <a:pt x="602" y="3218"/>
                  </a:lnTo>
                  <a:cubicBezTo>
                    <a:pt x="601" y="3214"/>
                    <a:pt x="604" y="3210"/>
                    <a:pt x="608" y="3209"/>
                  </a:cubicBezTo>
                  <a:cubicBezTo>
                    <a:pt x="613" y="3208"/>
                    <a:pt x="617" y="3211"/>
                    <a:pt x="618" y="3215"/>
                  </a:cubicBezTo>
                  <a:close/>
                  <a:moveTo>
                    <a:pt x="653" y="3404"/>
                  </a:moveTo>
                  <a:lnTo>
                    <a:pt x="674" y="3514"/>
                  </a:lnTo>
                  <a:cubicBezTo>
                    <a:pt x="674" y="3518"/>
                    <a:pt x="672" y="3523"/>
                    <a:pt x="667" y="3523"/>
                  </a:cubicBezTo>
                  <a:cubicBezTo>
                    <a:pt x="663" y="3524"/>
                    <a:pt x="659" y="3521"/>
                    <a:pt x="658" y="3517"/>
                  </a:cubicBezTo>
                  <a:lnTo>
                    <a:pt x="637" y="3407"/>
                  </a:lnTo>
                  <a:cubicBezTo>
                    <a:pt x="636" y="3403"/>
                    <a:pt x="639" y="3398"/>
                    <a:pt x="644" y="3398"/>
                  </a:cubicBezTo>
                  <a:cubicBezTo>
                    <a:pt x="648" y="3397"/>
                    <a:pt x="652" y="3400"/>
                    <a:pt x="653" y="3404"/>
                  </a:cubicBezTo>
                  <a:close/>
                  <a:moveTo>
                    <a:pt x="688" y="3593"/>
                  </a:moveTo>
                  <a:lnTo>
                    <a:pt x="709" y="3703"/>
                  </a:lnTo>
                  <a:cubicBezTo>
                    <a:pt x="710" y="3707"/>
                    <a:pt x="707" y="3711"/>
                    <a:pt x="703" y="3712"/>
                  </a:cubicBezTo>
                  <a:cubicBezTo>
                    <a:pt x="698" y="3713"/>
                    <a:pt x="694" y="3710"/>
                    <a:pt x="693" y="3706"/>
                  </a:cubicBezTo>
                  <a:lnTo>
                    <a:pt x="673" y="3596"/>
                  </a:lnTo>
                  <a:cubicBezTo>
                    <a:pt x="672" y="3591"/>
                    <a:pt x="675" y="3587"/>
                    <a:pt x="679" y="3586"/>
                  </a:cubicBezTo>
                  <a:cubicBezTo>
                    <a:pt x="683" y="3586"/>
                    <a:pt x="688" y="3588"/>
                    <a:pt x="688" y="3593"/>
                  </a:cubicBezTo>
                  <a:close/>
                  <a:moveTo>
                    <a:pt x="724" y="3781"/>
                  </a:moveTo>
                  <a:lnTo>
                    <a:pt x="744" y="3892"/>
                  </a:lnTo>
                  <a:cubicBezTo>
                    <a:pt x="745" y="3896"/>
                    <a:pt x="742" y="3900"/>
                    <a:pt x="738" y="3901"/>
                  </a:cubicBezTo>
                  <a:cubicBezTo>
                    <a:pt x="734" y="3902"/>
                    <a:pt x="729" y="3899"/>
                    <a:pt x="729" y="3894"/>
                  </a:cubicBezTo>
                  <a:lnTo>
                    <a:pt x="708" y="3784"/>
                  </a:lnTo>
                  <a:cubicBezTo>
                    <a:pt x="707" y="3780"/>
                    <a:pt x="710" y="3776"/>
                    <a:pt x="714" y="3775"/>
                  </a:cubicBezTo>
                  <a:cubicBezTo>
                    <a:pt x="719" y="3774"/>
                    <a:pt x="723" y="3777"/>
                    <a:pt x="724" y="3781"/>
                  </a:cubicBezTo>
                  <a:close/>
                  <a:moveTo>
                    <a:pt x="759" y="3970"/>
                  </a:moveTo>
                  <a:lnTo>
                    <a:pt x="780" y="4080"/>
                  </a:lnTo>
                  <a:cubicBezTo>
                    <a:pt x="781" y="4085"/>
                    <a:pt x="778" y="4089"/>
                    <a:pt x="773" y="4090"/>
                  </a:cubicBezTo>
                  <a:cubicBezTo>
                    <a:pt x="769" y="4090"/>
                    <a:pt x="765" y="4088"/>
                    <a:pt x="764" y="4083"/>
                  </a:cubicBezTo>
                  <a:lnTo>
                    <a:pt x="743" y="3973"/>
                  </a:lnTo>
                  <a:cubicBezTo>
                    <a:pt x="743" y="3969"/>
                    <a:pt x="745" y="3965"/>
                    <a:pt x="750" y="3964"/>
                  </a:cubicBezTo>
                  <a:cubicBezTo>
                    <a:pt x="754" y="3963"/>
                    <a:pt x="758" y="3966"/>
                    <a:pt x="759" y="3970"/>
                  </a:cubicBezTo>
                  <a:close/>
                  <a:moveTo>
                    <a:pt x="794" y="4159"/>
                  </a:moveTo>
                  <a:lnTo>
                    <a:pt x="815" y="4269"/>
                  </a:lnTo>
                  <a:cubicBezTo>
                    <a:pt x="816" y="4273"/>
                    <a:pt x="813" y="4277"/>
                    <a:pt x="809" y="4278"/>
                  </a:cubicBezTo>
                  <a:cubicBezTo>
                    <a:pt x="804" y="4279"/>
                    <a:pt x="800" y="4276"/>
                    <a:pt x="799" y="4272"/>
                  </a:cubicBezTo>
                  <a:lnTo>
                    <a:pt x="779" y="4162"/>
                  </a:lnTo>
                  <a:cubicBezTo>
                    <a:pt x="778" y="4157"/>
                    <a:pt x="781" y="4153"/>
                    <a:pt x="785" y="4152"/>
                  </a:cubicBezTo>
                  <a:cubicBezTo>
                    <a:pt x="789" y="4152"/>
                    <a:pt x="794" y="4155"/>
                    <a:pt x="794" y="4159"/>
                  </a:cubicBezTo>
                  <a:close/>
                  <a:moveTo>
                    <a:pt x="830" y="4348"/>
                  </a:moveTo>
                  <a:lnTo>
                    <a:pt x="850" y="4458"/>
                  </a:lnTo>
                  <a:cubicBezTo>
                    <a:pt x="851" y="4462"/>
                    <a:pt x="848" y="4466"/>
                    <a:pt x="844" y="4467"/>
                  </a:cubicBezTo>
                  <a:cubicBezTo>
                    <a:pt x="840" y="4468"/>
                    <a:pt x="836" y="4465"/>
                    <a:pt x="835" y="4461"/>
                  </a:cubicBezTo>
                  <a:lnTo>
                    <a:pt x="814" y="4351"/>
                  </a:lnTo>
                  <a:cubicBezTo>
                    <a:pt x="813" y="4346"/>
                    <a:pt x="816" y="4342"/>
                    <a:pt x="821" y="4341"/>
                  </a:cubicBezTo>
                  <a:cubicBezTo>
                    <a:pt x="825" y="4340"/>
                    <a:pt x="829" y="4343"/>
                    <a:pt x="830" y="4348"/>
                  </a:cubicBezTo>
                  <a:close/>
                  <a:moveTo>
                    <a:pt x="865" y="4536"/>
                  </a:moveTo>
                  <a:lnTo>
                    <a:pt x="886" y="4646"/>
                  </a:lnTo>
                  <a:cubicBezTo>
                    <a:pt x="887" y="4651"/>
                    <a:pt x="884" y="4655"/>
                    <a:pt x="879" y="4656"/>
                  </a:cubicBezTo>
                  <a:cubicBezTo>
                    <a:pt x="875" y="4657"/>
                    <a:pt x="871" y="4654"/>
                    <a:pt x="870" y="4649"/>
                  </a:cubicBezTo>
                  <a:lnTo>
                    <a:pt x="849" y="4539"/>
                  </a:lnTo>
                  <a:cubicBezTo>
                    <a:pt x="849" y="4535"/>
                    <a:pt x="852" y="4531"/>
                    <a:pt x="856" y="4530"/>
                  </a:cubicBezTo>
                  <a:cubicBezTo>
                    <a:pt x="860" y="4529"/>
                    <a:pt x="864" y="4532"/>
                    <a:pt x="865" y="4536"/>
                  </a:cubicBezTo>
                  <a:close/>
                  <a:moveTo>
                    <a:pt x="901" y="4725"/>
                  </a:moveTo>
                  <a:lnTo>
                    <a:pt x="921" y="4835"/>
                  </a:lnTo>
                  <a:cubicBezTo>
                    <a:pt x="922" y="4839"/>
                    <a:pt x="919" y="4844"/>
                    <a:pt x="915" y="4844"/>
                  </a:cubicBezTo>
                  <a:cubicBezTo>
                    <a:pt x="910" y="4845"/>
                    <a:pt x="906" y="4842"/>
                    <a:pt x="906" y="4838"/>
                  </a:cubicBezTo>
                  <a:lnTo>
                    <a:pt x="885" y="4728"/>
                  </a:lnTo>
                  <a:cubicBezTo>
                    <a:pt x="884" y="4724"/>
                    <a:pt x="887" y="4719"/>
                    <a:pt x="891" y="4719"/>
                  </a:cubicBezTo>
                  <a:cubicBezTo>
                    <a:pt x="896" y="4718"/>
                    <a:pt x="900" y="4721"/>
                    <a:pt x="901" y="4725"/>
                  </a:cubicBezTo>
                  <a:close/>
                  <a:moveTo>
                    <a:pt x="936" y="4914"/>
                  </a:moveTo>
                  <a:lnTo>
                    <a:pt x="957" y="5024"/>
                  </a:lnTo>
                  <a:cubicBezTo>
                    <a:pt x="957" y="5028"/>
                    <a:pt x="955" y="5032"/>
                    <a:pt x="950" y="5033"/>
                  </a:cubicBezTo>
                  <a:cubicBezTo>
                    <a:pt x="946" y="5034"/>
                    <a:pt x="942" y="5031"/>
                    <a:pt x="941" y="5027"/>
                  </a:cubicBezTo>
                  <a:lnTo>
                    <a:pt x="920" y="4917"/>
                  </a:lnTo>
                  <a:cubicBezTo>
                    <a:pt x="919" y="4912"/>
                    <a:pt x="922" y="4908"/>
                    <a:pt x="927" y="4907"/>
                  </a:cubicBezTo>
                  <a:cubicBezTo>
                    <a:pt x="931" y="4906"/>
                    <a:pt x="935" y="4909"/>
                    <a:pt x="936" y="4914"/>
                  </a:cubicBezTo>
                  <a:close/>
                  <a:moveTo>
                    <a:pt x="971" y="5102"/>
                  </a:moveTo>
                  <a:lnTo>
                    <a:pt x="992" y="5212"/>
                  </a:lnTo>
                  <a:cubicBezTo>
                    <a:pt x="993" y="5217"/>
                    <a:pt x="990" y="5221"/>
                    <a:pt x="986" y="5222"/>
                  </a:cubicBezTo>
                  <a:cubicBezTo>
                    <a:pt x="981" y="5223"/>
                    <a:pt x="977" y="5220"/>
                    <a:pt x="976" y="5215"/>
                  </a:cubicBezTo>
                  <a:lnTo>
                    <a:pt x="956" y="5105"/>
                  </a:lnTo>
                  <a:cubicBezTo>
                    <a:pt x="955" y="5101"/>
                    <a:pt x="958" y="5097"/>
                    <a:pt x="962" y="5096"/>
                  </a:cubicBezTo>
                  <a:cubicBezTo>
                    <a:pt x="966" y="5095"/>
                    <a:pt x="971" y="5098"/>
                    <a:pt x="971" y="5102"/>
                  </a:cubicBezTo>
                  <a:close/>
                  <a:moveTo>
                    <a:pt x="1007" y="5291"/>
                  </a:moveTo>
                  <a:lnTo>
                    <a:pt x="1027" y="5401"/>
                  </a:lnTo>
                  <a:cubicBezTo>
                    <a:pt x="1028" y="5406"/>
                    <a:pt x="1025" y="5410"/>
                    <a:pt x="1021" y="5411"/>
                  </a:cubicBezTo>
                  <a:cubicBezTo>
                    <a:pt x="1017" y="5411"/>
                    <a:pt x="1012" y="5408"/>
                    <a:pt x="1012" y="5404"/>
                  </a:cubicBezTo>
                  <a:lnTo>
                    <a:pt x="991" y="5294"/>
                  </a:lnTo>
                  <a:cubicBezTo>
                    <a:pt x="990" y="5290"/>
                    <a:pt x="993" y="5286"/>
                    <a:pt x="997" y="5285"/>
                  </a:cubicBezTo>
                  <a:cubicBezTo>
                    <a:pt x="1002" y="5284"/>
                    <a:pt x="1006" y="5287"/>
                    <a:pt x="1007" y="5291"/>
                  </a:cubicBezTo>
                  <a:close/>
                  <a:moveTo>
                    <a:pt x="1042" y="5480"/>
                  </a:moveTo>
                  <a:lnTo>
                    <a:pt x="1060" y="5576"/>
                  </a:lnTo>
                  <a:cubicBezTo>
                    <a:pt x="1061" y="5581"/>
                    <a:pt x="1058" y="5585"/>
                    <a:pt x="1054" y="5586"/>
                  </a:cubicBezTo>
                  <a:cubicBezTo>
                    <a:pt x="1049" y="5587"/>
                    <a:pt x="1045" y="5584"/>
                    <a:pt x="1044" y="5579"/>
                  </a:cubicBezTo>
                  <a:lnTo>
                    <a:pt x="1026" y="5483"/>
                  </a:lnTo>
                  <a:cubicBezTo>
                    <a:pt x="1026" y="5478"/>
                    <a:pt x="1028" y="5474"/>
                    <a:pt x="1033" y="5473"/>
                  </a:cubicBezTo>
                  <a:cubicBezTo>
                    <a:pt x="1037" y="5473"/>
                    <a:pt x="1041" y="5475"/>
                    <a:pt x="1042" y="5480"/>
                  </a:cubicBez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3" name="Content Placeholder 2"/>
          <p:cNvSpPr>
            <a:spLocks noGrp="1"/>
          </p:cNvSpPr>
          <p:nvPr>
            <p:ph idx="1"/>
          </p:nvPr>
        </p:nvSpPr>
        <p:spPr>
          <a:xfrm>
            <a:off x="508000" y="1026160"/>
            <a:ext cx="8087360" cy="1473200"/>
          </a:xfrm>
        </p:spPr>
        <p:txBody>
          <a:bodyPr/>
          <a:lstStyle/>
          <a:p>
            <a:r>
              <a:rPr lang="en-US" dirty="0" smtClean="0"/>
              <a:t>A collaborative filtering model is built for each grid cell</a:t>
            </a:r>
          </a:p>
          <a:p>
            <a:r>
              <a:rPr lang="en-US" dirty="0" smtClean="0"/>
              <a:t>Allows querying user to select </a:t>
            </a:r>
            <a:r>
              <a:rPr lang="en-US" b="1" i="1" dirty="0" smtClean="0"/>
              <a:t>influence level</a:t>
            </a:r>
          </a:p>
          <a:p>
            <a:r>
              <a:rPr lang="en-US" dirty="0" smtClean="0"/>
              <a:t>Query is evaluated using grid at given level</a:t>
            </a:r>
          </a:p>
        </p:txBody>
      </p:sp>
      <p:cxnSp>
        <p:nvCxnSpPr>
          <p:cNvPr id="195" name="Straight Connector 194"/>
          <p:cNvCxnSpPr/>
          <p:nvPr/>
        </p:nvCxnSpPr>
        <p:spPr bwMode="auto">
          <a:xfrm>
            <a:off x="6235480" y="3007360"/>
            <a:ext cx="0" cy="2895600"/>
          </a:xfrm>
          <a:prstGeom prst="line">
            <a:avLst/>
          </a:prstGeom>
          <a:ln>
            <a:gradFill>
              <a:gsLst>
                <a:gs pos="0">
                  <a:srgbClr val="FFCC00"/>
                </a:gs>
                <a:gs pos="100000">
                  <a:srgbClr val="80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1" name="TextBox 210"/>
          <p:cNvSpPr txBox="1"/>
          <p:nvPr/>
        </p:nvSpPr>
        <p:spPr>
          <a:xfrm rot="5400000">
            <a:off x="5331451" y="4102855"/>
            <a:ext cx="243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Influence Levels</a:t>
            </a:r>
            <a:endParaRPr lang="en-US" sz="1800" dirty="0"/>
          </a:p>
        </p:txBody>
      </p:sp>
      <p:sp>
        <p:nvSpPr>
          <p:cNvPr id="212" name="TextBox 211"/>
          <p:cNvSpPr txBox="1"/>
          <p:nvPr/>
        </p:nvSpPr>
        <p:spPr>
          <a:xfrm>
            <a:off x="3839965" y="5847080"/>
            <a:ext cx="4884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800000"/>
                </a:solidFill>
              </a:rPr>
              <a:t>Smaller cells </a:t>
            </a:r>
            <a:r>
              <a:rPr lang="en-US" sz="2000" dirty="0" smtClean="0">
                <a:solidFill>
                  <a:srgbClr val="800000"/>
                </a:solidFill>
                <a:sym typeface="Wingdings" pitchFamily="2" charset="2"/>
              </a:rPr>
              <a:t></a:t>
            </a:r>
            <a:r>
              <a:rPr lang="en-US" sz="2000" dirty="0" smtClean="0">
                <a:solidFill>
                  <a:srgbClr val="800000"/>
                </a:solidFill>
              </a:rPr>
              <a:t> more “localized” answers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4559080" y="2575560"/>
            <a:ext cx="3637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Regular Collaborative Filtering</a:t>
            </a:r>
            <a:endParaRPr lang="en-US" sz="2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4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150"/>
            <a:ext cx="7411720" cy="923925"/>
          </a:xfrm>
        </p:spPr>
        <p:txBody>
          <a:bodyPr/>
          <a:lstStyle/>
          <a:p>
            <a:pPr algn="ctr"/>
            <a:r>
              <a:rPr lang="en-US" dirty="0" smtClean="0"/>
              <a:t>Web 2.0</a:t>
            </a:r>
            <a:endParaRPr lang="en-US" dirty="0"/>
          </a:p>
        </p:txBody>
      </p:sp>
      <p:pic>
        <p:nvPicPr>
          <p:cNvPr id="7516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480" y="1218353"/>
            <a:ext cx="4074160" cy="484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16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942779"/>
            <a:ext cx="3718560" cy="552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08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4130"/>
            <a:ext cx="7381240" cy="923925"/>
          </a:xfrm>
        </p:spPr>
        <p:txBody>
          <a:bodyPr/>
          <a:lstStyle/>
          <a:p>
            <a:pPr algn="ctr"/>
            <a:r>
              <a:rPr lang="en-US" dirty="0" smtClean="0"/>
              <a:t>Dealing with Spatial Items in LARS</a:t>
            </a:r>
            <a:endParaRPr lang="en-US" dirty="0"/>
          </a:p>
        </p:txBody>
      </p:sp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4704080"/>
          </a:xfrm>
        </p:spPr>
        <p:txBody>
          <a:bodyPr/>
          <a:lstStyle/>
          <a:p>
            <a:r>
              <a:rPr lang="en-US" sz="2400" b="0" dirty="0" smtClean="0"/>
              <a:t>Penalize each item, with a </a:t>
            </a:r>
            <a:r>
              <a:rPr lang="en-US" sz="2400" b="0" i="1" dirty="0" smtClean="0">
                <a:solidFill>
                  <a:srgbClr val="800000"/>
                </a:solidFill>
              </a:rPr>
              <a:t>travel penalty</a:t>
            </a:r>
            <a:r>
              <a:rPr lang="en-US" sz="2400" b="0" dirty="0" smtClean="0"/>
              <a:t>, based on its distance from the user.</a:t>
            </a:r>
          </a:p>
          <a:p>
            <a:endParaRPr lang="en-US" sz="2400" b="0" dirty="0" smtClean="0"/>
          </a:p>
          <a:p>
            <a:r>
              <a:rPr lang="en-US" sz="2400" b="0" dirty="0" smtClean="0"/>
              <a:t>Use a ranking function that combines the recommendation score and travel penalty</a:t>
            </a:r>
          </a:p>
          <a:p>
            <a:endParaRPr lang="en-US" sz="2400" b="0" dirty="0" smtClean="0"/>
          </a:p>
          <a:p>
            <a:r>
              <a:rPr lang="en-US" b="0" dirty="0" smtClean="0"/>
              <a:t>Incrementally, retrieve items based on travel penalty, and calculate the ranking score on an ad-hoc basis</a:t>
            </a:r>
          </a:p>
          <a:p>
            <a:endParaRPr lang="en-US" b="0" dirty="0" smtClean="0"/>
          </a:p>
          <a:p>
            <a:r>
              <a:rPr lang="en-US" sz="2400" b="0" dirty="0" smtClean="0"/>
              <a:t>Employ an early stoppin</a:t>
            </a:r>
            <a:r>
              <a:rPr lang="en-US" b="0" dirty="0" smtClean="0"/>
              <a:t>g condition to minimize the list of accessed items to get the </a:t>
            </a:r>
            <a:r>
              <a:rPr lang="en-US" b="0" i="1" dirty="0" smtClean="0"/>
              <a:t>K</a:t>
            </a:r>
            <a:r>
              <a:rPr lang="en-US" b="0" dirty="0" smtClean="0"/>
              <a:t> recommended items</a:t>
            </a:r>
            <a:endParaRPr lang="en-US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320237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036156" y="5562600"/>
            <a:ext cx="7041044" cy="609600"/>
          </a:xfrm>
          <a:prstGeom prst="roundRect">
            <a:avLst/>
          </a:prstGeom>
          <a:solidFill>
            <a:srgbClr val="7A001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904240"/>
            <a:ext cx="8249920" cy="999300"/>
          </a:xfrm>
        </p:spPr>
        <p:txBody>
          <a:bodyPr/>
          <a:lstStyle/>
          <a:p>
            <a:r>
              <a:rPr lang="en-US" dirty="0" smtClean="0"/>
              <a:t>We live in an increasingly social and “real-time” world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Number of things to recommend is growing exponentially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1400" dirty="0" smtClean="0"/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Users expressing opinions faster than ever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Recommendations change second-to-second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" y="67311"/>
            <a:ext cx="7716520" cy="745490"/>
          </a:xfrm>
        </p:spPr>
        <p:txBody>
          <a:bodyPr/>
          <a:lstStyle/>
          <a:p>
            <a:pPr algn="ctr"/>
            <a:r>
              <a:rPr lang="en-US" dirty="0" smtClean="0"/>
              <a:t>Offline </a:t>
            </a:r>
            <a:r>
              <a:rPr lang="en-US" dirty="0" err="1" smtClean="0"/>
              <a:t>Proces:Things</a:t>
            </a:r>
            <a:r>
              <a:rPr lang="en-US" dirty="0" smtClean="0"/>
              <a:t> have changed…</a:t>
            </a:r>
            <a:endParaRPr lang="en-US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5" y="2080320"/>
            <a:ext cx="4109335" cy="2339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ounded Rectangle 34"/>
          <p:cNvSpPr/>
          <p:nvPr/>
        </p:nvSpPr>
        <p:spPr bwMode="auto">
          <a:xfrm>
            <a:off x="485663" y="3631061"/>
            <a:ext cx="3264425" cy="752341"/>
          </a:xfrm>
          <a:prstGeom prst="roundRect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34" charset="-127"/>
            </a:endParaRPr>
          </a:p>
        </p:txBody>
      </p:sp>
      <p:cxnSp>
        <p:nvCxnSpPr>
          <p:cNvPr id="36" name="Straight Arrow Connector 35"/>
          <p:cNvCxnSpPr>
            <a:stCxn id="37" idx="2"/>
          </p:cNvCxnSpPr>
          <p:nvPr/>
        </p:nvCxnSpPr>
        <p:spPr bwMode="auto">
          <a:xfrm flipH="1">
            <a:off x="2117875" y="2958513"/>
            <a:ext cx="1017572" cy="4758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2232294" y="2589181"/>
            <a:ext cx="180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A40000"/>
                </a:solidFill>
              </a:rPr>
              <a:t>“Like” button</a:t>
            </a:r>
            <a:endParaRPr lang="en-US" sz="1800" b="1" dirty="0">
              <a:solidFill>
                <a:srgbClr val="A40000"/>
              </a:solidFill>
            </a:endParaRPr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79346"/>
            <a:ext cx="4571926" cy="22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ounded Rectangle 38"/>
          <p:cNvSpPr/>
          <p:nvPr/>
        </p:nvSpPr>
        <p:spPr bwMode="auto">
          <a:xfrm>
            <a:off x="7924800" y="3121841"/>
            <a:ext cx="921720" cy="268835"/>
          </a:xfrm>
          <a:prstGeom prst="roundRect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34" charset="-127"/>
            </a:endParaRPr>
          </a:p>
        </p:txBody>
      </p:sp>
      <p:cxnSp>
        <p:nvCxnSpPr>
          <p:cNvPr id="40" name="Straight Arrow Connector 39"/>
          <p:cNvCxnSpPr>
            <a:stCxn id="41" idx="2"/>
            <a:endCxn id="39" idx="1"/>
          </p:cNvCxnSpPr>
          <p:nvPr/>
        </p:nvCxnSpPr>
        <p:spPr bwMode="auto">
          <a:xfrm>
            <a:off x="7052896" y="2764986"/>
            <a:ext cx="871904" cy="49127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5326924" y="2395654"/>
            <a:ext cx="345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A40000"/>
                </a:solidFill>
                <a:latin typeface="Calibri" pitchFamily="34" charset="0"/>
                <a:cs typeface="Calibri" pitchFamily="34" charset="0"/>
              </a:rPr>
              <a:t>NY Times “Recommend” button</a:t>
            </a:r>
            <a:endParaRPr lang="en-US" sz="1800" b="1" dirty="0">
              <a:solidFill>
                <a:srgbClr val="A4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36156" y="1761300"/>
            <a:ext cx="2291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smtClean="0">
                <a:latin typeface="Calibri" pitchFamily="34" charset="0"/>
                <a:cs typeface="Calibri" pitchFamily="34" charset="0"/>
              </a:rPr>
              <a:t>Facebook Posts</a:t>
            </a:r>
            <a:endParaRPr lang="en-US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483617" y="1817634"/>
            <a:ext cx="2291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smtClean="0">
                <a:latin typeface="Calibri" pitchFamily="34" charset="0"/>
                <a:cs typeface="Calibri" pitchFamily="34" charset="0"/>
              </a:rPr>
              <a:t>Blog/News Items</a:t>
            </a:r>
            <a:endParaRPr lang="en-US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Content Placeholder 2"/>
          <p:cNvSpPr txBox="1">
            <a:spLocks/>
          </p:cNvSpPr>
          <p:nvPr/>
        </p:nvSpPr>
        <p:spPr bwMode="auto">
          <a:xfrm>
            <a:off x="1194035" y="5562600"/>
            <a:ext cx="673076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“Offline” step can </a:t>
            </a:r>
            <a:r>
              <a:rPr lang="en-US" sz="2800" b="1" u="sng" dirty="0" smtClean="0">
                <a:solidFill>
                  <a:schemeClr val="bg1"/>
                </a:solidFill>
              </a:rPr>
              <a:t>no longer</a:t>
            </a:r>
            <a:r>
              <a:rPr lang="en-US" sz="2800" b="1" dirty="0" smtClean="0">
                <a:solidFill>
                  <a:schemeClr val="bg1"/>
                </a:solidFill>
              </a:rPr>
              <a:t> be tolerated</a:t>
            </a:r>
          </a:p>
        </p:txBody>
      </p:sp>
    </p:spTree>
    <p:extLst>
      <p:ext uri="{BB962C8B-B14F-4D97-AF65-F5344CB8AC3E}">
        <p14:creationId xmlns:p14="http://schemas.microsoft.com/office/powerpoint/2010/main" val="29767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5" grpId="0" animBg="1"/>
      <p:bldP spid="37" grpId="0"/>
      <p:bldP spid="39" grpId="0" animBg="1"/>
      <p:bldP spid="41" grpId="0"/>
      <p:bldP spid="42" grpId="0"/>
      <p:bldP spid="4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80" y="1071880"/>
            <a:ext cx="8610600" cy="1066800"/>
          </a:xfrm>
        </p:spPr>
        <p:txBody>
          <a:bodyPr/>
          <a:lstStyle/>
          <a:p>
            <a:r>
              <a:rPr lang="en-US" sz="2000" dirty="0" smtClean="0"/>
              <a:t>Incoming stream of rating data: (</a:t>
            </a:r>
            <a:r>
              <a:rPr lang="en-US" sz="2000" i="1" dirty="0" smtClean="0"/>
              <a:t>user</a:t>
            </a:r>
            <a:r>
              <a:rPr lang="en-US" sz="2000" dirty="0" smtClean="0"/>
              <a:t>, </a:t>
            </a:r>
            <a:r>
              <a:rPr lang="en-US" sz="2000" i="1" dirty="0" smtClean="0"/>
              <a:t>item</a:t>
            </a:r>
            <a:r>
              <a:rPr lang="en-US" sz="2000" dirty="0" smtClean="0"/>
              <a:t>, </a:t>
            </a:r>
            <a:r>
              <a:rPr lang="en-US" sz="2000" i="1" dirty="0" smtClean="0"/>
              <a:t>rating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Ratings are used to build a recommendation model as: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7A0019"/>
                </a:solidFill>
              </a:rPr>
              <a:t>Item-based collaborative filtering:</a:t>
            </a:r>
            <a:r>
              <a:rPr lang="en-US" dirty="0" smtClean="0"/>
              <a:t> (</a:t>
            </a:r>
            <a:r>
              <a:rPr lang="en-US" i="1" dirty="0" smtClean="0"/>
              <a:t>item</a:t>
            </a:r>
            <a:r>
              <a:rPr lang="en-US" dirty="0" smtClean="0"/>
              <a:t>, </a:t>
            </a:r>
            <a:r>
              <a:rPr lang="en-US" i="1" dirty="0" smtClean="0"/>
              <a:t>item</a:t>
            </a:r>
            <a:r>
              <a:rPr lang="en-US" dirty="0" smtClean="0"/>
              <a:t>, </a:t>
            </a:r>
            <a:r>
              <a:rPr lang="en-US" i="1" dirty="0" smtClean="0"/>
              <a:t>similarity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>
                <a:solidFill>
                  <a:srgbClr val="7A0019"/>
                </a:solidFill>
              </a:rPr>
              <a:t>User-based </a:t>
            </a:r>
            <a:r>
              <a:rPr lang="en-US" dirty="0">
                <a:solidFill>
                  <a:srgbClr val="7A0019"/>
                </a:solidFill>
              </a:rPr>
              <a:t>collaborative filtering</a:t>
            </a:r>
            <a:r>
              <a:rPr lang="en-US" dirty="0" smtClean="0">
                <a:solidFill>
                  <a:srgbClr val="7A0019"/>
                </a:solidFill>
              </a:rPr>
              <a:t>:</a:t>
            </a:r>
            <a:r>
              <a:rPr lang="en-US" dirty="0" smtClean="0"/>
              <a:t> (</a:t>
            </a:r>
            <a:r>
              <a:rPr lang="en-US" i="1" dirty="0" smtClean="0"/>
              <a:t>user</a:t>
            </a:r>
            <a:r>
              <a:rPr lang="en-US" dirty="0" smtClean="0"/>
              <a:t>, </a:t>
            </a:r>
            <a:r>
              <a:rPr lang="en-US" i="1" dirty="0" smtClean="0"/>
              <a:t>user</a:t>
            </a:r>
            <a:r>
              <a:rPr lang="en-US" dirty="0" smtClean="0"/>
              <a:t>, </a:t>
            </a:r>
            <a:r>
              <a:rPr lang="en-US" i="1" dirty="0" smtClean="0"/>
              <a:t>similarity</a:t>
            </a:r>
            <a:r>
              <a:rPr lang="en-US" dirty="0" smtClean="0"/>
              <a:t>)</a:t>
            </a:r>
          </a:p>
          <a:p>
            <a:r>
              <a:rPr lang="en-US" sz="2000" dirty="0" smtClean="0"/>
              <a:t>Recommendation query:</a:t>
            </a:r>
          </a:p>
          <a:p>
            <a:pPr lvl="1"/>
            <a:r>
              <a:rPr lang="en-US" dirty="0" smtClean="0">
                <a:solidFill>
                  <a:srgbClr val="7A0019"/>
                </a:solidFill>
              </a:rPr>
              <a:t>Item-based collaborative filtering: </a:t>
            </a:r>
          </a:p>
          <a:p>
            <a:pPr lvl="2"/>
            <a:r>
              <a:rPr lang="en-US" i="1" dirty="0" smtClean="0"/>
              <a:t>Given a user u, find the top-k items that are most similar to the items that u has liked before</a:t>
            </a:r>
          </a:p>
          <a:p>
            <a:pPr lvl="1"/>
            <a:r>
              <a:rPr lang="en-US" dirty="0" smtClean="0">
                <a:solidFill>
                  <a:srgbClr val="7A0019"/>
                </a:solidFill>
              </a:rPr>
              <a:t>User-based collaborative filtering:</a:t>
            </a:r>
          </a:p>
          <a:p>
            <a:pPr lvl="2"/>
            <a:r>
              <a:rPr lang="en-US" i="1" dirty="0" smtClean="0"/>
              <a:t> Given a user u, find the top-k items that the users who are similar to u have liked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Recommender Systems in DBMS ?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 bwMode="auto">
          <a:xfrm>
            <a:off x="381000" y="5257800"/>
            <a:ext cx="8382000" cy="914400"/>
          </a:xfrm>
          <a:prstGeom prst="roundRect">
            <a:avLst/>
          </a:prstGeom>
          <a:solidFill>
            <a:srgbClr val="7A001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533401" y="5257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“Online” recommendation environments have all the pieces of a data management problem</a:t>
            </a:r>
          </a:p>
        </p:txBody>
      </p:sp>
    </p:spTree>
    <p:extLst>
      <p:ext uri="{BB962C8B-B14F-4D97-AF65-F5344CB8AC3E}">
        <p14:creationId xmlns:p14="http://schemas.microsoft.com/office/powerpoint/2010/main" val="100035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127240" cy="923925"/>
          </a:xfrm>
        </p:spPr>
        <p:txBody>
          <a:bodyPr/>
          <a:lstStyle/>
          <a:p>
            <a:pPr algn="ctr"/>
            <a:r>
              <a:rPr lang="en-US" sz="4000" dirty="0" err="1" smtClean="0"/>
              <a:t>GoeScoialDB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040" y="2174240"/>
            <a:ext cx="8356600" cy="2702560"/>
          </a:xfrm>
        </p:spPr>
        <p:txBody>
          <a:bodyPr/>
          <a:lstStyle/>
          <a:p>
            <a:pPr marL="0" indent="0" algn="ctr">
              <a:lnSpc>
                <a:spcPts val="3700"/>
              </a:lnSpc>
              <a:buNone/>
            </a:pPr>
            <a:r>
              <a:rPr lang="en-US" sz="2800" dirty="0" smtClean="0"/>
              <a:t>GeoScoialDB is a social networking system that injects the </a:t>
            </a:r>
            <a:r>
              <a:rPr lang="en-US" sz="2800" i="1" dirty="0" smtClean="0">
                <a:solidFill>
                  <a:srgbClr val="800000"/>
                </a:solidFill>
              </a:rPr>
              <a:t>location-awareness</a:t>
            </a:r>
            <a:r>
              <a:rPr lang="en-US" sz="2800" dirty="0" smtClean="0"/>
              <a:t> into the core functionally of social networks. Each decision in </a:t>
            </a:r>
            <a:r>
              <a:rPr lang="en-US" sz="2800" dirty="0" err="1" smtClean="0"/>
              <a:t>GeoSocialDB</a:t>
            </a:r>
            <a:r>
              <a:rPr lang="en-US" sz="2800" dirty="0" smtClean="0"/>
              <a:t> is taken while consulting the </a:t>
            </a:r>
            <a:r>
              <a:rPr lang="en-US" sz="2800" i="1" dirty="0" smtClean="0">
                <a:solidFill>
                  <a:srgbClr val="800000"/>
                </a:solidFill>
              </a:rPr>
              <a:t>locations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 smtClean="0"/>
              <a:t>of both users and messages</a:t>
            </a:r>
          </a:p>
        </p:txBody>
      </p:sp>
    </p:spTree>
    <p:extLst>
      <p:ext uri="{BB962C8B-B14F-4D97-AF65-F5344CB8AC3E}">
        <p14:creationId xmlns:p14="http://schemas.microsoft.com/office/powerpoint/2010/main" val="204147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085"/>
            <a:ext cx="8014447" cy="923925"/>
          </a:xfrm>
        </p:spPr>
        <p:txBody>
          <a:bodyPr/>
          <a:lstStyle/>
          <a:p>
            <a:pPr algn="ctr"/>
            <a:r>
              <a:rPr lang="en-US" altLang="zh-CN" sz="2800" dirty="0" smtClean="0"/>
              <a:t>Architecture of </a:t>
            </a:r>
            <a:r>
              <a:rPr lang="en-US" altLang="zh-CN" sz="2800" dirty="0" err="1" smtClean="0"/>
              <a:t>GeoSocialDB</a:t>
            </a:r>
            <a:r>
              <a:rPr lang="en-US" altLang="zh-CN" sz="2800" dirty="0" smtClean="0"/>
              <a:t> </a:t>
            </a:r>
            <a:endParaRPr lang="zh-CN" altLang="en-US" sz="2600" dirty="0"/>
          </a:p>
        </p:txBody>
      </p:sp>
      <p:sp>
        <p:nvSpPr>
          <p:cNvPr id="10" name="Rounded Rectangle 9"/>
          <p:cNvSpPr/>
          <p:nvPr/>
        </p:nvSpPr>
        <p:spPr>
          <a:xfrm>
            <a:off x="2038246" y="1418659"/>
            <a:ext cx="5579918" cy="4484798"/>
          </a:xfrm>
          <a:prstGeom prst="roundRect">
            <a:avLst>
              <a:gd name="adj" fmla="val 6772"/>
            </a:avLst>
          </a:prstGeom>
          <a:solidFill>
            <a:srgbClr val="FFCC00">
              <a:alpha val="24000"/>
            </a:srgbClr>
          </a:solidFill>
          <a:ln w="254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4703290" y="4148106"/>
            <a:ext cx="240235" cy="794"/>
          </a:xfrm>
          <a:prstGeom prst="straightConnector1">
            <a:avLst/>
          </a:prstGeom>
          <a:ln>
            <a:solidFill>
              <a:srgbClr val="002060"/>
            </a:solidFill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" name="Group 23"/>
          <p:cNvGrpSpPr/>
          <p:nvPr/>
        </p:nvGrpSpPr>
        <p:grpSpPr>
          <a:xfrm>
            <a:off x="4279219" y="3293282"/>
            <a:ext cx="1111827" cy="766162"/>
            <a:chOff x="3903517" y="4732754"/>
            <a:chExt cx="1111827" cy="766162"/>
          </a:xfrm>
        </p:grpSpPr>
        <p:sp>
          <p:nvSpPr>
            <p:cNvPr id="23" name="Flowchart: Magnetic Disk 22"/>
            <p:cNvSpPr/>
            <p:nvPr/>
          </p:nvSpPr>
          <p:spPr>
            <a:xfrm>
              <a:off x="3983123" y="4732754"/>
              <a:ext cx="935240" cy="753646"/>
            </a:xfrm>
            <a:prstGeom prst="flowChartMagneticDisk">
              <a:avLst/>
            </a:prstGeom>
            <a:solidFill>
              <a:srgbClr val="FFCC00"/>
            </a:solidFill>
            <a:ln>
              <a:solidFill>
                <a:srgbClr val="8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baseline="-25000" dirty="0">
                <a:solidFill>
                  <a:srgbClr val="8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03517" y="4975696"/>
              <a:ext cx="1111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800000"/>
                  </a:solidFill>
                  <a:latin typeface="+mn-lt"/>
                </a:rPr>
                <a:t>User Profiles</a:t>
              </a:r>
              <a:endParaRPr lang="en-US" sz="1400" b="1" dirty="0">
                <a:solidFill>
                  <a:srgbClr val="800000"/>
                </a:solidFill>
                <a:latin typeface="+mn-lt"/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2699800" y="3307133"/>
            <a:ext cx="1111827" cy="753646"/>
            <a:chOff x="3903517" y="4732754"/>
            <a:chExt cx="1111827" cy="753646"/>
          </a:xfrm>
        </p:grpSpPr>
        <p:sp>
          <p:nvSpPr>
            <p:cNvPr id="26" name="Flowchart: Magnetic Disk 25"/>
            <p:cNvSpPr/>
            <p:nvPr/>
          </p:nvSpPr>
          <p:spPr>
            <a:xfrm>
              <a:off x="3983123" y="4732754"/>
              <a:ext cx="935240" cy="753646"/>
            </a:xfrm>
            <a:prstGeom prst="flowChartMagneticDisk">
              <a:avLst/>
            </a:prstGeom>
            <a:solidFill>
              <a:srgbClr val="FFCC00"/>
            </a:solidFill>
            <a:ln>
              <a:solidFill>
                <a:srgbClr val="8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baseline="-25000" dirty="0">
                <a:solidFill>
                  <a:srgbClr val="80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903517" y="5044971"/>
              <a:ext cx="11118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800000"/>
                  </a:solidFill>
                  <a:latin typeface="+mn-lt"/>
                </a:rPr>
                <a:t>Messages</a:t>
              </a:r>
              <a:endParaRPr lang="en-US" sz="1400" b="1" dirty="0">
                <a:solidFill>
                  <a:srgbClr val="800000"/>
                </a:solidFill>
                <a:latin typeface="+mn-lt"/>
              </a:endParaRPr>
            </a:p>
          </p:txBody>
        </p:sp>
      </p:grpSp>
      <p:grpSp>
        <p:nvGrpSpPr>
          <p:cNvPr id="5" name="Group 27"/>
          <p:cNvGrpSpPr/>
          <p:nvPr/>
        </p:nvGrpSpPr>
        <p:grpSpPr>
          <a:xfrm>
            <a:off x="5803223" y="3293281"/>
            <a:ext cx="1111827" cy="753646"/>
            <a:chOff x="3903517" y="4774319"/>
            <a:chExt cx="1111827" cy="753646"/>
          </a:xfrm>
        </p:grpSpPr>
        <p:sp>
          <p:nvSpPr>
            <p:cNvPr id="29" name="Flowchart: Magnetic Disk 28"/>
            <p:cNvSpPr/>
            <p:nvPr/>
          </p:nvSpPr>
          <p:spPr>
            <a:xfrm>
              <a:off x="3983123" y="4774319"/>
              <a:ext cx="935240" cy="753646"/>
            </a:xfrm>
            <a:prstGeom prst="flowChartMagneticDisk">
              <a:avLst/>
            </a:prstGeom>
            <a:solidFill>
              <a:srgbClr val="FFCC00"/>
            </a:solidFill>
            <a:ln>
              <a:solidFill>
                <a:srgbClr val="8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baseline="-25000" dirty="0">
                <a:solidFill>
                  <a:srgbClr val="80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903517" y="5044971"/>
              <a:ext cx="11118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800000"/>
                  </a:solidFill>
                  <a:latin typeface="+mn-lt"/>
                </a:rPr>
                <a:t>Suggestions</a:t>
              </a:r>
              <a:endParaRPr lang="en-US" sz="1400" b="1" dirty="0">
                <a:solidFill>
                  <a:srgbClr val="800000"/>
                </a:solidFill>
                <a:latin typeface="+mn-lt"/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2418733" y="2030726"/>
            <a:ext cx="2044062" cy="741599"/>
          </a:xfrm>
          <a:prstGeom prst="roundRect">
            <a:avLst/>
          </a:prstGeom>
          <a:solidFill>
            <a:srgbClr val="8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Location-Aware News Feed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078796" y="2044580"/>
            <a:ext cx="2030217" cy="741599"/>
          </a:xfrm>
          <a:prstGeom prst="roundRect">
            <a:avLst/>
          </a:prstGeom>
          <a:solidFill>
            <a:srgbClr val="8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Location-Aware News Ranking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734904" y="4995595"/>
            <a:ext cx="2210324" cy="741599"/>
          </a:xfrm>
          <a:prstGeom prst="roundRect">
            <a:avLst/>
          </a:prstGeom>
          <a:solidFill>
            <a:srgbClr val="8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Location-Aware Recommendation</a:t>
            </a:r>
            <a:endParaRPr lang="en-US" sz="1800" b="1" dirty="0">
              <a:solidFill>
                <a:schemeClr val="bg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553337" y="3742147"/>
            <a:ext cx="1238251" cy="1283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92877" y="3457935"/>
            <a:ext cx="135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Geo-tagged Message</a:t>
            </a:r>
            <a:endParaRPr lang="en-US" sz="1400" b="1" dirty="0">
              <a:solidFill>
                <a:srgbClr val="00206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540299" y="4282474"/>
            <a:ext cx="3291840" cy="1588"/>
          </a:xfrm>
          <a:prstGeom prst="straightConnector1">
            <a:avLst/>
          </a:prstGeom>
          <a:ln>
            <a:solidFill>
              <a:srgbClr val="002060"/>
            </a:solidFill>
            <a:tailEnd type="non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82282" y="4013340"/>
            <a:ext cx="1891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Profile Update</a:t>
            </a:r>
            <a:endParaRPr lang="en-US" sz="1400" b="1" dirty="0">
              <a:solidFill>
                <a:srgbClr val="002060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1500768" y="4614984"/>
            <a:ext cx="4846320" cy="5"/>
          </a:xfrm>
          <a:prstGeom prst="straightConnector1">
            <a:avLst/>
          </a:prstGeom>
          <a:ln>
            <a:solidFill>
              <a:srgbClr val="002060"/>
            </a:solidFill>
            <a:tailEnd type="non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79829" y="4426537"/>
            <a:ext cx="1222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User Suggestion</a:t>
            </a:r>
            <a:endParaRPr lang="en-US" sz="1400" b="1" dirty="0">
              <a:solidFill>
                <a:srgbClr val="002060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5400000" flipH="1" flipV="1">
            <a:off x="6061057" y="4314337"/>
            <a:ext cx="572748" cy="837"/>
          </a:xfrm>
          <a:prstGeom prst="straightConnector1">
            <a:avLst/>
          </a:prstGeom>
          <a:ln>
            <a:solidFill>
              <a:srgbClr val="002060"/>
            </a:solidFill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151555" y="2412109"/>
            <a:ext cx="1238251" cy="1283"/>
          </a:xfrm>
          <a:prstGeom prst="straightConnector1">
            <a:avLst/>
          </a:prstGeom>
          <a:ln>
            <a:solidFill>
              <a:srgbClr val="800000"/>
            </a:solidFill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01065" y="2160493"/>
            <a:ext cx="135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800000"/>
                </a:solidFill>
              </a:rPr>
              <a:t>Log-on Spatial Query</a:t>
            </a:r>
            <a:endParaRPr lang="en-US" sz="1400" b="1" dirty="0">
              <a:solidFill>
                <a:srgbClr val="800000"/>
              </a:solidFill>
            </a:endParaRPr>
          </a:p>
        </p:txBody>
      </p:sp>
      <p:grpSp>
        <p:nvGrpSpPr>
          <p:cNvPr id="6" name="Group 54"/>
          <p:cNvGrpSpPr/>
          <p:nvPr/>
        </p:nvGrpSpPr>
        <p:grpSpPr>
          <a:xfrm>
            <a:off x="3299010" y="2781478"/>
            <a:ext cx="1357746" cy="600458"/>
            <a:chOff x="2867890" y="2599949"/>
            <a:chExt cx="1357746" cy="600458"/>
          </a:xfrm>
        </p:grpSpPr>
        <p:cxnSp>
          <p:nvCxnSpPr>
            <p:cNvPr id="49" name="Straight Arrow Connector 48"/>
            <p:cNvCxnSpPr/>
            <p:nvPr/>
          </p:nvCxnSpPr>
          <p:spPr>
            <a:xfrm rot="5400000" flipH="1" flipV="1">
              <a:off x="3399337" y="2775087"/>
              <a:ext cx="351070" cy="793"/>
            </a:xfrm>
            <a:prstGeom prst="straightConnector1">
              <a:avLst/>
            </a:prstGeom>
            <a:ln>
              <a:solidFill>
                <a:srgbClr val="800000"/>
              </a:solidFill>
              <a:tailEnd type="triangle" w="lg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2867890" y="2964873"/>
              <a:ext cx="1357746" cy="2"/>
            </a:xfrm>
            <a:prstGeom prst="straightConnector1">
              <a:avLst/>
            </a:prstGeom>
            <a:ln>
              <a:solidFill>
                <a:srgbClr val="800000"/>
              </a:solidFill>
              <a:tailEnd type="none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5400000" flipH="1" flipV="1">
              <a:off x="2761999" y="3079893"/>
              <a:ext cx="240235" cy="794"/>
            </a:xfrm>
            <a:prstGeom prst="straightConnector1">
              <a:avLst/>
            </a:prstGeom>
            <a:ln>
              <a:solidFill>
                <a:srgbClr val="800000"/>
              </a:solidFill>
              <a:tailEnd type="none" w="lg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5400000" flipH="1" flipV="1">
              <a:off x="4092028" y="3079892"/>
              <a:ext cx="240235" cy="794"/>
            </a:xfrm>
            <a:prstGeom prst="straightConnector1">
              <a:avLst/>
            </a:prstGeom>
            <a:ln>
              <a:solidFill>
                <a:srgbClr val="800000"/>
              </a:solidFill>
              <a:tailEnd type="none" w="lg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" name="Group 55"/>
          <p:cNvGrpSpPr/>
          <p:nvPr/>
        </p:nvGrpSpPr>
        <p:grpSpPr>
          <a:xfrm>
            <a:off x="4989315" y="2781473"/>
            <a:ext cx="1357746" cy="600458"/>
            <a:chOff x="2867890" y="2599949"/>
            <a:chExt cx="1357746" cy="600458"/>
          </a:xfrm>
        </p:grpSpPr>
        <p:cxnSp>
          <p:nvCxnSpPr>
            <p:cNvPr id="57" name="Straight Arrow Connector 56"/>
            <p:cNvCxnSpPr/>
            <p:nvPr/>
          </p:nvCxnSpPr>
          <p:spPr>
            <a:xfrm rot="5400000" flipH="1" flipV="1">
              <a:off x="3399337" y="2775087"/>
              <a:ext cx="351070" cy="793"/>
            </a:xfrm>
            <a:prstGeom prst="straightConnector1">
              <a:avLst/>
            </a:prstGeom>
            <a:ln>
              <a:solidFill>
                <a:srgbClr val="800000"/>
              </a:solidFill>
              <a:tailEnd type="triangle" w="lg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2867890" y="2964873"/>
              <a:ext cx="1357746" cy="2"/>
            </a:xfrm>
            <a:prstGeom prst="straightConnector1">
              <a:avLst/>
            </a:prstGeom>
            <a:ln>
              <a:solidFill>
                <a:srgbClr val="800000"/>
              </a:solidFill>
              <a:tailEnd type="none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rot="5400000" flipH="1" flipV="1">
              <a:off x="2761999" y="3079893"/>
              <a:ext cx="240235" cy="794"/>
            </a:xfrm>
            <a:prstGeom prst="straightConnector1">
              <a:avLst/>
            </a:prstGeom>
            <a:ln>
              <a:solidFill>
                <a:srgbClr val="800000"/>
              </a:solidFill>
              <a:tailEnd type="none" w="lg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rot="5400000" flipH="1" flipV="1">
              <a:off x="4092028" y="3079892"/>
              <a:ext cx="240235" cy="794"/>
            </a:xfrm>
            <a:prstGeom prst="straightConnector1">
              <a:avLst/>
            </a:prstGeom>
            <a:ln>
              <a:solidFill>
                <a:srgbClr val="800000"/>
              </a:solidFill>
              <a:tailEnd type="none" w="lg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61" name="Straight Arrow Connector 60"/>
          <p:cNvCxnSpPr/>
          <p:nvPr/>
        </p:nvCxnSpPr>
        <p:spPr>
          <a:xfrm>
            <a:off x="7136720" y="2209800"/>
            <a:ext cx="1238251" cy="1283"/>
          </a:xfrm>
          <a:prstGeom prst="straightConnector1">
            <a:avLst/>
          </a:prstGeom>
          <a:ln>
            <a:solidFill>
              <a:srgbClr val="800000"/>
            </a:solidFill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4476646" y="2425965"/>
            <a:ext cx="573233" cy="1282"/>
          </a:xfrm>
          <a:prstGeom prst="straightConnector1">
            <a:avLst/>
          </a:prstGeom>
          <a:ln>
            <a:solidFill>
              <a:srgbClr val="800000"/>
            </a:solidFill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1137701" y="5363128"/>
            <a:ext cx="2549236" cy="158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0" y="5129553"/>
            <a:ext cx="17041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Spatial Recommendation Query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5959168" y="5334000"/>
            <a:ext cx="975032" cy="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non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516098" y="2590800"/>
            <a:ext cx="1704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Recommendation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447639" y="1902023"/>
            <a:ext cx="1357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800000"/>
                </a:solidFill>
              </a:rPr>
              <a:t>News Feed</a:t>
            </a:r>
            <a:endParaRPr lang="en-US" sz="1400" b="1" dirty="0">
              <a:solidFill>
                <a:srgbClr val="800000"/>
              </a:solidFill>
            </a:endParaRPr>
          </a:p>
        </p:txBody>
      </p:sp>
      <p:grpSp>
        <p:nvGrpSpPr>
          <p:cNvPr id="11" name="Group 94"/>
          <p:cNvGrpSpPr/>
          <p:nvPr/>
        </p:nvGrpSpPr>
        <p:grpSpPr>
          <a:xfrm>
            <a:off x="5052070" y="4024721"/>
            <a:ext cx="1051560" cy="934996"/>
            <a:chOff x="5052070" y="3843192"/>
            <a:chExt cx="1051560" cy="934996"/>
          </a:xfrm>
        </p:grpSpPr>
        <p:cxnSp>
          <p:nvCxnSpPr>
            <p:cNvPr id="78" name="Straight Arrow Connector 77"/>
            <p:cNvCxnSpPr/>
            <p:nvPr/>
          </p:nvCxnSpPr>
          <p:spPr>
            <a:xfrm rot="5400000" flipH="1" flipV="1">
              <a:off x="5902127" y="4041548"/>
              <a:ext cx="383669" cy="4885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none" w="lg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rot="5400000" flipH="1" flipV="1">
              <a:off x="4884638" y="4032584"/>
              <a:ext cx="383669" cy="4885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none" w="lg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5052070" y="4242934"/>
              <a:ext cx="1051560" cy="2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none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rot="16200000" flipH="1">
              <a:off x="5310696" y="4503868"/>
              <a:ext cx="548640" cy="0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stealth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/>
        </p:nvSpPr>
        <p:spPr>
          <a:xfrm>
            <a:off x="3531704" y="951299"/>
            <a:ext cx="2711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800000"/>
                </a:solidFill>
              </a:rPr>
              <a:t>GeoSocialDB</a:t>
            </a:r>
            <a:endParaRPr lang="en-US" sz="1800" b="1" dirty="0">
              <a:solidFill>
                <a:srgbClr val="800000"/>
              </a:solidFill>
            </a:endParaRPr>
          </a:p>
        </p:txBody>
      </p:sp>
      <p:sp>
        <p:nvSpPr>
          <p:cNvPr id="91" name="Left Brace 90"/>
          <p:cNvSpPr/>
          <p:nvPr/>
        </p:nvSpPr>
        <p:spPr bwMode="auto">
          <a:xfrm>
            <a:off x="363070" y="3516399"/>
            <a:ext cx="282388" cy="1264023"/>
          </a:xfrm>
          <a:prstGeom prst="leftBrace">
            <a:avLst/>
          </a:prstGeom>
          <a:noFill/>
          <a:ln w="222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34" charset="-127"/>
            </a:endParaRPr>
          </a:p>
        </p:txBody>
      </p:sp>
      <p:sp>
        <p:nvSpPr>
          <p:cNvPr id="93" name="TextBox 92"/>
          <p:cNvSpPr txBox="1"/>
          <p:nvPr/>
        </p:nvSpPr>
        <p:spPr>
          <a:xfrm rot="16200000">
            <a:off x="-616261" y="4000714"/>
            <a:ext cx="1620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User Updates</a:t>
            </a:r>
            <a:endParaRPr lang="en-US" sz="1400" b="1" dirty="0">
              <a:solidFill>
                <a:srgbClr val="002060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7162800" y="2589517"/>
            <a:ext cx="1238251" cy="1283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 flipH="1" flipV="1">
            <a:off x="5657646" y="4056610"/>
            <a:ext cx="2553947" cy="834"/>
          </a:xfrm>
          <a:prstGeom prst="straightConnector1">
            <a:avLst/>
          </a:prstGeom>
          <a:ln>
            <a:solidFill>
              <a:srgbClr val="002060"/>
            </a:solidFill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378843" y="1681714"/>
            <a:ext cx="203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 smtClean="0">
                <a:solidFill>
                  <a:srgbClr val="800000"/>
                </a:solidFill>
              </a:rPr>
              <a:t>GeoFeed</a:t>
            </a:r>
            <a:endParaRPr lang="en-US" sz="1400" b="1" dirty="0">
              <a:solidFill>
                <a:srgbClr val="8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087362" y="1702034"/>
            <a:ext cx="203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 smtClean="0">
                <a:solidFill>
                  <a:srgbClr val="800000"/>
                </a:solidFill>
              </a:rPr>
              <a:t>GeoRank</a:t>
            </a:r>
            <a:endParaRPr lang="en-US" sz="1400" b="1" dirty="0">
              <a:solidFill>
                <a:srgbClr val="8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806742" y="4682025"/>
            <a:ext cx="203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800000"/>
                </a:solidFill>
              </a:rPr>
              <a:t>LARS</a:t>
            </a:r>
            <a:endParaRPr lang="en-US" sz="1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88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 animBg="1"/>
      <p:bldP spid="37" grpId="0"/>
      <p:bldP spid="40" grpId="0"/>
      <p:bldP spid="43" grpId="0"/>
      <p:bldP spid="48" grpId="0"/>
      <p:bldP spid="69" grpId="0"/>
      <p:bldP spid="71" grpId="0"/>
      <p:bldP spid="72" grpId="0"/>
      <p:bldP spid="91" grpId="0" animBg="1"/>
      <p:bldP spid="9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265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" y="1086169"/>
            <a:ext cx="6143624" cy="340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2400" y="38100"/>
            <a:ext cx="8572500" cy="762000"/>
          </a:xfrm>
        </p:spPr>
        <p:txBody>
          <a:bodyPr/>
          <a:lstStyle/>
          <a:p>
            <a:pPr algn="ctr">
              <a:defRPr/>
            </a:pPr>
            <a:r>
              <a:rPr lang="en-US" sz="2800" dirty="0" err="1" smtClean="0"/>
              <a:t>GeoSocialDB</a:t>
            </a:r>
            <a:r>
              <a:rPr lang="en-US" sz="2800" dirty="0" smtClean="0"/>
              <a:t> </a:t>
            </a:r>
            <a:r>
              <a:rPr lang="en-US" sz="2800" dirty="0"/>
              <a:t>System Prototype 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AutoShape 2" descr="imap://mokbel@mail.cs.umn.edu:993/fetch%3EUID%3E/INBOX%3E89007?part=1.2&amp;type=image/jpeg&amp;filename=we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p://mokbel@mail.cs.umn.edu:993/fetch%3EUID%3E/INBOX%3E89007?part=1.2&amp;type=image/jpeg&amp;filename=web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imap://mokbel@mail.cs.umn.edu:993/fetch%3EUID%3E/INBOX%3E89047?part=1.10&amp;type=image/png&amp;filename=ServerApp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5264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2931299"/>
            <a:ext cx="6316345" cy="338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2654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146" y="1665365"/>
            <a:ext cx="1765745" cy="316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90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8100"/>
            <a:ext cx="7429500" cy="923925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00125"/>
            <a:ext cx="8153400" cy="5391150"/>
          </a:xfrm>
        </p:spPr>
        <p:txBody>
          <a:bodyPr/>
          <a:lstStyle/>
          <a:p>
            <a:r>
              <a:rPr lang="en-US" dirty="0" smtClean="0"/>
              <a:t>When LBS Meets Web 2.0</a:t>
            </a:r>
          </a:p>
          <a:p>
            <a:endParaRPr lang="en-US" sz="800" dirty="0" smtClean="0"/>
          </a:p>
          <a:p>
            <a:r>
              <a:rPr lang="en-US" dirty="0" smtClean="0"/>
              <a:t>Personalization in LBS 2.0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The </a:t>
            </a:r>
            <a:r>
              <a:rPr lang="en-US" dirty="0" err="1" smtClean="0"/>
              <a:t>CareDB</a:t>
            </a:r>
            <a:r>
              <a:rPr lang="en-US" dirty="0" smtClean="0"/>
              <a:t>/</a:t>
            </a:r>
            <a:r>
              <a:rPr lang="en-US" dirty="0" err="1" smtClean="0"/>
              <a:t>FlexPref</a:t>
            </a:r>
            <a:r>
              <a:rPr lang="en-US" dirty="0" smtClean="0"/>
              <a:t> Project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A unified framework for supporting the location attribute within preference functions</a:t>
            </a:r>
          </a:p>
          <a:p>
            <a:pPr lvl="1">
              <a:buFont typeface="Wingdings" pitchFamily="2" charset="2"/>
              <a:buChar char="q"/>
            </a:pPr>
            <a:endParaRPr lang="en-US" sz="800" dirty="0" smtClean="0"/>
          </a:p>
          <a:p>
            <a:r>
              <a:rPr lang="en-US" dirty="0" smtClean="0"/>
              <a:t>Socialization in LBS 2.0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Location-based Social Networks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The </a:t>
            </a:r>
            <a:r>
              <a:rPr lang="en-US" dirty="0" err="1" smtClean="0"/>
              <a:t>GeoFeed</a:t>
            </a:r>
            <a:r>
              <a:rPr lang="en-US" dirty="0" smtClean="0"/>
              <a:t> Project as a Location-Aware News Feed System</a:t>
            </a:r>
          </a:p>
          <a:p>
            <a:pPr lvl="1">
              <a:buFont typeface="Wingdings" pitchFamily="2" charset="2"/>
              <a:buChar char="q"/>
            </a:pPr>
            <a:endParaRPr lang="en-US" sz="800" dirty="0" smtClean="0"/>
          </a:p>
          <a:p>
            <a:r>
              <a:rPr lang="en-US" dirty="0" smtClean="0"/>
              <a:t>Recommendations in LBS 2.0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A taxonomy of spatial ratings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The LARS project as a Location-Aware Recommender System</a:t>
            </a:r>
          </a:p>
          <a:p>
            <a:pPr lvl="1"/>
            <a:endParaRPr lang="en-US" sz="800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GeoSocialDB</a:t>
            </a:r>
            <a:r>
              <a:rPr lang="en-US" dirty="0" smtClean="0"/>
              <a:t> Project as an LBS 2.0 System</a:t>
            </a:r>
          </a:p>
          <a:p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2767996757"/>
      </p:ext>
    </p:extLst>
  </p:cSld>
  <p:clrMapOvr>
    <a:masterClrMapping/>
  </p:clrMapOvr>
  <p:transition advTm="17936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20100" cy="923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TW" sz="4000" b="1" dirty="0" smtClean="0">
                <a:solidFill>
                  <a:srgbClr val="800000"/>
                </a:solidFill>
                <a:cs typeface="+mj-cs"/>
              </a:rPr>
              <a:t>Conclusion</a:t>
            </a:r>
            <a:endParaRPr lang="en-US" altLang="zh-TW" sz="4800" b="1" dirty="0">
              <a:solidFill>
                <a:srgbClr val="800000"/>
              </a:solidFill>
              <a:cs typeface="+mj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2400" y="1941195"/>
            <a:ext cx="8648372" cy="3743325"/>
            <a:chOff x="190828" y="1752600"/>
            <a:chExt cx="8648372" cy="374332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828" y="1752600"/>
              <a:ext cx="8648372" cy="3743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19"/>
            <p:cNvSpPr>
              <a:spLocks noChangeArrowheads="1"/>
            </p:cNvSpPr>
            <p:nvPr/>
          </p:nvSpPr>
          <p:spPr bwMode="auto">
            <a:xfrm rot="18522912">
              <a:off x="4855742" y="3393834"/>
              <a:ext cx="19812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CC00"/>
                  </a:solidFill>
                  <a:ea typeface="Gulim" pitchFamily="34" charset="-127"/>
                  <a:cs typeface="Arial" pitchFamily="34" charset="0"/>
                </a:rPr>
                <a:t>Web 2.0</a:t>
              </a:r>
              <a:endParaRPr lang="en-US" sz="2400" b="1" dirty="0">
                <a:solidFill>
                  <a:srgbClr val="FFCC00"/>
                </a:solidFill>
                <a:ea typeface="Gulim" pitchFamily="34" charset="-127"/>
                <a:cs typeface="Arial" pitchFamily="34" charset="0"/>
              </a:endParaRPr>
            </a:p>
            <a:p>
              <a:pPr algn="ctr"/>
              <a:endParaRPr lang="en-US" sz="2400" b="1" dirty="0">
                <a:solidFill>
                  <a:schemeClr val="bg1"/>
                </a:solidFill>
                <a:ea typeface="Gulim" pitchFamily="34" charset="-127"/>
                <a:cs typeface="Arial" pitchFamily="34" charset="0"/>
              </a:endParaRPr>
            </a:p>
          </p:txBody>
        </p:sp>
        <p:sp>
          <p:nvSpPr>
            <p:cNvPr id="9" name="Rectangle 19"/>
            <p:cNvSpPr>
              <a:spLocks noChangeArrowheads="1"/>
            </p:cNvSpPr>
            <p:nvPr/>
          </p:nvSpPr>
          <p:spPr bwMode="auto">
            <a:xfrm rot="18522912">
              <a:off x="3644854" y="3197499"/>
              <a:ext cx="19812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CC00"/>
                  </a:solidFill>
                  <a:ea typeface="Gulim" pitchFamily="34" charset="-127"/>
                  <a:cs typeface="Arial" pitchFamily="34" charset="0"/>
                </a:rPr>
                <a:t>LBS</a:t>
              </a:r>
              <a:endParaRPr lang="en-US" sz="2400" b="1" dirty="0">
                <a:solidFill>
                  <a:srgbClr val="FFCC00"/>
                </a:solidFill>
                <a:ea typeface="Gulim" pitchFamily="34" charset="-127"/>
                <a:cs typeface="Arial" pitchFamily="34" charset="0"/>
              </a:endParaRPr>
            </a:p>
            <a:p>
              <a:pPr algn="ctr"/>
              <a:endParaRPr lang="en-US" sz="2400" b="1" dirty="0">
                <a:solidFill>
                  <a:schemeClr val="bg1"/>
                </a:solidFill>
                <a:ea typeface="Gulim" pitchFamily="34" charset="-127"/>
                <a:cs typeface="Arial" pitchFamily="34" charset="0"/>
              </a:endParaRPr>
            </a:p>
          </p:txBody>
        </p:sp>
      </p:grpSp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1143000" y="5663625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  <a:ea typeface="Gulim" pitchFamily="34" charset="-127"/>
                <a:cs typeface="Arial" pitchFamily="34" charset="0"/>
              </a:rPr>
              <a:t>… And, they lived happily ever after</a:t>
            </a:r>
            <a:endParaRPr lang="en-US" sz="3200" b="1" dirty="0">
              <a:solidFill>
                <a:srgbClr val="800000"/>
              </a:solidFill>
              <a:ea typeface="Gulim" pitchFamily="34" charset="-127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09728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7086600" y="2743200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lgerian" pitchFamily="82" charset="0"/>
                <a:ea typeface="Gulim" pitchFamily="34" charset="-127"/>
                <a:cs typeface="Arial" pitchFamily="34" charset="0"/>
              </a:rPr>
              <a:t>Privacy</a:t>
            </a:r>
            <a:endParaRPr lang="en-US" sz="2400" b="1" dirty="0">
              <a:solidFill>
                <a:srgbClr val="002060"/>
              </a:solidFill>
              <a:latin typeface="Algerian" pitchFamily="82" charset="0"/>
              <a:ea typeface="Gulim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93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7995298" cy="923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TW" sz="4000" dirty="0" err="1" smtClean="0">
                <a:solidFill>
                  <a:srgbClr val="800000"/>
                </a:solidFill>
                <a:cs typeface="+mj-cs"/>
              </a:rPr>
              <a:t>DMLab</a:t>
            </a:r>
            <a:r>
              <a:rPr lang="en-US" altLang="zh-TW" sz="4000" dirty="0" smtClean="0">
                <a:solidFill>
                  <a:srgbClr val="800000"/>
                </a:solidFill>
                <a:cs typeface="+mj-cs"/>
              </a:rPr>
              <a:t> Team Members</a:t>
            </a:r>
            <a:endParaRPr lang="en-US" altLang="zh-TW" sz="4000" dirty="0">
              <a:solidFill>
                <a:srgbClr val="800000"/>
              </a:solidFill>
              <a:cs typeface="+mj-cs"/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6438228" y="4503198"/>
            <a:ext cx="2035810" cy="54543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Faculty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7552" y="939811"/>
            <a:ext cx="3328310" cy="1768946"/>
            <a:chOff x="87552" y="939811"/>
            <a:chExt cx="3328310" cy="1768946"/>
          </a:xfrm>
        </p:grpSpPr>
        <p:pic>
          <p:nvPicPr>
            <p:cNvPr id="10" name="Picture 2" descr="C:\ResearchSep09\Presentations\IBM09\CYCho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552" y="1496034"/>
              <a:ext cx="1019642" cy="1212723"/>
            </a:xfrm>
            <a:prstGeom prst="rect">
              <a:avLst/>
            </a:prstGeom>
            <a:noFill/>
          </p:spPr>
        </p:pic>
        <p:sp>
          <p:nvSpPr>
            <p:cNvPr id="14" name="Content Placeholder 2"/>
            <p:cNvSpPr txBox="1">
              <a:spLocks/>
            </p:cNvSpPr>
            <p:nvPr/>
          </p:nvSpPr>
          <p:spPr bwMode="auto">
            <a:xfrm>
              <a:off x="1134835" y="1456957"/>
              <a:ext cx="2281027" cy="1218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457200" marR="0" lvl="0" indent="-457200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lang="en-US" sz="1600" b="1" kern="0" dirty="0" smtClean="0">
                  <a:solidFill>
                    <a:srgbClr val="800000"/>
                  </a:solidFill>
                  <a:latin typeface="+mn-lt"/>
                  <a:ea typeface="+mn-ea"/>
                  <a:cs typeface="HyhwpEQ"/>
                </a:rPr>
                <a:t>Prof. C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+mn-lt"/>
                  <a:ea typeface="+mn-ea"/>
                  <a:cs typeface="HyhwpEQ"/>
                </a:rPr>
                <a:t>hi-Yin Chow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HyhwpEQ"/>
              </a:endParaRPr>
            </a:p>
            <a:p>
              <a:pPr marL="457200" marR="0" lvl="0" indent="-457200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lang="en-US" sz="1400" kern="0" dirty="0" smtClean="0">
                  <a:latin typeface="+mn-lt"/>
                  <a:ea typeface="+mn-ea"/>
                  <a:cs typeface="HyhwpEQ"/>
                </a:rPr>
                <a:t>(2005 – 2010)</a:t>
              </a:r>
            </a:p>
            <a:p>
              <a:pPr marR="0" lvl="0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HyhwpEQ"/>
                </a:rPr>
                <a:t>Tenure-track Assistant</a:t>
              </a:r>
              <a:r>
                <a:rPr kumimoji="0" lang="en-US" sz="140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HyhwpEQ"/>
                </a:rPr>
                <a:t> </a:t>
              </a:r>
              <a:r>
                <a:rPr kumimoji="0" lang="en-US" sz="14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HyhwpEQ"/>
                </a:rPr>
                <a:t>Professor at City University of Hong Kong</a:t>
              </a:r>
            </a:p>
          </p:txBody>
        </p:sp>
        <p:sp>
          <p:nvSpPr>
            <p:cNvPr id="30" name="Content Placeholder 2"/>
            <p:cNvSpPr txBox="1">
              <a:spLocks/>
            </p:cNvSpPr>
            <p:nvPr/>
          </p:nvSpPr>
          <p:spPr bwMode="auto">
            <a:xfrm>
              <a:off x="130182" y="939811"/>
              <a:ext cx="2515708" cy="545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457200" indent="-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itchFamily="2" charset="2"/>
                <a:buChar char="n"/>
                <a:defRPr sz="2400" b="1">
                  <a:solidFill>
                    <a:schemeClr val="tx1"/>
                  </a:solidFill>
                  <a:latin typeface="+mn-lt"/>
                  <a:ea typeface="+mn-ea"/>
                  <a:cs typeface="HyhwpEQ"/>
                </a:defRPr>
              </a:lvl1pPr>
              <a:lvl2pPr marL="838200" indent="-3810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itchFamily="2" charset="2"/>
                <a:buAutoNum type="circleNumDbPlain"/>
                <a:defRPr sz="2000">
                  <a:solidFill>
                    <a:schemeClr val="tx1"/>
                  </a:solidFill>
                  <a:latin typeface="+mn-lt"/>
                  <a:ea typeface="+mn-ea"/>
                  <a:cs typeface="HyhwpEQ"/>
                </a:defRPr>
              </a:lvl2pPr>
              <a:lvl3pPr marL="1295400" indent="-3810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itchFamily="2" charset="2"/>
                <a:buChar char="o"/>
                <a:defRPr sz="2000">
                  <a:solidFill>
                    <a:schemeClr val="tx1"/>
                  </a:solidFill>
                  <a:latin typeface="+mn-lt"/>
                  <a:ea typeface="+mn-ea"/>
                  <a:cs typeface="HyhwpEQ"/>
                </a:defRPr>
              </a:lvl3pPr>
              <a:lvl4pPr marL="1752600" indent="-3810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itchFamily="2" charset="2"/>
                <a:buChar char="o"/>
                <a:defRPr sz="2000">
                  <a:solidFill>
                    <a:schemeClr val="tx1"/>
                  </a:solidFill>
                  <a:latin typeface="+mn-lt"/>
                  <a:ea typeface="+mn-ea"/>
                  <a:cs typeface="HyhwpEQ"/>
                </a:defRPr>
              </a:lvl4pPr>
              <a:lvl5pPr marL="2209800" indent="-3810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itchFamily="2" charset="2"/>
                <a:buChar char="o"/>
                <a:defRPr sz="2000">
                  <a:solidFill>
                    <a:schemeClr val="tx1"/>
                  </a:solidFill>
                  <a:latin typeface="+mn-lt"/>
                  <a:ea typeface="+mn-ea"/>
                  <a:cs typeface="HyhwpEQ"/>
                </a:defRPr>
              </a:lvl5pPr>
              <a:lvl6pPr marL="2667000" indent="-3810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B90337"/>
                </a:buClr>
                <a:buFont typeface="Wingdings" pitchFamily="2" charset="2"/>
                <a:buChar char="o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3124200" indent="-3810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B90337"/>
                </a:buClr>
                <a:buFont typeface="Wingdings" pitchFamily="2" charset="2"/>
                <a:buChar char="o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581400" indent="-3810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B90337"/>
                </a:buClr>
                <a:buFont typeface="Wingdings" pitchFamily="2" charset="2"/>
                <a:buChar char="o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4038600" indent="-3810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B90337"/>
                </a:buClr>
                <a:buFont typeface="Wingdings" pitchFamily="2" charset="2"/>
                <a:buChar char="o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PhD Alumni 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7552" y="2677111"/>
            <a:ext cx="3289540" cy="1337842"/>
            <a:chOff x="87552" y="2677111"/>
            <a:chExt cx="3289540" cy="1337842"/>
          </a:xfrm>
        </p:grpSpPr>
        <p:pic>
          <p:nvPicPr>
            <p:cNvPr id="18" name="Picture 3" descr="C:\ResearchSep09\Presentations\IBM09\Biplo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7552" y="2706725"/>
              <a:ext cx="1019642" cy="1264356"/>
            </a:xfrm>
            <a:prstGeom prst="rect">
              <a:avLst/>
            </a:prstGeom>
            <a:noFill/>
          </p:spPr>
        </p:pic>
        <p:sp>
          <p:nvSpPr>
            <p:cNvPr id="42" name="Content Placeholder 2"/>
            <p:cNvSpPr txBox="1">
              <a:spLocks/>
            </p:cNvSpPr>
            <p:nvPr/>
          </p:nvSpPr>
          <p:spPr bwMode="auto">
            <a:xfrm>
              <a:off x="1096065" y="2677111"/>
              <a:ext cx="2281027" cy="1337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457200" marR="0" lvl="0" indent="-457200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lang="en-US" sz="1600" b="1" kern="0" dirty="0" smtClean="0">
                  <a:solidFill>
                    <a:srgbClr val="800000"/>
                  </a:solidFill>
                  <a:latin typeface="+mn-lt"/>
                  <a:ea typeface="+mn-ea"/>
                  <a:cs typeface="HyhwpEQ"/>
                </a:rPr>
                <a:t>Dr. </a:t>
              </a:r>
              <a:r>
                <a:rPr lang="en-US" sz="1600" b="1" kern="0" dirty="0" err="1" smtClean="0">
                  <a:solidFill>
                    <a:srgbClr val="800000"/>
                  </a:solidFill>
                  <a:latin typeface="+mn-lt"/>
                  <a:ea typeface="+mn-ea"/>
                  <a:cs typeface="HyhwpEQ"/>
                </a:rPr>
                <a:t>Biplob</a:t>
              </a:r>
              <a:r>
                <a:rPr lang="en-US" sz="1600" b="1" kern="0" dirty="0" smtClean="0">
                  <a:solidFill>
                    <a:srgbClr val="800000"/>
                  </a:solidFill>
                  <a:latin typeface="+mn-lt"/>
                  <a:ea typeface="+mn-ea"/>
                  <a:cs typeface="HyhwpEQ"/>
                </a:rPr>
                <a:t> </a:t>
              </a:r>
              <a:r>
                <a:rPr lang="en-US" sz="1600" b="1" kern="0" dirty="0" err="1" smtClean="0">
                  <a:solidFill>
                    <a:srgbClr val="800000"/>
                  </a:solidFill>
                  <a:latin typeface="+mn-lt"/>
                  <a:ea typeface="+mn-ea"/>
                  <a:cs typeface="HyhwpEQ"/>
                </a:rPr>
                <a:t>Debnath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HyhwpEQ"/>
              </a:endParaRPr>
            </a:p>
            <a:p>
              <a:pPr marL="457200" marR="0" lvl="0" indent="-457200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lang="en-US" sz="1400" kern="0" dirty="0" smtClean="0">
                  <a:latin typeface="+mn-lt"/>
                  <a:ea typeface="+mn-ea"/>
                  <a:cs typeface="HyhwpEQ"/>
                </a:rPr>
                <a:t>(2005 – 2010)</a:t>
              </a:r>
            </a:p>
            <a:p>
              <a:pPr lvl="0" eaLnBrk="0" hangingPunct="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en-US" sz="1400" kern="0" dirty="0" err="1">
                  <a:latin typeface="+mn-lt"/>
                  <a:cs typeface="HyhwpEQ"/>
                </a:rPr>
                <a:t>DataDomain</a:t>
              </a:r>
              <a:endParaRPr lang="en-US" sz="1400" kern="0" dirty="0" smtClean="0">
                <a:latin typeface="+mn-lt"/>
                <a:ea typeface="+mn-ea"/>
                <a:cs typeface="HyhwpEQ"/>
              </a:endParaRPr>
            </a:p>
            <a:p>
              <a:pPr marR="0" lvl="0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lang="en-US" sz="1400" kern="0" dirty="0" smtClean="0">
                  <a:latin typeface="+mn-lt"/>
                  <a:ea typeface="+mn-ea"/>
                  <a:cs typeface="HyhwpEQ"/>
                </a:rPr>
                <a:t>Main advisor: David </a:t>
              </a:r>
              <a:r>
                <a:rPr lang="en-US" sz="1400" kern="0" dirty="0" err="1" smtClean="0">
                  <a:latin typeface="+mn-lt"/>
                  <a:ea typeface="+mn-ea"/>
                  <a:cs typeface="HyhwpEQ"/>
                </a:rPr>
                <a:t>Lilja</a:t>
              </a:r>
              <a:r>
                <a:rPr lang="en-US" sz="1400" kern="0" dirty="0" smtClean="0">
                  <a:latin typeface="+mn-lt"/>
                  <a:ea typeface="+mn-ea"/>
                  <a:cs typeface="HyhwpEQ"/>
                </a:rPr>
                <a:t>, ECE</a:t>
              </a:r>
            </a:p>
            <a:p>
              <a:pPr marR="0" lvl="0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US" sz="2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HyhwpEQ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5629" y="3960360"/>
            <a:ext cx="3262487" cy="1275942"/>
            <a:chOff x="115629" y="3960360"/>
            <a:chExt cx="3262487" cy="1275942"/>
          </a:xfrm>
        </p:grpSpPr>
        <p:pic>
          <p:nvPicPr>
            <p:cNvPr id="12" name="Picture 3" descr="C:\ResearchSep09\Presentations\IBM09\justin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5629" y="3960360"/>
              <a:ext cx="981460" cy="1275942"/>
            </a:xfrm>
            <a:prstGeom prst="rect">
              <a:avLst/>
            </a:prstGeom>
            <a:noFill/>
          </p:spPr>
        </p:pic>
        <p:sp>
          <p:nvSpPr>
            <p:cNvPr id="43" name="Content Placeholder 2"/>
            <p:cNvSpPr txBox="1">
              <a:spLocks/>
            </p:cNvSpPr>
            <p:nvPr/>
          </p:nvSpPr>
          <p:spPr bwMode="auto">
            <a:xfrm>
              <a:off x="1097089" y="3989212"/>
              <a:ext cx="2281027" cy="1218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457200" marR="0" lvl="0" indent="-457200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lang="en-US" sz="1600" b="1" kern="0" dirty="0" smtClean="0">
                  <a:solidFill>
                    <a:srgbClr val="800000"/>
                  </a:solidFill>
                  <a:latin typeface="+mn-lt"/>
                  <a:ea typeface="+mn-ea"/>
                  <a:cs typeface="HyhwpEQ"/>
                </a:rPr>
                <a:t>Dr. Justin </a:t>
              </a:r>
              <a:r>
                <a:rPr lang="en-US" sz="1600" b="1" kern="0" dirty="0" err="1" smtClean="0">
                  <a:solidFill>
                    <a:srgbClr val="800000"/>
                  </a:solidFill>
                  <a:latin typeface="+mn-lt"/>
                  <a:ea typeface="+mn-ea"/>
                  <a:cs typeface="HyhwpEQ"/>
                </a:rPr>
                <a:t>Levandoski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HyhwpEQ"/>
              </a:endParaRPr>
            </a:p>
            <a:p>
              <a:pPr marL="457200" marR="0" lvl="0" indent="-457200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lang="en-US" sz="1400" kern="0" dirty="0" smtClean="0">
                  <a:latin typeface="+mn-lt"/>
                  <a:ea typeface="+mn-ea"/>
                  <a:cs typeface="HyhwpEQ"/>
                </a:rPr>
                <a:t>(2006 – 2011)</a:t>
              </a:r>
            </a:p>
            <a:p>
              <a:pPr marR="0" lvl="0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HyhwpEQ"/>
                </a:rPr>
                <a:t>Microsoft Research (MSR)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6954" y="5252954"/>
            <a:ext cx="3383260" cy="1275941"/>
            <a:chOff x="116954" y="5252954"/>
            <a:chExt cx="3383260" cy="1275941"/>
          </a:xfrm>
        </p:grpSpPr>
        <p:pic>
          <p:nvPicPr>
            <p:cNvPr id="663554" name="Picture 2" descr="C:\ResearchSep09\Presentations\IBM09\question-mark3a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6954" y="5252954"/>
              <a:ext cx="957793" cy="1275941"/>
            </a:xfrm>
            <a:prstGeom prst="rect">
              <a:avLst/>
            </a:prstGeom>
            <a:noFill/>
          </p:spPr>
        </p:pic>
        <p:sp>
          <p:nvSpPr>
            <p:cNvPr id="44" name="Content Placeholder 2"/>
            <p:cNvSpPr txBox="1">
              <a:spLocks/>
            </p:cNvSpPr>
            <p:nvPr/>
          </p:nvSpPr>
          <p:spPr bwMode="auto">
            <a:xfrm>
              <a:off x="1049799" y="5276692"/>
              <a:ext cx="2450415" cy="1218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457200" marR="0" lvl="0" indent="-457200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lang="en-US" sz="1600" b="1" kern="0" dirty="0" smtClean="0">
                  <a:solidFill>
                    <a:srgbClr val="800000"/>
                  </a:solidFill>
                  <a:latin typeface="+mn-lt"/>
                  <a:ea typeface="+mn-ea"/>
                  <a:cs typeface="HyhwpEQ"/>
                </a:rPr>
                <a:t>Prof. Mohamed </a:t>
              </a:r>
              <a:r>
                <a:rPr lang="en-US" sz="1600" b="1" kern="0" dirty="0" err="1" smtClean="0">
                  <a:solidFill>
                    <a:srgbClr val="800000"/>
                  </a:solidFill>
                  <a:latin typeface="+mn-lt"/>
                  <a:ea typeface="+mn-ea"/>
                  <a:cs typeface="HyhwpEQ"/>
                </a:rPr>
                <a:t>Khalefa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HyhwpEQ"/>
              </a:endParaRPr>
            </a:p>
            <a:p>
              <a:pPr marL="457200" marR="0" lvl="0" indent="-457200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lang="en-US" sz="1400" kern="0" dirty="0" smtClean="0">
                  <a:latin typeface="+mn-lt"/>
                  <a:ea typeface="+mn-ea"/>
                  <a:cs typeface="HyhwpEQ"/>
                </a:rPr>
                <a:t>(2006 – 2011)</a:t>
              </a:r>
            </a:p>
            <a:p>
              <a:pPr marR="0" lvl="0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HyhwpEQ"/>
                </a:rPr>
                <a:t>Tenure-track Assistant</a:t>
              </a:r>
              <a:r>
                <a:rPr lang="en-US" sz="1400" kern="0" dirty="0" smtClean="0">
                  <a:latin typeface="+mn-lt"/>
                  <a:ea typeface="+mn-ea"/>
                  <a:cs typeface="HyhwpEQ"/>
                </a:rPr>
                <a:t> Professor, Alexandria University, Egypt</a:t>
              </a:r>
              <a:endParaRPr kumimoji="0" lang="en-US" sz="1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HyhwpEQ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21234" y="916359"/>
            <a:ext cx="3216201" cy="1587976"/>
            <a:chOff x="3521234" y="916359"/>
            <a:chExt cx="3216201" cy="1587976"/>
          </a:xfrm>
        </p:grpSpPr>
        <p:pic>
          <p:nvPicPr>
            <p:cNvPr id="662530" name="Picture 2" descr="Y:\Research\Presentations\IBM09\joenaps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21234" y="1341752"/>
              <a:ext cx="935174" cy="1028700"/>
            </a:xfrm>
            <a:prstGeom prst="rect">
              <a:avLst/>
            </a:prstGeom>
            <a:noFill/>
          </p:spPr>
        </p:pic>
        <p:sp>
          <p:nvSpPr>
            <p:cNvPr id="37" name="Content Placeholder 2"/>
            <p:cNvSpPr txBox="1">
              <a:spLocks/>
            </p:cNvSpPr>
            <p:nvPr/>
          </p:nvSpPr>
          <p:spPr bwMode="auto">
            <a:xfrm>
              <a:off x="3521234" y="916359"/>
              <a:ext cx="2515708" cy="545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457200" indent="-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itchFamily="2" charset="2"/>
                <a:buChar char="n"/>
                <a:defRPr sz="2400" b="1">
                  <a:solidFill>
                    <a:schemeClr val="tx1"/>
                  </a:solidFill>
                  <a:latin typeface="+mn-lt"/>
                  <a:ea typeface="+mn-ea"/>
                  <a:cs typeface="HyhwpEQ"/>
                </a:defRPr>
              </a:lvl1pPr>
              <a:lvl2pPr marL="838200" indent="-3810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itchFamily="2" charset="2"/>
                <a:buAutoNum type="circleNumDbPlain"/>
                <a:defRPr sz="2000">
                  <a:solidFill>
                    <a:schemeClr val="tx1"/>
                  </a:solidFill>
                  <a:latin typeface="+mn-lt"/>
                  <a:ea typeface="+mn-ea"/>
                  <a:cs typeface="HyhwpEQ"/>
                </a:defRPr>
              </a:lvl2pPr>
              <a:lvl3pPr marL="1295400" indent="-3810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itchFamily="2" charset="2"/>
                <a:buChar char="o"/>
                <a:defRPr sz="2000">
                  <a:solidFill>
                    <a:schemeClr val="tx1"/>
                  </a:solidFill>
                  <a:latin typeface="+mn-lt"/>
                  <a:ea typeface="+mn-ea"/>
                  <a:cs typeface="HyhwpEQ"/>
                </a:defRPr>
              </a:lvl3pPr>
              <a:lvl4pPr marL="1752600" indent="-3810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itchFamily="2" charset="2"/>
                <a:buChar char="o"/>
                <a:defRPr sz="2000">
                  <a:solidFill>
                    <a:schemeClr val="tx1"/>
                  </a:solidFill>
                  <a:latin typeface="+mn-lt"/>
                  <a:ea typeface="+mn-ea"/>
                  <a:cs typeface="HyhwpEQ"/>
                </a:defRPr>
              </a:lvl4pPr>
              <a:lvl5pPr marL="2209800" indent="-3810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itchFamily="2" charset="2"/>
                <a:buChar char="o"/>
                <a:defRPr sz="2000">
                  <a:solidFill>
                    <a:schemeClr val="tx1"/>
                  </a:solidFill>
                  <a:latin typeface="+mn-lt"/>
                  <a:ea typeface="+mn-ea"/>
                  <a:cs typeface="HyhwpEQ"/>
                </a:defRPr>
              </a:lvl5pPr>
              <a:lvl6pPr marL="2667000" indent="-3810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B90337"/>
                </a:buClr>
                <a:buFont typeface="Wingdings" pitchFamily="2" charset="2"/>
                <a:buChar char="o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3124200" indent="-3810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B90337"/>
                </a:buClr>
                <a:buFont typeface="Wingdings" pitchFamily="2" charset="2"/>
                <a:buChar char="o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581400" indent="-3810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B90337"/>
                </a:buClr>
                <a:buFont typeface="Wingdings" pitchFamily="2" charset="2"/>
                <a:buChar char="o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4038600" indent="-3810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B90337"/>
                </a:buClr>
                <a:buFont typeface="Wingdings" pitchFamily="2" charset="2"/>
                <a:buChar char="o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PhD Students</a:t>
              </a:r>
            </a:p>
          </p:txBody>
        </p:sp>
        <p:sp>
          <p:nvSpPr>
            <p:cNvPr id="45" name="Content Placeholder 2"/>
            <p:cNvSpPr txBox="1">
              <a:spLocks/>
            </p:cNvSpPr>
            <p:nvPr/>
          </p:nvSpPr>
          <p:spPr bwMode="auto">
            <a:xfrm>
              <a:off x="4456408" y="1286097"/>
              <a:ext cx="2281027" cy="1218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457200" marR="0" lvl="0" indent="-457200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lang="en-US" sz="1600" b="1" kern="0" dirty="0" smtClean="0">
                  <a:solidFill>
                    <a:srgbClr val="800000"/>
                  </a:solidFill>
                  <a:latin typeface="+mn-lt"/>
                  <a:ea typeface="+mn-ea"/>
                  <a:cs typeface="HyhwpEQ"/>
                </a:rPr>
                <a:t>Joe Naps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HyhwpEQ"/>
              </a:endParaRPr>
            </a:p>
            <a:p>
              <a:pPr marL="457200" marR="0" lvl="0" indent="-457200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lang="en-US" sz="1400" kern="0" dirty="0" smtClean="0">
                  <a:latin typeface="+mn-lt"/>
                  <a:ea typeface="+mn-ea"/>
                  <a:cs typeface="HyhwpEQ"/>
                </a:rPr>
                <a:t>(2008 –           )</a:t>
              </a:r>
            </a:p>
            <a:p>
              <a:pPr marR="0" lvl="0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HyhwpEQ"/>
                </a:rPr>
                <a:t>Summer intern:</a:t>
              </a:r>
            </a:p>
            <a:p>
              <a:pPr marR="0" lvl="0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HyhwpEQ"/>
                </a:rPr>
                <a:t>LANL 2010 and 2011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10694" y="2303869"/>
            <a:ext cx="3241742" cy="1218238"/>
            <a:chOff x="3510694" y="2303869"/>
            <a:chExt cx="3241742" cy="1218238"/>
          </a:xfrm>
        </p:grpSpPr>
        <p:pic>
          <p:nvPicPr>
            <p:cNvPr id="17" name="Picture 2" descr="C:\ResearchSep09\Presentations\IBM09\JieBao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10694" y="2310536"/>
              <a:ext cx="945714" cy="1104900"/>
            </a:xfrm>
            <a:prstGeom prst="rect">
              <a:avLst/>
            </a:prstGeom>
            <a:noFill/>
          </p:spPr>
        </p:pic>
        <p:sp>
          <p:nvSpPr>
            <p:cNvPr id="46" name="Content Placeholder 2"/>
            <p:cNvSpPr txBox="1">
              <a:spLocks/>
            </p:cNvSpPr>
            <p:nvPr/>
          </p:nvSpPr>
          <p:spPr bwMode="auto">
            <a:xfrm>
              <a:off x="4471409" y="2303869"/>
              <a:ext cx="2281027" cy="1218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457200" marR="0" lvl="0" indent="-457200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lang="en-US" sz="1600" b="1" kern="0" dirty="0" err="1" smtClean="0">
                  <a:solidFill>
                    <a:srgbClr val="800000"/>
                  </a:solidFill>
                  <a:latin typeface="+mn-lt"/>
                  <a:ea typeface="+mn-ea"/>
                  <a:cs typeface="HyhwpEQ"/>
                </a:rPr>
                <a:t>Jie</a:t>
              </a:r>
              <a:r>
                <a:rPr lang="en-US" sz="1600" b="1" kern="0" dirty="0" smtClean="0">
                  <a:solidFill>
                    <a:srgbClr val="800000"/>
                  </a:solidFill>
                  <a:latin typeface="+mn-lt"/>
                  <a:ea typeface="+mn-ea"/>
                  <a:cs typeface="HyhwpEQ"/>
                </a:rPr>
                <a:t> </a:t>
              </a:r>
              <a:r>
                <a:rPr lang="en-US" sz="1600" b="1" kern="0" dirty="0" err="1" smtClean="0">
                  <a:solidFill>
                    <a:srgbClr val="800000"/>
                  </a:solidFill>
                  <a:latin typeface="+mn-lt"/>
                  <a:ea typeface="+mn-ea"/>
                  <a:cs typeface="HyhwpEQ"/>
                </a:rPr>
                <a:t>Bao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HyhwpEQ"/>
              </a:endParaRPr>
            </a:p>
            <a:p>
              <a:pPr marL="457200" marR="0" lvl="0" indent="-457200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lang="en-US" sz="1400" kern="0" dirty="0" smtClean="0">
                  <a:latin typeface="+mn-lt"/>
                  <a:ea typeface="+mn-ea"/>
                  <a:cs typeface="HyhwpEQ"/>
                </a:rPr>
                <a:t>(2009 –           )</a:t>
              </a:r>
            </a:p>
            <a:p>
              <a:pPr marR="0" lvl="0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HyhwpEQ"/>
                </a:rPr>
                <a:t>Summer intern:</a:t>
              </a:r>
            </a:p>
            <a:p>
              <a:pPr marR="0" lvl="0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HyhwpEQ"/>
                </a:rPr>
                <a:t>MSR Asia 2011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10694" y="3340807"/>
            <a:ext cx="3046207" cy="1218238"/>
            <a:chOff x="3510694" y="3340807"/>
            <a:chExt cx="3046207" cy="1218238"/>
          </a:xfrm>
        </p:grpSpPr>
        <p:pic>
          <p:nvPicPr>
            <p:cNvPr id="36" name="Picture 2" descr="C:\ResearchSep09\Presentations\IBM09\Abdeltawab.jpg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10694" y="3408654"/>
              <a:ext cx="952500" cy="1051560"/>
            </a:xfrm>
            <a:prstGeom prst="rect">
              <a:avLst/>
            </a:prstGeom>
            <a:noFill/>
          </p:spPr>
        </p:pic>
        <p:sp>
          <p:nvSpPr>
            <p:cNvPr id="47" name="Content Placeholder 2"/>
            <p:cNvSpPr txBox="1">
              <a:spLocks/>
            </p:cNvSpPr>
            <p:nvPr/>
          </p:nvSpPr>
          <p:spPr bwMode="auto">
            <a:xfrm>
              <a:off x="4472178" y="3340807"/>
              <a:ext cx="2084723" cy="1218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457200" marR="0" lvl="0" indent="-457200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lang="en-US" sz="1600" b="1" kern="0" dirty="0" smtClean="0">
                  <a:solidFill>
                    <a:srgbClr val="800000"/>
                  </a:solidFill>
                  <a:latin typeface="+mn-lt"/>
                  <a:ea typeface="+mn-ea"/>
                  <a:cs typeface="HyhwpEQ"/>
                </a:rPr>
                <a:t>A. </a:t>
              </a:r>
              <a:r>
                <a:rPr lang="en-US" sz="1600" b="1" kern="0" dirty="0" err="1" smtClean="0">
                  <a:solidFill>
                    <a:srgbClr val="800000"/>
                  </a:solidFill>
                  <a:latin typeface="+mn-lt"/>
                  <a:ea typeface="+mn-ea"/>
                  <a:cs typeface="HyhwpEQ"/>
                </a:rPr>
                <a:t>Hendawi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HyhwpEQ"/>
              </a:endParaRPr>
            </a:p>
            <a:p>
              <a:pPr marL="457200" marR="0" lvl="0" indent="-457200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lang="en-US" sz="1400" kern="0" dirty="0" smtClean="0">
                  <a:latin typeface="+mn-lt"/>
                  <a:ea typeface="+mn-ea"/>
                  <a:cs typeface="HyhwpEQ"/>
                </a:rPr>
                <a:t>(2009 –           )</a:t>
              </a:r>
            </a:p>
            <a:p>
              <a:pPr marR="0" lvl="0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HyhwpEQ"/>
                </a:rPr>
                <a:t>Four-year PhD Scholarship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10694" y="4373879"/>
            <a:ext cx="3236224" cy="1223639"/>
            <a:chOff x="3510694" y="4373879"/>
            <a:chExt cx="3236224" cy="1223639"/>
          </a:xfrm>
        </p:grpSpPr>
        <p:pic>
          <p:nvPicPr>
            <p:cNvPr id="663555" name="Picture 3" descr="C:\ResearchSep09\Presentations\IBM09\sarwat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510694" y="4373879"/>
              <a:ext cx="952500" cy="1143000"/>
            </a:xfrm>
            <a:prstGeom prst="rect">
              <a:avLst/>
            </a:prstGeom>
            <a:noFill/>
          </p:spPr>
        </p:pic>
        <p:sp>
          <p:nvSpPr>
            <p:cNvPr id="48" name="Content Placeholder 2"/>
            <p:cNvSpPr txBox="1">
              <a:spLocks/>
            </p:cNvSpPr>
            <p:nvPr/>
          </p:nvSpPr>
          <p:spPr bwMode="auto">
            <a:xfrm>
              <a:off x="4465891" y="4379280"/>
              <a:ext cx="2281027" cy="1218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457200" marR="0" lvl="0" indent="-457200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lang="en-US" sz="1600" b="1" kern="0" dirty="0" smtClean="0">
                  <a:solidFill>
                    <a:srgbClr val="800000"/>
                  </a:solidFill>
                  <a:latin typeface="+mn-lt"/>
                  <a:ea typeface="+mn-ea"/>
                  <a:cs typeface="HyhwpEQ"/>
                </a:rPr>
                <a:t>Mohamed </a:t>
              </a:r>
              <a:r>
                <a:rPr lang="en-US" sz="1600" b="1" kern="0" dirty="0" err="1" smtClean="0">
                  <a:solidFill>
                    <a:srgbClr val="800000"/>
                  </a:solidFill>
                  <a:latin typeface="+mn-lt"/>
                  <a:ea typeface="+mn-ea"/>
                  <a:cs typeface="HyhwpEQ"/>
                </a:rPr>
                <a:t>Sarwat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HyhwpEQ"/>
              </a:endParaRPr>
            </a:p>
            <a:p>
              <a:pPr marL="457200" marR="0" lvl="0" indent="-457200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lang="en-US" sz="1400" kern="0" dirty="0" smtClean="0">
                  <a:latin typeface="+mn-lt"/>
                  <a:ea typeface="+mn-ea"/>
                  <a:cs typeface="HyhwpEQ"/>
                </a:rPr>
                <a:t>(2009 –           )</a:t>
              </a:r>
            </a:p>
            <a:p>
              <a:pPr marR="0" lvl="0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HyhwpEQ"/>
                </a:rPr>
                <a:t>Summer interns:</a:t>
              </a:r>
            </a:p>
            <a:p>
              <a:pPr marR="0" lvl="0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lang="en-US" sz="1400" kern="0" dirty="0" smtClean="0">
                  <a:latin typeface="+mn-lt"/>
                  <a:ea typeface="+mn-ea"/>
                  <a:cs typeface="HyhwpEQ"/>
                </a:rPr>
                <a:t>MSR </a:t>
              </a:r>
              <a:r>
                <a:rPr kumimoji="0" lang="en-US" sz="14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HyhwpEQ"/>
                </a:rPr>
                <a:t>2010,</a:t>
              </a:r>
              <a:r>
                <a:rPr kumimoji="0" lang="en-US" sz="140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HyhwpEQ"/>
                </a:rPr>
                <a:t> </a:t>
              </a:r>
              <a:r>
                <a:rPr lang="en-US" sz="1400" kern="0" dirty="0" smtClean="0">
                  <a:latin typeface="+mn-lt"/>
                  <a:ea typeface="+mn-ea"/>
                  <a:cs typeface="HyhwpEQ"/>
                </a:rPr>
                <a:t>NEC </a:t>
              </a:r>
              <a:r>
                <a:rPr kumimoji="0" lang="en-US" sz="14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HyhwpEQ"/>
                </a:rPr>
                <a:t>2011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503975" y="5433110"/>
            <a:ext cx="3238723" cy="1218238"/>
            <a:chOff x="3503975" y="5433110"/>
            <a:chExt cx="3238723" cy="1218238"/>
          </a:xfrm>
        </p:grpSpPr>
        <p:pic>
          <p:nvPicPr>
            <p:cNvPr id="39" name="Picture 2" descr="Y:\Research\Presentations\UniversityVisits\eldawy_profile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503975" y="5481908"/>
              <a:ext cx="959219" cy="1048102"/>
            </a:xfrm>
            <a:prstGeom prst="rect">
              <a:avLst/>
            </a:prstGeom>
            <a:noFill/>
          </p:spPr>
        </p:pic>
        <p:sp>
          <p:nvSpPr>
            <p:cNvPr id="49" name="Content Placeholder 2"/>
            <p:cNvSpPr txBox="1">
              <a:spLocks/>
            </p:cNvSpPr>
            <p:nvPr/>
          </p:nvSpPr>
          <p:spPr bwMode="auto">
            <a:xfrm>
              <a:off x="4461671" y="5433110"/>
              <a:ext cx="2281027" cy="1218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457200" marR="0" lvl="0" indent="-457200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lang="en-US" sz="1600" b="1" kern="0" dirty="0" smtClean="0">
                  <a:solidFill>
                    <a:srgbClr val="800000"/>
                  </a:solidFill>
                  <a:latin typeface="+mn-lt"/>
                  <a:ea typeface="+mn-ea"/>
                  <a:cs typeface="HyhwpEQ"/>
                </a:rPr>
                <a:t>Ahmed </a:t>
              </a:r>
              <a:r>
                <a:rPr lang="en-US" sz="1600" b="1" kern="0" dirty="0" err="1" smtClean="0">
                  <a:solidFill>
                    <a:srgbClr val="800000"/>
                  </a:solidFill>
                  <a:latin typeface="+mn-lt"/>
                  <a:ea typeface="+mn-ea"/>
                  <a:cs typeface="HyhwpEQ"/>
                </a:rPr>
                <a:t>Eldawy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HyhwpEQ"/>
              </a:endParaRPr>
            </a:p>
            <a:p>
              <a:pPr marL="457200" marR="0" lvl="0" indent="-457200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lang="en-US" sz="1400" kern="0" dirty="0" smtClean="0">
                  <a:latin typeface="+mn-lt"/>
                  <a:ea typeface="+mn-ea"/>
                  <a:cs typeface="HyhwpEQ"/>
                </a:rPr>
                <a:t>(2010 –           )</a:t>
              </a:r>
            </a:p>
            <a:p>
              <a:pPr marR="0" lvl="0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HyhwpEQ"/>
                </a:rPr>
                <a:t>Summer intern: </a:t>
              </a:r>
            </a:p>
            <a:p>
              <a:pPr marR="0" lvl="0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HyhwpEQ"/>
                </a:rPr>
                <a:t>IBM</a:t>
              </a:r>
              <a:r>
                <a:rPr kumimoji="0" lang="en-US" sz="140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HyhwpEQ"/>
                </a:rPr>
                <a:t> Watson Lab</a:t>
              </a:r>
              <a:r>
                <a:rPr kumimoji="0" lang="en-US" sz="14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HyhwpEQ"/>
                </a:rPr>
                <a:t> 2011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27704" y="1184241"/>
            <a:ext cx="3301289" cy="1678745"/>
            <a:chOff x="6427704" y="1184241"/>
            <a:chExt cx="3301289" cy="1678745"/>
          </a:xfrm>
        </p:grpSpPr>
        <p:sp>
          <p:nvSpPr>
            <p:cNvPr id="32" name="Content Placeholder 2"/>
            <p:cNvSpPr txBox="1">
              <a:spLocks/>
            </p:cNvSpPr>
            <p:nvPr/>
          </p:nvSpPr>
          <p:spPr bwMode="auto">
            <a:xfrm>
              <a:off x="6432645" y="1184241"/>
              <a:ext cx="3125308" cy="545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457200" indent="-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itchFamily="2" charset="2"/>
                <a:buChar char="n"/>
                <a:defRPr sz="2400" b="1">
                  <a:solidFill>
                    <a:schemeClr val="tx1"/>
                  </a:solidFill>
                  <a:latin typeface="+mn-lt"/>
                  <a:ea typeface="+mn-ea"/>
                  <a:cs typeface="HyhwpEQ"/>
                </a:defRPr>
              </a:lvl1pPr>
              <a:lvl2pPr marL="838200" indent="-3810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itchFamily="2" charset="2"/>
                <a:buAutoNum type="circleNumDbPlain"/>
                <a:defRPr sz="2000">
                  <a:solidFill>
                    <a:schemeClr val="tx1"/>
                  </a:solidFill>
                  <a:latin typeface="+mn-lt"/>
                  <a:ea typeface="+mn-ea"/>
                  <a:cs typeface="HyhwpEQ"/>
                </a:defRPr>
              </a:lvl2pPr>
              <a:lvl3pPr marL="1295400" indent="-3810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itchFamily="2" charset="2"/>
                <a:buChar char="o"/>
                <a:defRPr sz="2000">
                  <a:solidFill>
                    <a:schemeClr val="tx1"/>
                  </a:solidFill>
                  <a:latin typeface="+mn-lt"/>
                  <a:ea typeface="+mn-ea"/>
                  <a:cs typeface="HyhwpEQ"/>
                </a:defRPr>
              </a:lvl3pPr>
              <a:lvl4pPr marL="1752600" indent="-3810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itchFamily="2" charset="2"/>
                <a:buChar char="o"/>
                <a:defRPr sz="2000">
                  <a:solidFill>
                    <a:schemeClr val="tx1"/>
                  </a:solidFill>
                  <a:latin typeface="+mn-lt"/>
                  <a:ea typeface="+mn-ea"/>
                  <a:cs typeface="HyhwpEQ"/>
                </a:defRPr>
              </a:lvl4pPr>
              <a:lvl5pPr marL="2209800" indent="-3810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itchFamily="2" charset="2"/>
                <a:buChar char="o"/>
                <a:defRPr sz="2000">
                  <a:solidFill>
                    <a:schemeClr val="tx1"/>
                  </a:solidFill>
                  <a:latin typeface="+mn-lt"/>
                  <a:ea typeface="+mn-ea"/>
                  <a:cs typeface="HyhwpEQ"/>
                </a:defRPr>
              </a:lvl5pPr>
              <a:lvl6pPr marL="2667000" indent="-3810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B90337"/>
                </a:buClr>
                <a:buFont typeface="Wingdings" pitchFamily="2" charset="2"/>
                <a:buChar char="o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3124200" indent="-3810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B90337"/>
                </a:buClr>
                <a:buFont typeface="Wingdings" pitchFamily="2" charset="2"/>
                <a:buChar char="o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581400" indent="-3810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B90337"/>
                </a:buClr>
                <a:buFont typeface="Wingdings" pitchFamily="2" charset="2"/>
                <a:buChar char="o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4038600" indent="-3810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B90337"/>
                </a:buClr>
                <a:buFont typeface="Wingdings" pitchFamily="2" charset="2"/>
                <a:buChar char="o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M.S. Students</a:t>
              </a:r>
            </a:p>
          </p:txBody>
        </p:sp>
        <p:sp>
          <p:nvSpPr>
            <p:cNvPr id="52" name="Content Placeholder 2"/>
            <p:cNvSpPr txBox="1">
              <a:spLocks/>
            </p:cNvSpPr>
            <p:nvPr/>
          </p:nvSpPr>
          <p:spPr bwMode="auto">
            <a:xfrm>
              <a:off x="7447966" y="1644748"/>
              <a:ext cx="2281027" cy="1218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457200" marR="0" lvl="0" indent="-457200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lang="en-US" sz="1600" b="1" kern="0" dirty="0" smtClean="0">
                  <a:solidFill>
                    <a:srgbClr val="800000"/>
                  </a:solidFill>
                  <a:latin typeface="+mn-lt"/>
                  <a:ea typeface="+mn-ea"/>
                  <a:cs typeface="HyhwpEQ"/>
                </a:rPr>
                <a:t>Steven </a:t>
              </a:r>
              <a:r>
                <a:rPr lang="en-US" sz="1600" b="1" kern="0" dirty="0" err="1" smtClean="0">
                  <a:solidFill>
                    <a:srgbClr val="800000"/>
                  </a:solidFill>
                  <a:latin typeface="+mn-lt"/>
                  <a:ea typeface="+mn-ea"/>
                  <a:cs typeface="HyhwpEQ"/>
                </a:rPr>
                <a:t>Yackel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HyhwpEQ"/>
              </a:endParaRPr>
            </a:p>
            <a:p>
              <a:pPr marL="457200" marR="0" lvl="0" indent="-457200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lang="en-US" sz="1400" kern="0" dirty="0" smtClean="0">
                  <a:latin typeface="+mn-lt"/>
                  <a:ea typeface="+mn-ea"/>
                  <a:cs typeface="HyhwpEQ"/>
                </a:rPr>
                <a:t>(2009 –           )</a:t>
              </a:r>
            </a:p>
            <a:p>
              <a:pPr marR="0" lvl="0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US" sz="1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HyhwpEQ"/>
              </a:endParaRPr>
            </a:p>
          </p:txBody>
        </p:sp>
        <p:pic>
          <p:nvPicPr>
            <p:cNvPr id="53" name="Picture 2" descr="C:\ResearchSep09\Presentations\IBM09\question-mark3a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27704" y="1595825"/>
              <a:ext cx="957793" cy="1034159"/>
            </a:xfrm>
            <a:prstGeom prst="rect">
              <a:avLst/>
            </a:prstGeom>
            <a:noFill/>
          </p:spPr>
        </p:pic>
      </p:grpSp>
      <p:grpSp>
        <p:nvGrpSpPr>
          <p:cNvPr id="58" name="Group 57"/>
          <p:cNvGrpSpPr/>
          <p:nvPr/>
        </p:nvGrpSpPr>
        <p:grpSpPr>
          <a:xfrm>
            <a:off x="6437905" y="5056295"/>
            <a:ext cx="3231858" cy="1218238"/>
            <a:chOff x="6437905" y="5056295"/>
            <a:chExt cx="3231858" cy="1218238"/>
          </a:xfrm>
        </p:grpSpPr>
        <p:pic>
          <p:nvPicPr>
            <p:cNvPr id="11" name="Picture 4" descr="C:\ResearchSep09\Presentations\IBM09\Mokbel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437905" y="5087512"/>
              <a:ext cx="908726" cy="1185887"/>
            </a:xfrm>
            <a:prstGeom prst="rect">
              <a:avLst/>
            </a:prstGeom>
            <a:noFill/>
          </p:spPr>
        </p:pic>
        <p:sp>
          <p:nvSpPr>
            <p:cNvPr id="56" name="Content Placeholder 2"/>
            <p:cNvSpPr txBox="1">
              <a:spLocks/>
            </p:cNvSpPr>
            <p:nvPr/>
          </p:nvSpPr>
          <p:spPr bwMode="auto">
            <a:xfrm>
              <a:off x="7388736" y="5056295"/>
              <a:ext cx="2281027" cy="1218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457200" marR="0" lvl="0" indent="-457200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lang="en-US" sz="1600" b="1" kern="0" dirty="0" smtClean="0">
                  <a:solidFill>
                    <a:srgbClr val="800000"/>
                  </a:solidFill>
                  <a:latin typeface="+mn-lt"/>
                  <a:ea typeface="+mn-ea"/>
                  <a:cs typeface="HyhwpEQ"/>
                </a:rPr>
                <a:t>Mohamed </a:t>
              </a:r>
              <a:r>
                <a:rPr lang="en-US" sz="1600" b="1" kern="0" dirty="0" err="1" smtClean="0">
                  <a:solidFill>
                    <a:srgbClr val="800000"/>
                  </a:solidFill>
                  <a:latin typeface="+mn-lt"/>
                  <a:ea typeface="+mn-ea"/>
                  <a:cs typeface="HyhwpEQ"/>
                </a:rPr>
                <a:t>Mokbel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HyhwpEQ"/>
              </a:endParaRPr>
            </a:p>
            <a:p>
              <a:pPr marL="457200" marR="0" lvl="0" indent="-457200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lang="en-US" sz="1400" kern="0" dirty="0" smtClean="0">
                  <a:latin typeface="+mn-lt"/>
                  <a:ea typeface="+mn-ea"/>
                  <a:cs typeface="HyhwpEQ"/>
                </a:rPr>
                <a:t>(2005 –           )</a:t>
              </a:r>
            </a:p>
            <a:p>
              <a:pPr marR="0" lvl="0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US" sz="1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HyhwpEQ"/>
              </a:endParaRPr>
            </a:p>
          </p:txBody>
        </p:sp>
      </p:grpSp>
      <p:sp>
        <p:nvSpPr>
          <p:cNvPr id="59" name="AutoShape 2" descr="imap://mokbel@mail.cs.umn.edu:993/fetch%3EUID%3E/INBOX%3E89025?part=1.2&amp;type=image/jpeg&amp;filename=04190111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AutoShape 4" descr="imap://mokbel@mail.cs.umn.edu:993/fetch%3EUID%3E/INBOX%3E89025?part=1.2&amp;type=image/jpeg&amp;filename=041901112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AutoShape 6" descr="imap://mokbel@mail.cs.umn.edu:993/fetch%3EUID%3E/INBOX%3E89025?part=1.2&amp;type=image/jpeg&amp;filename=041901112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6388741" y="2792927"/>
            <a:ext cx="3343491" cy="1779721"/>
            <a:chOff x="6388741" y="2792927"/>
            <a:chExt cx="3343491" cy="1779721"/>
          </a:xfrm>
        </p:grpSpPr>
        <p:sp>
          <p:nvSpPr>
            <p:cNvPr id="50" name="Content Placeholder 2"/>
            <p:cNvSpPr txBox="1">
              <a:spLocks/>
            </p:cNvSpPr>
            <p:nvPr/>
          </p:nvSpPr>
          <p:spPr bwMode="auto">
            <a:xfrm>
              <a:off x="6388741" y="2792927"/>
              <a:ext cx="3125308" cy="545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457200" indent="-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itchFamily="2" charset="2"/>
                <a:buChar char="n"/>
                <a:defRPr sz="2400" b="1">
                  <a:solidFill>
                    <a:schemeClr val="tx1"/>
                  </a:solidFill>
                  <a:latin typeface="+mn-lt"/>
                  <a:ea typeface="+mn-ea"/>
                  <a:cs typeface="HyhwpEQ"/>
                </a:defRPr>
              </a:lvl1pPr>
              <a:lvl2pPr marL="838200" indent="-3810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itchFamily="2" charset="2"/>
                <a:buAutoNum type="circleNumDbPlain"/>
                <a:defRPr sz="2000">
                  <a:solidFill>
                    <a:schemeClr val="tx1"/>
                  </a:solidFill>
                  <a:latin typeface="+mn-lt"/>
                  <a:ea typeface="+mn-ea"/>
                  <a:cs typeface="HyhwpEQ"/>
                </a:defRPr>
              </a:lvl2pPr>
              <a:lvl3pPr marL="1295400" indent="-3810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itchFamily="2" charset="2"/>
                <a:buChar char="o"/>
                <a:defRPr sz="2000">
                  <a:solidFill>
                    <a:schemeClr val="tx1"/>
                  </a:solidFill>
                  <a:latin typeface="+mn-lt"/>
                  <a:ea typeface="+mn-ea"/>
                  <a:cs typeface="HyhwpEQ"/>
                </a:defRPr>
              </a:lvl3pPr>
              <a:lvl4pPr marL="1752600" indent="-3810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itchFamily="2" charset="2"/>
                <a:buChar char="o"/>
                <a:defRPr sz="2000">
                  <a:solidFill>
                    <a:schemeClr val="tx1"/>
                  </a:solidFill>
                  <a:latin typeface="+mn-lt"/>
                  <a:ea typeface="+mn-ea"/>
                  <a:cs typeface="HyhwpEQ"/>
                </a:defRPr>
              </a:lvl4pPr>
              <a:lvl5pPr marL="2209800" indent="-3810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itchFamily="2" charset="2"/>
                <a:buChar char="o"/>
                <a:defRPr sz="2000">
                  <a:solidFill>
                    <a:schemeClr val="tx1"/>
                  </a:solidFill>
                  <a:latin typeface="+mn-lt"/>
                  <a:ea typeface="+mn-ea"/>
                  <a:cs typeface="HyhwpEQ"/>
                </a:defRPr>
              </a:lvl5pPr>
              <a:lvl6pPr marL="2667000" indent="-3810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B90337"/>
                </a:buClr>
                <a:buFont typeface="Wingdings" pitchFamily="2" charset="2"/>
                <a:buChar char="o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3124200" indent="-3810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B90337"/>
                </a:buClr>
                <a:buFont typeface="Wingdings" pitchFamily="2" charset="2"/>
                <a:buChar char="o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581400" indent="-3810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B90337"/>
                </a:buClr>
                <a:buFont typeface="Wingdings" pitchFamily="2" charset="2"/>
                <a:buChar char="o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4038600" indent="-3810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B90337"/>
                </a:buClr>
                <a:buFont typeface="Wingdings" pitchFamily="2" charset="2"/>
                <a:buChar char="o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Undergrad Students</a:t>
              </a:r>
            </a:p>
          </p:txBody>
        </p:sp>
        <p:sp>
          <p:nvSpPr>
            <p:cNvPr id="54" name="Content Placeholder 2"/>
            <p:cNvSpPr txBox="1">
              <a:spLocks/>
            </p:cNvSpPr>
            <p:nvPr/>
          </p:nvSpPr>
          <p:spPr bwMode="auto">
            <a:xfrm>
              <a:off x="7451205" y="3354410"/>
              <a:ext cx="2281027" cy="1218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457200" marR="0" lvl="0" indent="-457200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lang="en-US" sz="1600" b="1" kern="0" dirty="0" smtClean="0">
                  <a:solidFill>
                    <a:srgbClr val="800000"/>
                  </a:solidFill>
                  <a:latin typeface="+mn-lt"/>
                  <a:ea typeface="+mn-ea"/>
                  <a:cs typeface="HyhwpEQ"/>
                </a:rPr>
                <a:t>Jim Avery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HyhwpEQ"/>
              </a:endParaRPr>
            </a:p>
            <a:p>
              <a:pPr marL="457200" marR="0" lvl="0" indent="-457200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lang="en-US" sz="1400" kern="0" dirty="0" smtClean="0">
                  <a:latin typeface="+mn-lt"/>
                  <a:ea typeface="+mn-ea"/>
                  <a:cs typeface="HyhwpEQ"/>
                </a:rPr>
                <a:t>(2010 –           )</a:t>
              </a:r>
            </a:p>
            <a:p>
              <a:pPr marR="0" lvl="0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US" sz="1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HyhwpEQ"/>
              </a:endParaRPr>
            </a:p>
          </p:txBody>
        </p:sp>
        <p:pic>
          <p:nvPicPr>
            <p:cNvPr id="755719" name="Picture 7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414660" y="3348519"/>
              <a:ext cx="950945" cy="1025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985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0"/>
            <a:ext cx="7848600" cy="923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TW" sz="3600" dirty="0" smtClean="0"/>
              <a:t>Acknowledgments: </a:t>
            </a:r>
            <a:r>
              <a:rPr lang="en-US" altLang="zh-TW" sz="3600" b="0" dirty="0" smtClean="0"/>
              <a:t>Funding</a:t>
            </a:r>
            <a:endParaRPr lang="en-US" altLang="zh-TW" sz="3600" dirty="0">
              <a:solidFill>
                <a:srgbClr val="800000"/>
              </a:solidFill>
              <a:cs typeface="+mj-cs"/>
            </a:endParaRPr>
          </a:p>
        </p:txBody>
      </p:sp>
      <p:pic>
        <p:nvPicPr>
          <p:cNvPr id="747525" name="Picture 5" descr="http://www-users.cs.umn.edu/%7Emokbel/images/MS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919" y="1317816"/>
            <a:ext cx="952500" cy="381000"/>
          </a:xfrm>
          <a:prstGeom prst="rect">
            <a:avLst/>
          </a:prstGeom>
          <a:noFill/>
        </p:spPr>
      </p:pic>
      <p:pic>
        <p:nvPicPr>
          <p:cNvPr id="747521" name="Picture 1" descr="http://www-users.cs.umn.edu/%7Emokbel/images/NSF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253" y="1862422"/>
            <a:ext cx="609600" cy="609600"/>
          </a:xfrm>
          <a:prstGeom prst="rect">
            <a:avLst/>
          </a:prstGeom>
          <a:noFill/>
        </p:spPr>
      </p:pic>
      <p:pic>
        <p:nvPicPr>
          <p:cNvPr id="50" name="Picture 1" descr="http://www-users.cs.umn.edu/%7Emokbel/images/NSF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146" y="4570510"/>
            <a:ext cx="609600" cy="609600"/>
          </a:xfrm>
          <a:prstGeom prst="rect">
            <a:avLst/>
          </a:prstGeom>
          <a:noFill/>
        </p:spPr>
      </p:pic>
      <p:pic>
        <p:nvPicPr>
          <p:cNvPr id="51" name="Picture 1" descr="http://www-users.cs.umn.edu/%7Emokbel/images/NSF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" y="3768916"/>
            <a:ext cx="609600" cy="609600"/>
          </a:xfrm>
          <a:prstGeom prst="rect">
            <a:avLst/>
          </a:prstGeom>
          <a:noFill/>
        </p:spPr>
      </p:pic>
      <p:pic>
        <p:nvPicPr>
          <p:cNvPr id="52" name="Picture 1" descr="http://www-users.cs.umn.edu/%7Emokbel/images/NSF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252" y="5387794"/>
            <a:ext cx="609600" cy="609600"/>
          </a:xfrm>
          <a:prstGeom prst="rect">
            <a:avLst/>
          </a:prstGeom>
          <a:noFill/>
        </p:spPr>
      </p:pic>
      <p:pic>
        <p:nvPicPr>
          <p:cNvPr id="53" name="Picture 5" descr="http://www-users.cs.umn.edu/%7Emokbel/images/MS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571" y="2678210"/>
            <a:ext cx="952500" cy="381000"/>
          </a:xfrm>
          <a:prstGeom prst="rect">
            <a:avLst/>
          </a:prstGeom>
          <a:noFill/>
        </p:spPr>
      </p:pic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1111623" y="1277471"/>
            <a:ext cx="7575176" cy="4276164"/>
          </a:xfrm>
        </p:spPr>
        <p:txBody>
          <a:bodyPr/>
          <a:lstStyle/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Microsoft Research</a:t>
            </a:r>
            <a:r>
              <a:rPr lang="en-US" sz="2000" i="1" dirty="0" smtClean="0"/>
              <a:t>.</a:t>
            </a:r>
            <a:r>
              <a:rPr lang="en-US" sz="2000" b="0" i="1" dirty="0" smtClean="0"/>
              <a:t> Microsoft Unrestricted Gift, October, 2010</a:t>
            </a:r>
            <a:endParaRPr lang="en-US" sz="2000" b="0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NSF- CAREER: </a:t>
            </a:r>
            <a:r>
              <a:rPr lang="en-US" sz="2000" b="0" dirty="0" smtClean="0"/>
              <a:t>Extensible Personalization of Spatial and Spatio-temporal Database Management Systems. 2010 -2015</a:t>
            </a:r>
          </a:p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Microsoft Research</a:t>
            </a:r>
            <a:r>
              <a:rPr lang="en-US" sz="2000" i="1" dirty="0" smtClean="0"/>
              <a:t>.</a:t>
            </a:r>
            <a:r>
              <a:rPr lang="en-US" sz="2000" b="0" i="1" dirty="0" smtClean="0"/>
              <a:t> Microsoft Unrestricted Gift, January, 2010</a:t>
            </a:r>
            <a:endParaRPr lang="en-US" sz="2000" b="0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Microsoft Research</a:t>
            </a:r>
            <a:r>
              <a:rPr lang="en-US" sz="2000" i="1" dirty="0" smtClean="0"/>
              <a:t>.</a:t>
            </a:r>
            <a:r>
              <a:rPr lang="en-US" sz="2000" b="0" i="1" dirty="0" smtClean="0"/>
              <a:t> Microsoft Unrestricted Gift, April, 2009</a:t>
            </a:r>
            <a:endParaRPr lang="en-US" sz="2000" b="0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NSF- IIS:</a:t>
            </a:r>
            <a:r>
              <a:rPr lang="en-US" sz="2000" b="0" dirty="0" smtClean="0"/>
              <a:t> Towards Ubiquitous Location Services: Scalability and Privacy of Location-based Continuous Queries.  2008 -2011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NSF- IIS:</a:t>
            </a:r>
            <a:r>
              <a:rPr lang="en-US" sz="2000" b="0" dirty="0" smtClean="0"/>
              <a:t> Preference- And Context-Aware Query Processing for Location-based Data-based servers. 2008 -2011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NSF- CNS:</a:t>
            </a:r>
            <a:r>
              <a:rPr lang="en-US" sz="2000" b="0" dirty="0" smtClean="0"/>
              <a:t> Infrastructure for Research in </a:t>
            </a:r>
            <a:r>
              <a:rPr lang="en-US" sz="2000" b="0" dirty="0" err="1" smtClean="0"/>
              <a:t>Spatio</a:t>
            </a:r>
            <a:r>
              <a:rPr lang="en-US" sz="2000" b="0" dirty="0" smtClean="0"/>
              <a:t>-Temporal and Context-Aware Systems and Applications. 2007 - 2011</a:t>
            </a:r>
          </a:p>
        </p:txBody>
      </p:sp>
      <p:pic>
        <p:nvPicPr>
          <p:cNvPr id="15" name="Picture 5" descr="http://www-users.cs.umn.edu/%7Emokbel/images/MS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607" y="3207126"/>
            <a:ext cx="9525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909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150"/>
            <a:ext cx="7411720" cy="923925"/>
          </a:xfrm>
        </p:spPr>
        <p:txBody>
          <a:bodyPr/>
          <a:lstStyle/>
          <a:p>
            <a:pPr algn="ctr"/>
            <a:r>
              <a:rPr lang="en-US" dirty="0" smtClean="0"/>
              <a:t>Web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25538"/>
            <a:ext cx="4963160" cy="3751262"/>
          </a:xfrm>
        </p:spPr>
        <p:txBody>
          <a:bodyPr/>
          <a:lstStyle/>
          <a:p>
            <a:r>
              <a:rPr lang="en-US" dirty="0"/>
              <a:t>The Web is no longer a collection of static pages </a:t>
            </a:r>
            <a:r>
              <a:rPr lang="en-US" dirty="0" smtClean="0"/>
              <a:t>that </a:t>
            </a:r>
            <a:r>
              <a:rPr lang="en-US" dirty="0"/>
              <a:t>describe something in the world.</a:t>
            </a:r>
          </a:p>
          <a:p>
            <a:endParaRPr lang="en-US" sz="1000" dirty="0" smtClean="0"/>
          </a:p>
          <a:p>
            <a:r>
              <a:rPr lang="en-US" i="1" dirty="0" smtClean="0">
                <a:solidFill>
                  <a:srgbClr val="800000"/>
                </a:solidFill>
              </a:rPr>
              <a:t>Crowdsourcing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rgbClr val="800000"/>
                </a:solidFill>
              </a:rPr>
              <a:t>user-generated contents</a:t>
            </a:r>
            <a:r>
              <a:rPr lang="en-US" dirty="0" smtClean="0"/>
              <a:t>, </a:t>
            </a:r>
            <a:r>
              <a:rPr lang="en-US" dirty="0"/>
              <a:t>i.e., a large group of people can create a collective work whose </a:t>
            </a:r>
            <a:r>
              <a:rPr lang="en-US" dirty="0" smtClean="0"/>
              <a:t>value far </a:t>
            </a:r>
            <a:r>
              <a:rPr lang="en-US" dirty="0"/>
              <a:t>exceeds that provided by any of the individual participants</a:t>
            </a:r>
            <a:r>
              <a:rPr lang="en-US" dirty="0" smtClean="0"/>
              <a:t>.</a:t>
            </a:r>
          </a:p>
        </p:txBody>
      </p:sp>
      <p:pic>
        <p:nvPicPr>
          <p:cNvPr id="7526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38" y="1139450"/>
            <a:ext cx="2866073" cy="382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8883" y="5099049"/>
            <a:ext cx="9131037" cy="120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1pPr>
            <a:lvl2pPr marL="8382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AutoNum type="circleNumDbPlain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Gets better when more users are involved</a:t>
            </a:r>
          </a:p>
          <a:p>
            <a:endParaRPr lang="en-US" sz="500" dirty="0" smtClean="0"/>
          </a:p>
          <a:p>
            <a:endParaRPr lang="en-US" sz="500" dirty="0" smtClean="0"/>
          </a:p>
          <a:p>
            <a:r>
              <a:rPr lang="en-US" dirty="0" smtClean="0"/>
              <a:t>The main concept is that </a:t>
            </a:r>
            <a:r>
              <a:rPr lang="en-US" i="1" dirty="0" smtClean="0">
                <a:solidFill>
                  <a:srgbClr val="800000"/>
                </a:solidFill>
              </a:rPr>
              <a:t>“You are not alone….”</a:t>
            </a:r>
          </a:p>
        </p:txBody>
      </p:sp>
    </p:spTree>
    <p:extLst>
      <p:ext uri="{BB962C8B-B14F-4D97-AF65-F5344CB8AC3E}">
        <p14:creationId xmlns:p14="http://schemas.microsoft.com/office/powerpoint/2010/main" val="321343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ResearchSep09\Presentations\IBM09\Ques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040" y="1435100"/>
            <a:ext cx="3810000" cy="5080000"/>
          </a:xfrm>
          <a:prstGeom prst="rect">
            <a:avLst/>
          </a:prstGeom>
          <a:noFill/>
        </p:spPr>
      </p:pic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90600"/>
            <a:ext cx="8420100" cy="923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TW" sz="4800" b="1" dirty="0" smtClean="0">
                <a:solidFill>
                  <a:srgbClr val="800000"/>
                </a:solidFill>
                <a:cs typeface="+mj-cs"/>
              </a:rPr>
              <a:t>Thanks</a:t>
            </a:r>
            <a:endParaRPr lang="en-US" altLang="zh-TW" sz="4800" b="1" dirty="0">
              <a:solidFill>
                <a:srgbClr val="800000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World of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25538"/>
            <a:ext cx="5024120" cy="5351462"/>
          </a:xfrm>
        </p:spPr>
        <p:txBody>
          <a:bodyPr/>
          <a:lstStyle/>
          <a:p>
            <a:r>
              <a:rPr lang="en-US" dirty="0" smtClean="0"/>
              <a:t>Travel 2.0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From </a:t>
            </a:r>
            <a:r>
              <a:rPr lang="en-US" dirty="0" err="1" smtClean="0"/>
              <a:t>expedia</a:t>
            </a:r>
            <a:r>
              <a:rPr lang="en-US" dirty="0" smtClean="0"/>
              <a:t>, </a:t>
            </a:r>
            <a:r>
              <a:rPr lang="en-US" dirty="0" err="1" smtClean="0"/>
              <a:t>travelocity</a:t>
            </a:r>
            <a:r>
              <a:rPr lang="en-US" dirty="0" smtClean="0"/>
              <a:t>, Kayak, to a more interactive websites and contests with photo sharing, comments, and personal experience.</a:t>
            </a:r>
          </a:p>
          <a:p>
            <a:pPr lvl="1">
              <a:buFont typeface="Wingdings" pitchFamily="2" charset="2"/>
              <a:buChar char="q"/>
            </a:pPr>
            <a:endParaRPr lang="en-US" sz="1400" dirty="0" smtClean="0"/>
          </a:p>
          <a:p>
            <a:r>
              <a:rPr lang="en-US" dirty="0" smtClean="0"/>
              <a:t>Library 2.0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Feedback, review, and discussion about books and services </a:t>
            </a:r>
          </a:p>
          <a:p>
            <a:pPr lvl="1"/>
            <a:endParaRPr lang="en-US" sz="1600" dirty="0" smtClean="0"/>
          </a:p>
          <a:p>
            <a:r>
              <a:rPr lang="en-US" dirty="0" smtClean="0"/>
              <a:t>Government 2.0, Classroom 2.0, Movies 2.0,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sz="1800" dirty="0" smtClean="0"/>
          </a:p>
          <a:p>
            <a:r>
              <a:rPr lang="en-US" dirty="0" smtClean="0"/>
              <a:t>Revolution 2.0</a:t>
            </a:r>
          </a:p>
          <a:p>
            <a:endParaRPr lang="en-US" dirty="0" smtClean="0"/>
          </a:p>
        </p:txBody>
      </p:sp>
      <p:pic>
        <p:nvPicPr>
          <p:cNvPr id="7536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36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884239"/>
            <a:ext cx="2800350" cy="148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36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935" y="2019142"/>
            <a:ext cx="22860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36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435" y="3424238"/>
            <a:ext cx="190500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367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5020497"/>
            <a:ext cx="2764155" cy="14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14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978" y="3790910"/>
            <a:ext cx="2609230" cy="207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When LBS meets Web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3458"/>
            <a:ext cx="8153400" cy="5351462"/>
          </a:xfrm>
        </p:spPr>
        <p:txBody>
          <a:bodyPr/>
          <a:lstStyle/>
          <a:p>
            <a:r>
              <a:rPr lang="en-US" dirty="0" smtClean="0"/>
              <a:t>Instead of asking about restaurants in a certain area or closest to me, I can: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Ask what are the K-best restaurants according to my profile and context (</a:t>
            </a:r>
            <a:r>
              <a:rPr lang="en-US" b="1" i="1" dirty="0" smtClean="0">
                <a:solidFill>
                  <a:srgbClr val="800000"/>
                </a:solidFill>
              </a:rPr>
              <a:t>Personalization</a:t>
            </a:r>
            <a:r>
              <a:rPr lang="en-US" dirty="0" smtClean="0"/>
              <a:t>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Ask for comments/suggestions from my friends (</a:t>
            </a:r>
            <a:r>
              <a:rPr lang="en-US" b="1" i="1" dirty="0" smtClean="0">
                <a:solidFill>
                  <a:srgbClr val="800000"/>
                </a:solidFill>
              </a:rPr>
              <a:t>Socialization</a:t>
            </a:r>
            <a:r>
              <a:rPr lang="en-US" dirty="0" smtClean="0"/>
              <a:t>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Ask a recommender system to suggest few restaurants for me, i.e., predict what I could like (</a:t>
            </a:r>
            <a:r>
              <a:rPr lang="en-US" b="1" i="1" dirty="0" smtClean="0">
                <a:solidFill>
                  <a:srgbClr val="800000"/>
                </a:solidFill>
              </a:rPr>
              <a:t>Recommendations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9770" y="3785650"/>
            <a:ext cx="2609230" cy="207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1749434" y="4362845"/>
            <a:ext cx="198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C00"/>
                </a:solidFill>
                <a:ea typeface="Gulim" pitchFamily="34" charset="-127"/>
                <a:cs typeface="Arial" pitchFamily="34" charset="0"/>
              </a:rPr>
              <a:t>LBS</a:t>
            </a:r>
            <a:endParaRPr lang="en-US" sz="2400" b="1" dirty="0">
              <a:solidFill>
                <a:srgbClr val="FFCC00"/>
              </a:solidFill>
              <a:ea typeface="Gulim" pitchFamily="34" charset="-127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6200" y="5777363"/>
            <a:ext cx="9062720" cy="19050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76200" y="6071215"/>
            <a:ext cx="883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800000"/>
                </a:solidFill>
                <a:ea typeface="Gulim" pitchFamily="34" charset="-127"/>
                <a:cs typeface="Arial" pitchFamily="34" charset="0"/>
              </a:rPr>
              <a:t>Is it going to be a romantic meeting..!!</a:t>
            </a:r>
            <a:endParaRPr lang="en-US" sz="2400" b="1" dirty="0">
              <a:solidFill>
                <a:srgbClr val="800000"/>
              </a:solidFill>
              <a:ea typeface="Gulim" pitchFamily="34" charset="-127"/>
              <a:cs typeface="Arial" pitchFamily="34" charset="0"/>
            </a:endParaRP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5370800" y="4397611"/>
            <a:ext cx="198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C00"/>
                </a:solidFill>
                <a:ea typeface="Gulim" pitchFamily="34" charset="-127"/>
                <a:cs typeface="Arial" pitchFamily="34" charset="0"/>
              </a:rPr>
              <a:t>Web 2.0</a:t>
            </a:r>
            <a:endParaRPr lang="en-US" sz="2400" b="1" dirty="0">
              <a:solidFill>
                <a:srgbClr val="FFCC00"/>
              </a:solidFill>
              <a:ea typeface="Gulim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58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Three Pillars of LBS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640" y="1125538"/>
            <a:ext cx="4338320" cy="5351462"/>
          </a:xfrm>
        </p:spPr>
        <p:txBody>
          <a:bodyPr/>
          <a:lstStyle/>
          <a:p>
            <a:r>
              <a:rPr lang="en-US" dirty="0" smtClean="0"/>
              <a:t>Personalization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Query answer should be personalized to the user profile and context</a:t>
            </a:r>
          </a:p>
          <a:p>
            <a:pPr lvl="1">
              <a:buFont typeface="Wingdings" pitchFamily="2" charset="2"/>
              <a:buChar char="q"/>
            </a:pPr>
            <a:endParaRPr lang="en-US" sz="1200" dirty="0" smtClean="0"/>
          </a:p>
          <a:p>
            <a:r>
              <a:rPr lang="en-US" dirty="0" smtClean="0"/>
              <a:t>Socialization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The location aspect deserves to be more than an attribute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Location-based social networks</a:t>
            </a:r>
          </a:p>
          <a:p>
            <a:pPr lvl="1">
              <a:buFont typeface="Wingdings" pitchFamily="2" charset="2"/>
              <a:buChar char="q"/>
            </a:pPr>
            <a:endParaRPr lang="en-US" sz="1400" dirty="0" smtClean="0"/>
          </a:p>
          <a:p>
            <a:r>
              <a:rPr lang="en-US" dirty="0" smtClean="0"/>
              <a:t>Recommendations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Recommender systems are among the most successful applications in Web 2.0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However, they completely ignore the “locations”</a:t>
            </a:r>
          </a:p>
          <a:p>
            <a:endParaRPr lang="en-US" dirty="0" smtClean="0"/>
          </a:p>
        </p:txBody>
      </p:sp>
      <p:pic>
        <p:nvPicPr>
          <p:cNvPr id="6" name="Picture 2" descr="Y:\Research\Presentations\IBM09\Personalizati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2320" y="1016000"/>
            <a:ext cx="4488114" cy="1837683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320" y="2865120"/>
            <a:ext cx="4500880" cy="183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17" y="4693920"/>
            <a:ext cx="4603783" cy="1842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28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ChangeArrowheads="1"/>
          </p:cNvSpPr>
          <p:nvPr/>
        </p:nvSpPr>
        <p:spPr bwMode="auto">
          <a:xfrm>
            <a:off x="8450263" y="1433513"/>
            <a:ext cx="693737" cy="2149475"/>
          </a:xfrm>
          <a:prstGeom prst="rect">
            <a:avLst/>
          </a:prstGeom>
          <a:solidFill>
            <a:schemeClr val="bg1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9433" name="Rectangle 9"/>
          <p:cNvSpPr>
            <a:spLocks noChangeArrowheads="1"/>
          </p:cNvSpPr>
          <p:nvPr/>
        </p:nvSpPr>
        <p:spPr bwMode="auto">
          <a:xfrm>
            <a:off x="0" y="1547813"/>
            <a:ext cx="654050" cy="2189162"/>
          </a:xfrm>
          <a:prstGeom prst="rect">
            <a:avLst/>
          </a:prstGeom>
          <a:solidFill>
            <a:schemeClr val="bg1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12354" name="Picture 2" descr="Y:\Research\Presentations\IBM09\Personalizatio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760" y="2486025"/>
            <a:ext cx="3619500" cy="3136900"/>
          </a:xfrm>
          <a:prstGeom prst="rect">
            <a:avLst/>
          </a:prstGeom>
          <a:noFill/>
        </p:spPr>
      </p:pic>
      <p:sp>
        <p:nvSpPr>
          <p:cNvPr id="3594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952500"/>
            <a:ext cx="9144000" cy="1295400"/>
          </a:xfrm>
        </p:spPr>
        <p:txBody>
          <a:bodyPr/>
          <a:lstStyle/>
          <a:p>
            <a:r>
              <a:rPr lang="en-US" altLang="zh-TW" sz="4000" b="1" i="0" dirty="0" smtClean="0">
                <a:solidFill>
                  <a:srgbClr val="800000"/>
                </a:solidFill>
                <a:latin typeface="Arial" charset="0"/>
              </a:rPr>
              <a:t>Personalization in LBS 2.0</a:t>
            </a:r>
            <a:endParaRPr lang="en-US" altLang="zh-TW" sz="4000" b="1" i="0" dirty="0">
              <a:solidFill>
                <a:srgbClr val="8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51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"/>
</p:tagLst>
</file>

<file path=ppt/theme/theme1.xml><?xml version="1.0" encoding="utf-8"?>
<a:theme xmlns:a="http://schemas.openxmlformats.org/drawingml/2006/main" name="UfoM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UfoM">
      <a:majorFont>
        <a:latin typeface="HY견고딕"/>
        <a:ea typeface="HY견고딕"/>
        <a:cs typeface=""/>
      </a:majorFont>
      <a:minorFont>
        <a:latin typeface="Times New Roman"/>
        <a:ea typeface="HyhwpEQ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C00"/>
        </a:solidFill>
        <a:ln w="38100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34" charset="-127"/>
          </a:defRPr>
        </a:defPPr>
      </a:lstStyle>
    </a:lnDef>
  </a:objectDefaults>
  <a:extraClrSchemeLst>
    <a:extraClrScheme>
      <a:clrScheme name="UfoM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foM 2">
        <a:dk1>
          <a:srgbClr val="000000"/>
        </a:dk1>
        <a:lt1>
          <a:srgbClr val="FFFFFF"/>
        </a:lt1>
        <a:dk2>
          <a:srgbClr val="005250"/>
        </a:dk2>
        <a:lt2>
          <a:srgbClr val="808080"/>
        </a:lt2>
        <a:accent1>
          <a:srgbClr val="008080"/>
        </a:accent1>
        <a:accent2>
          <a:srgbClr val="1CB094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189F86"/>
        </a:accent6>
        <a:hlink>
          <a:srgbClr val="99D1C2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foM 3">
        <a:dk1>
          <a:srgbClr val="000000"/>
        </a:dk1>
        <a:lt1>
          <a:srgbClr val="F2F3C7"/>
        </a:lt1>
        <a:dk2>
          <a:srgbClr val="333300"/>
        </a:dk2>
        <a:lt2>
          <a:srgbClr val="808080"/>
        </a:lt2>
        <a:accent1>
          <a:srgbClr val="747660"/>
        </a:accent1>
        <a:accent2>
          <a:srgbClr val="A99B69"/>
        </a:accent2>
        <a:accent3>
          <a:srgbClr val="F7F8E0"/>
        </a:accent3>
        <a:accent4>
          <a:srgbClr val="000000"/>
        </a:accent4>
        <a:accent5>
          <a:srgbClr val="BCBDB6"/>
        </a:accent5>
        <a:accent6>
          <a:srgbClr val="998C5E"/>
        </a:accent6>
        <a:hlink>
          <a:srgbClr val="95916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foM 4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194293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ABB0C8"/>
        </a:accent5>
        <a:accent6>
          <a:srgbClr val="8A8AB9"/>
        </a:accent6>
        <a:hlink>
          <a:srgbClr val="CCCCE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foM 5">
        <a:dk1>
          <a:srgbClr val="000000"/>
        </a:dk1>
        <a:lt1>
          <a:srgbClr val="FFFFFF"/>
        </a:lt1>
        <a:dk2>
          <a:srgbClr val="4C0026"/>
        </a:dk2>
        <a:lt2>
          <a:srgbClr val="808080"/>
        </a:lt2>
        <a:accent1>
          <a:srgbClr val="7C1C45"/>
        </a:accent1>
        <a:accent2>
          <a:srgbClr val="C15D75"/>
        </a:accent2>
        <a:accent3>
          <a:srgbClr val="FFFFFF"/>
        </a:accent3>
        <a:accent4>
          <a:srgbClr val="000000"/>
        </a:accent4>
        <a:accent5>
          <a:srgbClr val="BFABB0"/>
        </a:accent5>
        <a:accent6>
          <a:srgbClr val="AF5369"/>
        </a:accent6>
        <a:hlink>
          <a:srgbClr val="C29D8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umn</Template>
  <TotalTime>48894</TotalTime>
  <Words>3090</Words>
  <Application>Microsoft Office PowerPoint</Application>
  <PresentationFormat>On-screen Show (4:3)</PresentationFormat>
  <Paragraphs>673</Paragraphs>
  <Slides>50</Slides>
  <Notes>18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UfoM</vt:lpstr>
      <vt:lpstr>Personalization, Socialization, and Recommendations in  Location-based Services 2.0</vt:lpstr>
      <vt:lpstr>Location-based Services</vt:lpstr>
      <vt:lpstr>Location-based Services</vt:lpstr>
      <vt:lpstr>Web 2.0</vt:lpstr>
      <vt:lpstr>Web 2.0</vt:lpstr>
      <vt:lpstr>The World of 2.0</vt:lpstr>
      <vt:lpstr>When LBS meets Web 2.0</vt:lpstr>
      <vt:lpstr>Three Pillars of LBS 2.0</vt:lpstr>
      <vt:lpstr>Personalization in LBS 2.0</vt:lpstr>
      <vt:lpstr>Motivation: Find a Restaurant for Dinner</vt:lpstr>
      <vt:lpstr>CareDB</vt:lpstr>
      <vt:lpstr>CareDB Architecture</vt:lpstr>
      <vt:lpstr>CareDB: Query Builder</vt:lpstr>
      <vt:lpstr>Preference Evaluation Methods</vt:lpstr>
      <vt:lpstr>Preference Evaluation in DBMS: The Good, the Bad, and the Ugly</vt:lpstr>
      <vt:lpstr>Adding a New Preference Method to FlexPref</vt:lpstr>
      <vt:lpstr>Querying FlexPref</vt:lpstr>
      <vt:lpstr>FlexPref Generic Functions and Macros</vt:lpstr>
      <vt:lpstr>Single-Table Access in FlexPref</vt:lpstr>
      <vt:lpstr>Expensive (Spatial) Attributes in CareDB</vt:lpstr>
      <vt:lpstr>CareDB/FlexPref System Prototype  Demos: VLDB 2010 / SIGMOD 2010</vt:lpstr>
      <vt:lpstr>Socialization in LBS 2.0</vt:lpstr>
      <vt:lpstr>Social Networking Services</vt:lpstr>
      <vt:lpstr>“Locations” in Social Networks</vt:lpstr>
      <vt:lpstr>What would be a  “Location-based” Social Network</vt:lpstr>
      <vt:lpstr>Social Networks:  The News Feed Functionality</vt:lpstr>
      <vt:lpstr>The Need for  “Location-based” News Feed</vt:lpstr>
      <vt:lpstr>GeoFeed:  A location-Aware News Feed System</vt:lpstr>
      <vt:lpstr>The Spatial Pull Approach in GeoFeed  </vt:lpstr>
      <vt:lpstr>The Spatial Push Approach in GeoFeed </vt:lpstr>
      <vt:lpstr>The Shard Push Approach in GeoFeed </vt:lpstr>
      <vt:lpstr>GeoFeed Decision Model</vt:lpstr>
      <vt:lpstr>Recommendations in LBS 2.0</vt:lpstr>
      <vt:lpstr>The Functionality of Recommender Systems</vt:lpstr>
      <vt:lpstr>“Locations” and “Recommendations”</vt:lpstr>
      <vt:lpstr>Location Matters:  Netflix Rental Patterns</vt:lpstr>
      <vt:lpstr>Location Matters:  Top-3 Check-In Destinations in Foursquare</vt:lpstr>
      <vt:lpstr>Location-based Ratings in LARS  (Location-Aware Recommender System)</vt:lpstr>
      <vt:lpstr>Dealing with Spatial Ratings in LARS</vt:lpstr>
      <vt:lpstr>Dealing with Spatial Items in LARS</vt:lpstr>
      <vt:lpstr>Offline Proces:Things have changed…</vt:lpstr>
      <vt:lpstr>Recommender Systems in DBMS ?</vt:lpstr>
      <vt:lpstr>GoeScoialDB</vt:lpstr>
      <vt:lpstr>Architecture of GeoSocialDB </vt:lpstr>
      <vt:lpstr>GeoSocialDB System Prototype </vt:lpstr>
      <vt:lpstr>Summary</vt:lpstr>
      <vt:lpstr>Conclusion</vt:lpstr>
      <vt:lpstr>DMLab Team Members</vt:lpstr>
      <vt:lpstr>Acknowledgments: Funding</vt:lpstr>
      <vt:lpstr>Thanks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Teddy Chow</dc:creator>
  <cp:lastModifiedBy>mokbel-adm</cp:lastModifiedBy>
  <cp:revision>1496</cp:revision>
  <dcterms:created xsi:type="dcterms:W3CDTF">2005-12-05T02:06:40Z</dcterms:created>
  <dcterms:modified xsi:type="dcterms:W3CDTF">2011-06-13T05:28:22Z</dcterms:modified>
</cp:coreProperties>
</file>