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0" r:id="rId3"/>
    <p:sldId id="257" r:id="rId4"/>
    <p:sldId id="260" r:id="rId5"/>
    <p:sldId id="259" r:id="rId6"/>
    <p:sldId id="288" r:id="rId7"/>
    <p:sldId id="273" r:id="rId8"/>
    <p:sldId id="274" r:id="rId9"/>
    <p:sldId id="289" r:id="rId10"/>
    <p:sldId id="290" r:id="rId11"/>
    <p:sldId id="292" r:id="rId12"/>
    <p:sldId id="297" r:id="rId13"/>
    <p:sldId id="279" r:id="rId14"/>
    <p:sldId id="280" r:id="rId15"/>
    <p:sldId id="281" r:id="rId16"/>
    <p:sldId id="282" r:id="rId17"/>
    <p:sldId id="266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00"/>
    <a:srgbClr val="FF3108"/>
    <a:srgbClr val="FB0D14"/>
    <a:srgbClr val="FF042F"/>
    <a:srgbClr val="333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61"/>
    <p:restoredTop sz="85535" autoAdjust="0"/>
  </p:normalViewPr>
  <p:slideViewPr>
    <p:cSldViewPr>
      <p:cViewPr varScale="1">
        <p:scale>
          <a:sx n="127" d="100"/>
          <a:sy n="127" d="100"/>
        </p:scale>
        <p:origin x="24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1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11F96-6E04-5C4F-A781-F246D4B3104D}" type="datetimeFigureOut">
              <a:rPr lang="en-US" smtClean="0"/>
              <a:t>9/30/17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7CB48-F05A-F84B-A109-07B62738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2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A77A044-8819-0849-A4E9-C935392363E9}" type="datetimeFigureOut">
              <a:rPr lang="en-US"/>
              <a:pPr/>
              <a:t>9/30/17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3614B03-C37E-704F-BC40-E8C7CE70C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78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1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37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4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4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4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4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1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6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13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0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0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4B03-C37E-704F-BC40-E8C7CE70CC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81000" y="1295400"/>
            <a:ext cx="8229600" cy="2057400"/>
          </a:xfrm>
          <a:prstGeom prst="roundRect">
            <a:avLst>
              <a:gd name="adj" fmla="val 16667"/>
            </a:avLst>
          </a:prstGeom>
          <a:solidFill>
            <a:srgbClr val="3333B2"/>
          </a:solidFill>
          <a:ln w="25400">
            <a:solidFill>
              <a:srgbClr val="3333B2"/>
            </a:solidFill>
            <a:round/>
            <a:headEnd/>
            <a:tailEnd/>
          </a:ln>
          <a:effectLst>
            <a:outerShdw blurRad="63500" dist="1524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July 3, 2015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92875"/>
            <a:ext cx="1143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# </a:t>
            </a:r>
            <a:fld id="{82838457-541D-2540-B443-0B695C1D9A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University of</a:t>
            </a:r>
            <a:r>
              <a:rPr lang="en-US" sz="1200" baseline="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 Minnesota | Networking Lab</a:t>
            </a:r>
            <a:endParaRPr lang="en-US" sz="1200" dirty="0">
              <a:solidFill>
                <a:schemeClr val="bg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CONIA (</a:t>
            </a:r>
            <a:r>
              <a:rPr lang="en-US" dirty="0" err="1"/>
              <a:t>MuSIC</a:t>
            </a:r>
            <a:r>
              <a:rPr lang="en-US" dirty="0"/>
              <a:t> 2015)</a:t>
            </a:r>
          </a:p>
        </p:txBody>
      </p:sp>
    </p:spTree>
    <p:extLst>
      <p:ext uri="{BB962C8B-B14F-4D97-AF65-F5344CB8AC3E}">
        <p14:creationId xmlns:p14="http://schemas.microsoft.com/office/powerpoint/2010/main" val="224275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Internet of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12F58E44-C4A0-6547-8E06-BE352D59D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6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Internet of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E386E80C-D7E5-7046-9EC2-54DD09A890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9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</a:gradFill>
          <a:ln>
            <a:noFill/>
          </a:ln>
          <a:effectLst>
            <a:outerShdw blurRad="63500" dist="88900" dir="54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University of</a:t>
            </a:r>
            <a:r>
              <a:rPr lang="en-US" sz="1200" baseline="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 Minnesota | Networking Lab</a:t>
            </a:r>
            <a:endParaRPr lang="en-US" sz="1200" dirty="0">
              <a:solidFill>
                <a:schemeClr val="bg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>
                <a:latin typeface="Times New Roman"/>
                <a:cs typeface="Times New Roman"/>
              </a:defRPr>
            </a:lvl1pPr>
            <a:lvl2pPr>
              <a:buSzPct val="60000"/>
              <a:buFontTx/>
              <a:buBlip>
                <a:blip r:embed="rId3"/>
              </a:buBlip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July 3, 2015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CONIA (</a:t>
            </a:r>
            <a:r>
              <a:rPr lang="en-US" dirty="0" err="1"/>
              <a:t>MuSIC</a:t>
            </a:r>
            <a:r>
              <a:rPr lang="en-US" dirty="0"/>
              <a:t> 2015)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# </a:t>
            </a:r>
            <a:fld id="{0A98A249-9593-3D4B-86FF-EE7CABC977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1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of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79AC6-5F61-794F-BDA4-FEF5935AE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</a:gradFill>
          <a:ln>
            <a:noFill/>
          </a:ln>
          <a:effectLst>
            <a:outerShdw blurRad="63500" dist="88900" dir="54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>
                <a:latin typeface="Times New Roman"/>
                <a:cs typeface="Times New Roman"/>
              </a:defRPr>
            </a:lvl1pPr>
            <a:lvl2pPr>
              <a:buSzPct val="60000"/>
              <a:buFontTx/>
              <a:buBlip>
                <a:blip r:embed="rId2"/>
              </a:buBlip>
              <a:defRPr sz="2400">
                <a:latin typeface="Times New Roman"/>
                <a:cs typeface="Times New Roman"/>
              </a:defRPr>
            </a:lvl2pPr>
            <a:lvl3pPr>
              <a:defRPr sz="2000">
                <a:latin typeface="Times New Roman"/>
                <a:cs typeface="Times New Roman"/>
              </a:defRPr>
            </a:lvl3pPr>
            <a:lvl4pPr>
              <a:defRPr sz="1800">
                <a:latin typeface="Times New Roman"/>
                <a:cs typeface="Times New Roman"/>
              </a:defRPr>
            </a:lvl4pPr>
            <a:lvl5pPr>
              <a:defRPr sz="1800">
                <a:latin typeface="Times New Roman"/>
                <a:cs typeface="Times New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>
                <a:latin typeface="Times New Roman"/>
                <a:cs typeface="Times New Roman"/>
              </a:defRPr>
            </a:lvl1pPr>
            <a:lvl2pPr>
              <a:buSzPct val="60000"/>
              <a:buFontTx/>
              <a:buBlip>
                <a:blip r:embed="rId2"/>
              </a:buBlip>
              <a:defRPr sz="2400">
                <a:latin typeface="Times New Roman"/>
                <a:cs typeface="Times New Roman"/>
              </a:defRPr>
            </a:lvl2pPr>
            <a:lvl3pPr>
              <a:defRPr sz="2000">
                <a:latin typeface="Times New Roman"/>
                <a:cs typeface="Times New Roman"/>
              </a:defRPr>
            </a:lvl3pPr>
            <a:lvl4pPr>
              <a:defRPr sz="1800">
                <a:latin typeface="Times New Roman"/>
                <a:cs typeface="Times New Roman"/>
              </a:defRPr>
            </a:lvl4pPr>
            <a:lvl5pPr>
              <a:defRPr sz="1800">
                <a:latin typeface="Times New Roman"/>
                <a:cs typeface="Times New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July 3, 2015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# </a:t>
            </a:r>
            <a:fld id="{438BF0FE-BE74-6A4F-8709-63C298978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University of</a:t>
            </a:r>
            <a:r>
              <a:rPr lang="en-US" sz="1200" baseline="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 Minnesota | Networking Lab</a:t>
            </a:r>
            <a:endParaRPr lang="en-US" sz="1200" dirty="0">
              <a:solidFill>
                <a:schemeClr val="bg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CONIA (</a:t>
            </a:r>
            <a:r>
              <a:rPr lang="en-US" dirty="0" err="1"/>
              <a:t>MuSIC</a:t>
            </a:r>
            <a:r>
              <a:rPr lang="en-US" dirty="0"/>
              <a:t> 2015)</a:t>
            </a:r>
          </a:p>
        </p:txBody>
      </p:sp>
    </p:spTree>
    <p:extLst>
      <p:ext uri="{BB962C8B-B14F-4D97-AF65-F5344CB8AC3E}">
        <p14:creationId xmlns:p14="http://schemas.microsoft.com/office/powerpoint/2010/main" val="87875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</a:gradFill>
          <a:ln>
            <a:noFill/>
          </a:ln>
          <a:effectLst>
            <a:outerShdw blurRad="63500" dist="88900" dir="54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Vu Pham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/>
                <a:cs typeface="Times New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>
                <a:latin typeface="Times New Roman"/>
                <a:cs typeface="Times New Roman"/>
              </a:defRPr>
            </a:lvl1pPr>
            <a:lvl2pPr>
              <a:buSzPct val="60000"/>
              <a:buFontTx/>
              <a:buBlip>
                <a:blip r:embed="rId2"/>
              </a:buBlip>
              <a:defRPr sz="20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>
              <a:defRPr sz="1600">
                <a:latin typeface="Times New Roman"/>
                <a:cs typeface="Times New Roman"/>
              </a:defRPr>
            </a:lvl4pPr>
            <a:lvl5pPr>
              <a:defRPr sz="1600">
                <a:latin typeface="Times New Roman"/>
                <a:cs typeface="Times New Roman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/>
                <a:cs typeface="Times New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>
                <a:latin typeface="Times New Roman"/>
                <a:cs typeface="Times New Roman"/>
              </a:defRPr>
            </a:lvl1pPr>
            <a:lvl2pPr>
              <a:buSzPct val="60000"/>
              <a:buFontTx/>
              <a:buBlip>
                <a:blip r:embed="rId2"/>
              </a:buBlip>
              <a:defRPr sz="20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>
              <a:defRPr sz="1600">
                <a:latin typeface="Times New Roman"/>
                <a:cs typeface="Times New Roman"/>
              </a:defRPr>
            </a:lvl4pPr>
            <a:lvl5pPr>
              <a:defRPr sz="1600">
                <a:latin typeface="Times New Roman"/>
                <a:cs typeface="Times New Roman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July 3, 2015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CONIA (</a:t>
            </a:r>
            <a:r>
              <a:rPr lang="en-US" dirty="0" err="1"/>
              <a:t>MuSIC</a:t>
            </a:r>
            <a:r>
              <a:rPr lang="en-US" dirty="0"/>
              <a:t> 2015)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# </a:t>
            </a:r>
            <a:fld id="{E1B9FB8B-74C6-D04D-A1FF-D49BE1F09B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9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</a:gradFill>
          <a:ln>
            <a:noFill/>
          </a:ln>
          <a:effectLst>
            <a:outerShdw blurRad="63500" dist="88900" dir="54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# </a:t>
            </a:r>
            <a:fld id="{D5A7FA6F-4D08-E545-A788-D10937BF3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University of</a:t>
            </a:r>
            <a:r>
              <a:rPr lang="en-US" sz="1200" baseline="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 Minnesota | Networking Lab</a:t>
            </a:r>
            <a:endParaRPr lang="en-US" sz="1200" dirty="0">
              <a:solidFill>
                <a:schemeClr val="bg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Internet of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5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# </a:t>
            </a:r>
            <a:fld id="{F5B2CDD1-F7B2-7449-8056-DADD02CBA2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University of</a:t>
            </a:r>
            <a:r>
              <a:rPr lang="en-US" sz="1200" baseline="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 Minnesota | Networking Lab</a:t>
            </a:r>
            <a:endParaRPr lang="en-US" sz="1200" dirty="0">
              <a:solidFill>
                <a:schemeClr val="bg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Internet of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0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200" b="1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200">
                <a:latin typeface="Times New Roman"/>
                <a:cs typeface="Times New Roman"/>
              </a:defRPr>
            </a:lvl1pPr>
            <a:lvl2pPr>
              <a:defRPr sz="1200">
                <a:latin typeface="Times New Roman"/>
                <a:cs typeface="Times New Roman"/>
              </a:defRPr>
            </a:lvl2pPr>
            <a:lvl3pPr>
              <a:defRPr sz="1200">
                <a:latin typeface="Times New Roman"/>
                <a:cs typeface="Times New Roman"/>
              </a:defRPr>
            </a:lvl3pPr>
            <a:lvl4pPr>
              <a:defRPr sz="1200">
                <a:latin typeface="Times New Roman"/>
                <a:cs typeface="Times New Roman"/>
              </a:defRPr>
            </a:lvl4pPr>
            <a:lvl5pPr>
              <a:defRPr sz="1200">
                <a:latin typeface="Times New Roman"/>
                <a:cs typeface="Times New Roman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200">
                <a:latin typeface="Times New Roman"/>
                <a:cs typeface="Times New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Times New Roman"/>
                <a:cs typeface="Times New Roman"/>
              </a:defRPr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Internet of Things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Times New Roman"/>
                <a:cs typeface="Times New Roman"/>
              </a:defRPr>
            </a:lvl1pPr>
          </a:lstStyle>
          <a:p>
            <a:fld id="{4B18ADCA-F634-4A47-90BC-BEAAEA60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/>
                <a:cs typeface="Times New Roman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/>
                <a:cs typeface="Times New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Internet of Things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A9C3795D-B4C7-BF44-8AD1-7134372B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r>
              <a:rPr lang="en-US"/>
              <a:t>Oct. 29,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of Things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6D46808-3BE9-3142-AB5D-E0E8CA5C7C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83" r:id="rId3"/>
    <p:sldLayoutId id="2147483690" r:id="rId4"/>
    <p:sldLayoutId id="2147483691" r:id="rId5"/>
    <p:sldLayoutId id="2147483692" r:id="rId6"/>
    <p:sldLayoutId id="214748369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gi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microsoft.com/office/2007/relationships/hdphoto" Target="../media/hdphoto1.wdp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jpeg"/><Relationship Id="rId5" Type="http://schemas.microsoft.com/office/2007/relationships/hdphoto" Target="../media/hdphoto1.wdp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5"/>
          <p:cNvSpPr>
            <a:spLocks noGrp="1"/>
          </p:cNvSpPr>
          <p:nvPr>
            <p:ph type="ctrTitle"/>
          </p:nvPr>
        </p:nvSpPr>
        <p:spPr>
          <a:xfrm>
            <a:off x="0" y="1798712"/>
            <a:ext cx="9144000" cy="838200"/>
          </a:xfrm>
        </p:spPr>
        <p:txBody>
          <a:bodyPr/>
          <a:lstStyle/>
          <a:p>
            <a:r>
              <a:rPr lang="en-US" sz="3600" i="1" dirty="0">
                <a:latin typeface="Times New Roman"/>
                <a:cs typeface="Times New Roman"/>
              </a:rPr>
              <a:t>CONIA: </a:t>
            </a:r>
            <a:r>
              <a:rPr lang="en-US" sz="3600" b="1" u="sng" dirty="0">
                <a:latin typeface="Times New Roman"/>
                <a:cs typeface="Times New Roman"/>
              </a:rPr>
              <a:t>C</a:t>
            </a:r>
            <a:r>
              <a:rPr lang="en-US" sz="3600" dirty="0">
                <a:latin typeface="Times New Roman"/>
                <a:cs typeface="Times New Roman"/>
              </a:rPr>
              <a:t>ontent (Provider)-</a:t>
            </a:r>
            <a:r>
              <a:rPr lang="en-US" sz="3600" b="1" u="sng" dirty="0">
                <a:latin typeface="Times New Roman"/>
                <a:cs typeface="Times New Roman"/>
              </a:rPr>
              <a:t>O</a:t>
            </a:r>
            <a:r>
              <a:rPr lang="en-US" sz="3600" dirty="0">
                <a:latin typeface="Times New Roman"/>
                <a:cs typeface="Times New Roman"/>
              </a:rPr>
              <a:t>riented </a:t>
            </a:r>
            <a:r>
              <a:rPr lang="en-US" sz="3600" b="1" u="sng" dirty="0">
                <a:latin typeface="Times New Roman"/>
                <a:cs typeface="Times New Roman"/>
              </a:rPr>
              <a:t>N</a:t>
            </a:r>
            <a:r>
              <a:rPr lang="en-US" sz="3600" dirty="0">
                <a:latin typeface="Times New Roman"/>
                <a:cs typeface="Times New Roman"/>
              </a:rPr>
              <a:t>amespace-</a:t>
            </a:r>
            <a:r>
              <a:rPr lang="en-US" sz="3600" b="1" u="sng" dirty="0">
                <a:latin typeface="Times New Roman"/>
                <a:cs typeface="Times New Roman"/>
              </a:rPr>
              <a:t>I</a:t>
            </a:r>
            <a:r>
              <a:rPr lang="en-US" sz="3600" dirty="0">
                <a:latin typeface="Times New Roman"/>
                <a:cs typeface="Times New Roman"/>
              </a:rPr>
              <a:t>ndependent </a:t>
            </a:r>
            <a:r>
              <a:rPr lang="en-US" sz="3600" b="1" u="sng" dirty="0">
                <a:latin typeface="Times New Roman"/>
                <a:cs typeface="Times New Roman"/>
              </a:rPr>
              <a:t>A</a:t>
            </a:r>
            <a:r>
              <a:rPr lang="en-US" sz="3600" dirty="0">
                <a:latin typeface="Times New Roman"/>
                <a:cs typeface="Times New Roman"/>
              </a:rPr>
              <a:t>rchitecture for Multimedia Information Delivery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303748" y="5199856"/>
            <a:ext cx="4536504" cy="5334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July 3, 2015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err="1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MuSIC</a:t>
            </a:r>
            <a:r>
              <a:rPr lang="en-US" sz="18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 (co-located with ICME) 2015, Torino, Italy</a:t>
            </a:r>
          </a:p>
        </p:txBody>
      </p:sp>
      <p:pic>
        <p:nvPicPr>
          <p:cNvPr id="4" name="Picture 12" descr="Mwdmk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87" y="280525"/>
            <a:ext cx="2484027" cy="628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16"/>
          <p:cNvSpPr txBox="1">
            <a:spLocks/>
          </p:cNvSpPr>
          <p:nvPr/>
        </p:nvSpPr>
        <p:spPr bwMode="auto">
          <a:xfrm>
            <a:off x="0" y="378904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baseline="0">
                <a:solidFill>
                  <a:schemeClr val="bg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err="1">
                <a:solidFill>
                  <a:schemeClr val="tx1"/>
                </a:solidFill>
                <a:ea typeface="+mn-ea"/>
              </a:rPr>
              <a:t>Eman</a:t>
            </a:r>
            <a:r>
              <a:rPr lang="en-US" i="1" dirty="0">
                <a:solidFill>
                  <a:schemeClr val="tx1"/>
                </a:solidFill>
                <a:ea typeface="+mn-ea"/>
              </a:rPr>
              <a:t> Ramadan, Arvind Narayanan, </a:t>
            </a:r>
            <a:r>
              <a:rPr lang="en-US" i="1" dirty="0" err="1">
                <a:solidFill>
                  <a:schemeClr val="tx1"/>
                </a:solidFill>
                <a:ea typeface="+mn-ea"/>
              </a:rPr>
              <a:t>Zhi</a:t>
            </a:r>
            <a:r>
              <a:rPr lang="en-US" i="1" dirty="0">
                <a:solidFill>
                  <a:schemeClr val="tx1"/>
                </a:solidFill>
                <a:ea typeface="+mn-ea"/>
              </a:rPr>
              <a:t>-Li Zhang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+mn-ea"/>
              </a:rPr>
              <a:t>Department of Computer Science &amp; Engineering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ea typeface="+mn-ea"/>
              </a:rPr>
              <a:t>University of Minnesota, Minneapolis,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5496" y="1022973"/>
            <a:ext cx="8460432" cy="489654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3366FF"/>
                </a:solidFill>
              </a:rPr>
              <a:t>Functions</a:t>
            </a:r>
          </a:p>
          <a:p>
            <a:pPr marL="334963" indent="-217488"/>
            <a:r>
              <a:rPr lang="en-US" sz="2000" i="1" dirty="0"/>
              <a:t>Interprets</a:t>
            </a:r>
            <a:r>
              <a:rPr lang="en-US" sz="2000" dirty="0"/>
              <a:t> the Content Map </a:t>
            </a:r>
            <a:endParaRPr lang="en-US" sz="2000" i="1" dirty="0"/>
          </a:p>
          <a:p>
            <a:pPr marL="334963" indent="-217488"/>
            <a:r>
              <a:rPr lang="en-US" sz="2000" i="1" dirty="0"/>
              <a:t>Renders</a:t>
            </a:r>
            <a:r>
              <a:rPr lang="en-US" sz="2000" dirty="0"/>
              <a:t> and </a:t>
            </a:r>
            <a:r>
              <a:rPr lang="en-US" sz="2000" i="1" dirty="0"/>
              <a:t>displays</a:t>
            </a:r>
            <a:r>
              <a:rPr lang="en-US" sz="2000" dirty="0"/>
              <a:t> the </a:t>
            </a:r>
            <a:r>
              <a:rPr lang="en-US" sz="2000" i="1" dirty="0"/>
              <a:t>content</a:t>
            </a:r>
            <a:r>
              <a:rPr lang="en-US" sz="2000" dirty="0"/>
              <a:t> </a:t>
            </a:r>
          </a:p>
          <a:p>
            <a:pPr marL="334963" indent="-217488">
              <a:buNone/>
            </a:pPr>
            <a:r>
              <a:rPr lang="en-US" sz="2000" dirty="0"/>
              <a:t>	     e.g., web browser, video player</a:t>
            </a:r>
            <a:endParaRPr lang="en-US" sz="20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3366FF"/>
                </a:solidFill>
              </a:rPr>
              <a:t>Client Content Player </a:t>
            </a:r>
            <a:r>
              <a:rPr lang="en-US" sz="2000" b="1" dirty="0">
                <a:solidFill>
                  <a:srgbClr val="3366FF"/>
                </a:solidFill>
                <a:sym typeface="Wingdings"/>
              </a:rPr>
              <a:t> </a:t>
            </a:r>
            <a:r>
              <a:rPr lang="en-US" sz="2000" b="1" dirty="0">
                <a:solidFill>
                  <a:srgbClr val="3366FF"/>
                </a:solidFill>
              </a:rPr>
              <a:t>CP Controller Interactions</a:t>
            </a:r>
          </a:p>
          <a:p>
            <a:pPr marL="334963" indent="-231775"/>
            <a:r>
              <a:rPr lang="en-US" sz="2000" dirty="0"/>
              <a:t>Sends user request to CP controller and gets </a:t>
            </a:r>
            <a:r>
              <a:rPr lang="en-US" sz="2000" i="1" dirty="0"/>
              <a:t>Content Map </a:t>
            </a:r>
            <a:r>
              <a:rPr lang="en-US" sz="2000" dirty="0"/>
              <a:t>in return</a:t>
            </a:r>
          </a:p>
          <a:p>
            <a:pPr marL="334963" indent="-231775"/>
            <a:r>
              <a:rPr lang="en-US" sz="2000" dirty="0"/>
              <a:t>Reports statistics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3366FF"/>
                </a:solidFill>
              </a:rPr>
              <a:t>Client Content Player </a:t>
            </a:r>
            <a:r>
              <a:rPr lang="en-US" sz="2000" b="1" dirty="0">
                <a:solidFill>
                  <a:srgbClr val="3366FF"/>
                </a:solidFill>
                <a:sym typeface="Wingdings"/>
              </a:rPr>
              <a:t> </a:t>
            </a:r>
            <a:r>
              <a:rPr lang="en-US" sz="2000" b="1" dirty="0">
                <a:solidFill>
                  <a:srgbClr val="3366FF"/>
                </a:solidFill>
              </a:rPr>
              <a:t>CSR Interactions</a:t>
            </a:r>
          </a:p>
          <a:p>
            <a:pPr marL="334963" indent="-231775"/>
            <a:r>
              <a:rPr lang="en-US" sz="2000" dirty="0"/>
              <a:t>Fetches content</a:t>
            </a:r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Content Player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CONIA (MuSIC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40767"/>
            <a:ext cx="8352928" cy="1440161"/>
          </a:xfrm>
        </p:spPr>
        <p:txBody>
          <a:bodyPr/>
          <a:lstStyle/>
          <a:p>
            <a:r>
              <a:rPr lang="en-US" dirty="0"/>
              <a:t>A programmable “</a:t>
            </a:r>
            <a:r>
              <a:rPr lang="en-US" b="1" dirty="0"/>
              <a:t>open</a:t>
            </a:r>
            <a:r>
              <a:rPr lang="en-US" dirty="0"/>
              <a:t>” box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A logical view of CSR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 Design and 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CONIA (MuSIC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0" name="Content Placeholder 1"/>
          <p:cNvSpPr txBox="1">
            <a:spLocks/>
          </p:cNvSpPr>
          <p:nvPr/>
        </p:nvSpPr>
        <p:spPr bwMode="auto">
          <a:xfrm>
            <a:off x="3275856" y="2564904"/>
            <a:ext cx="5904656" cy="338437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/>
            <a:r>
              <a:rPr lang="en-US" sz="2000" dirty="0"/>
              <a:t>Basic </a:t>
            </a:r>
            <a:r>
              <a:rPr lang="en-US" sz="2000" i="1" dirty="0">
                <a:solidFill>
                  <a:srgbClr val="3366FF"/>
                </a:solidFill>
              </a:rPr>
              <a:t>shared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/>
              <a:t>functions/libraries/services used by all the containers</a:t>
            </a:r>
          </a:p>
          <a:p>
            <a:pPr marL="342900" lvl="1" indent="-228600">
              <a:buFontTx/>
              <a:buNone/>
            </a:pPr>
            <a:r>
              <a:rPr lang="en-US" sz="1800" dirty="0"/>
              <a:t>	     e.g., web server, socket functions, I/O functions, etc.</a:t>
            </a:r>
          </a:p>
          <a:p>
            <a:pPr marL="114300" indent="0">
              <a:buNone/>
            </a:pPr>
            <a:endParaRPr lang="en-US" sz="1200" dirty="0"/>
          </a:p>
          <a:p>
            <a:pPr indent="-228600"/>
            <a:r>
              <a:rPr lang="en-US" sz="2000" dirty="0"/>
              <a:t>Every Content Provider (CP) has </a:t>
            </a:r>
            <a:r>
              <a:rPr lang="en-US" sz="2000" i="1" dirty="0">
                <a:solidFill>
                  <a:srgbClr val="3366FF"/>
                </a:solidFill>
              </a:rPr>
              <a:t>full control </a:t>
            </a:r>
            <a:r>
              <a:rPr lang="en-US" sz="2000" dirty="0"/>
              <a:t>over its container</a:t>
            </a:r>
          </a:p>
          <a:p>
            <a:pPr marL="114300" indent="0">
              <a:buNone/>
            </a:pPr>
            <a:endParaRPr lang="en-US" sz="1200" dirty="0"/>
          </a:p>
          <a:p>
            <a:pPr indent="-228600"/>
            <a:r>
              <a:rPr lang="en-US" sz="2000" dirty="0"/>
              <a:t>Every container has </a:t>
            </a:r>
          </a:p>
          <a:p>
            <a:pPr marL="519113" lvl="1" indent="-182563"/>
            <a:r>
              <a:rPr lang="en-US" sz="1600" dirty="0"/>
              <a:t>a </a:t>
            </a:r>
            <a:r>
              <a:rPr lang="en-US" sz="1600" i="1" dirty="0">
                <a:solidFill>
                  <a:srgbClr val="3366FF"/>
                </a:solidFill>
              </a:rPr>
              <a:t>storage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/>
              <a:t>device used to cache content, meta-data, statistics, etc.</a:t>
            </a:r>
          </a:p>
          <a:p>
            <a:pPr marL="519113" lvl="1" indent="-182563"/>
            <a:r>
              <a:rPr lang="en-US" sz="1600" dirty="0"/>
              <a:t>a </a:t>
            </a:r>
            <a:r>
              <a:rPr lang="en-US" sz="1600" i="1" dirty="0">
                <a:solidFill>
                  <a:srgbClr val="3366FF"/>
                </a:solidFill>
              </a:rPr>
              <a:t>Content Control Logic Table (CCLT) </a:t>
            </a:r>
            <a:r>
              <a:rPr lang="en-US" sz="1600" dirty="0"/>
              <a:t>used to control the content delivery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908720"/>
            <a:ext cx="500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66FF"/>
                </a:solidFill>
                <a:latin typeface="Times New Roman"/>
                <a:cs typeface="Times New Roman"/>
              </a:rPr>
              <a:t>Current Research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4392" y="2709101"/>
            <a:ext cx="2821465" cy="3600219"/>
            <a:chOff x="454392" y="2709101"/>
            <a:chExt cx="2821465" cy="3600219"/>
          </a:xfrm>
        </p:grpSpPr>
        <p:grpSp>
          <p:nvGrpSpPr>
            <p:cNvPr id="13" name="Group 12"/>
            <p:cNvGrpSpPr/>
            <p:nvPr/>
          </p:nvGrpSpPr>
          <p:grpSpPr>
            <a:xfrm>
              <a:off x="454392" y="2709101"/>
              <a:ext cx="2821465" cy="3600219"/>
              <a:chOff x="3202528" y="2564904"/>
              <a:chExt cx="2821465" cy="3600219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202528" y="2564904"/>
                <a:ext cx="2821465" cy="3433127"/>
                <a:chOff x="3706584" y="2492896"/>
                <a:chExt cx="2821465" cy="3433127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791744" y="2564904"/>
                  <a:ext cx="864096" cy="1160512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Times New Roman"/>
                      <a:cs typeface="Times New Roman"/>
                    </a:rPr>
                    <a:t>Container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691844" y="2564904"/>
                  <a:ext cx="864096" cy="1160512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rgbClr val="FFFFFF"/>
                      </a:solidFill>
                      <a:latin typeface="Times New Roman"/>
                      <a:cs typeface="Times New Roman"/>
                    </a:rPr>
                    <a:t>Container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591944" y="2564904"/>
                  <a:ext cx="864096" cy="1160512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rgbClr val="FFFFFF"/>
                      </a:solidFill>
                      <a:latin typeface="Times New Roman"/>
                      <a:cs typeface="Times New Roman"/>
                    </a:rPr>
                    <a:t>Container</a:t>
                  </a: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3791744" y="3789040"/>
                  <a:ext cx="2664296" cy="944488"/>
                  <a:chOff x="3131840" y="4653136"/>
                  <a:chExt cx="2664296" cy="944488"/>
                </a:xfrm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3131840" y="5157192"/>
                    <a:ext cx="2664296" cy="440432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Container Engine</a:t>
                    </a: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3131840" y="4653136"/>
                    <a:ext cx="2664296" cy="504056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Basic functions </a:t>
                    </a:r>
                    <a:br>
                      <a:rPr lang="en-US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</a:br>
                    <a:r>
                      <a:rPr lang="en-US" sz="1400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(bins/shared libraries)</a:t>
                    </a:r>
                  </a:p>
                </p:txBody>
              </p: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3706584" y="2492896"/>
                  <a:ext cx="2821465" cy="3433127"/>
                  <a:chOff x="3706584" y="2492896"/>
                  <a:chExt cx="2821465" cy="343312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cxnSp>
                <p:nvCxnSpPr>
                  <p:cNvPr id="24" name="Straight Connector 23"/>
                  <p:cNvCxnSpPr>
                    <a:endCxn id="69" idx="0"/>
                  </p:cNvCxnSpPr>
                  <p:nvPr/>
                </p:nvCxnSpPr>
                <p:spPr>
                  <a:xfrm flipH="1">
                    <a:off x="3706584" y="2492896"/>
                    <a:ext cx="13156" cy="3433127"/>
                  </a:xfrm>
                  <a:prstGeom prst="line">
                    <a:avLst/>
                  </a:prstGeom>
                  <a:ln w="1270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>
                    <a:off x="6505805" y="2492896"/>
                    <a:ext cx="22244" cy="3384195"/>
                  </a:xfrm>
                  <a:prstGeom prst="line">
                    <a:avLst/>
                  </a:prstGeom>
                  <a:ln w="1270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3719736" y="2492896"/>
                    <a:ext cx="2808312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TextBox 40"/>
                <p:cNvSpPr txBox="1"/>
                <p:nvPr/>
              </p:nvSpPr>
              <p:spPr>
                <a:xfrm>
                  <a:off x="3951817" y="2627620"/>
                  <a:ext cx="543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FFFF"/>
                      </a:solidFill>
                      <a:latin typeface="Times New Roman"/>
                      <a:cs typeface="Times New Roman"/>
                    </a:rPr>
                    <a:t>CP</a:t>
                  </a:r>
                  <a:r>
                    <a:rPr lang="en-US" baseline="-25000" dirty="0">
                      <a:solidFill>
                        <a:srgbClr val="FFFFFF"/>
                      </a:solidFill>
                      <a:latin typeface="Times New Roman"/>
                      <a:cs typeface="Times New Roman"/>
                    </a:rPr>
                    <a:t>1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4851917" y="2627620"/>
                  <a:ext cx="543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FFFF"/>
                      </a:solidFill>
                      <a:latin typeface="Times New Roman"/>
                      <a:cs typeface="Times New Roman"/>
                    </a:rPr>
                    <a:t>CP</a:t>
                  </a:r>
                  <a:r>
                    <a:rPr lang="en-US" baseline="-25000" dirty="0">
                      <a:solidFill>
                        <a:srgbClr val="FFFFFF"/>
                      </a:solidFill>
                      <a:latin typeface="Times New Roman"/>
                      <a:cs typeface="Times New Roman"/>
                    </a:rPr>
                    <a:t>2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5752017" y="2627620"/>
                  <a:ext cx="543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FFFF"/>
                      </a:solidFill>
                      <a:latin typeface="Times New Roman"/>
                      <a:cs typeface="Times New Roman"/>
                    </a:rPr>
                    <a:t>CP</a:t>
                  </a:r>
                  <a:r>
                    <a:rPr lang="en-US" baseline="-25000" dirty="0">
                      <a:solidFill>
                        <a:srgbClr val="FFFFFF"/>
                      </a:solidFill>
                      <a:latin typeface="Times New Roman"/>
                      <a:cs typeface="Times New Roman"/>
                    </a:rPr>
                    <a:t>3</a:t>
                  </a:r>
                </a:p>
              </p:txBody>
            </p:sp>
          </p:grpSp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9912" y="3429000"/>
                <a:ext cx="298872" cy="298872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6016" y="3429000"/>
                <a:ext cx="298872" cy="298872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112" y="3429000"/>
                <a:ext cx="298872" cy="298872"/>
              </a:xfrm>
              <a:prstGeom prst="rect">
                <a:avLst/>
              </a:prstGeom>
            </p:spPr>
          </p:pic>
          <p:sp>
            <p:nvSpPr>
              <p:cNvPr id="69" name="Freeform 68"/>
              <p:cNvSpPr/>
              <p:nvPr/>
            </p:nvSpPr>
            <p:spPr>
              <a:xfrm>
                <a:off x="3202528" y="5805002"/>
                <a:ext cx="2802212" cy="360121"/>
              </a:xfrm>
              <a:custGeom>
                <a:avLst/>
                <a:gdLst>
                  <a:gd name="connsiteX0" fmla="*/ 0 w 2802212"/>
                  <a:gd name="connsiteY0" fmla="*/ 193029 h 360121"/>
                  <a:gd name="connsiteX1" fmla="*/ 805233 w 2802212"/>
                  <a:gd name="connsiteY1" fmla="*/ 4366 h 360121"/>
                  <a:gd name="connsiteX2" fmla="*/ 2130418 w 2802212"/>
                  <a:gd name="connsiteY2" fmla="*/ 358684 h 360121"/>
                  <a:gd name="connsiteX3" fmla="*/ 2802212 w 2802212"/>
                  <a:gd name="connsiteY3" fmla="*/ 137811 h 36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2212" h="360121">
                    <a:moveTo>
                      <a:pt x="0" y="193029"/>
                    </a:moveTo>
                    <a:cubicBezTo>
                      <a:pt x="225081" y="84893"/>
                      <a:pt x="450163" y="-23243"/>
                      <a:pt x="805233" y="4366"/>
                    </a:cubicBezTo>
                    <a:cubicBezTo>
                      <a:pt x="1160303" y="31975"/>
                      <a:pt x="1797588" y="336443"/>
                      <a:pt x="2130418" y="358684"/>
                    </a:cubicBezTo>
                    <a:cubicBezTo>
                      <a:pt x="2463248" y="380925"/>
                      <a:pt x="2802212" y="137811"/>
                      <a:pt x="2802212" y="137811"/>
                    </a:cubicBezTo>
                  </a:path>
                </a:pathLst>
              </a:cu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 descr="Table_48x48(1)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4328" y="3429000"/>
                <a:ext cx="321568" cy="321568"/>
              </a:xfrm>
              <a:prstGeom prst="rect">
                <a:avLst/>
              </a:prstGeom>
            </p:spPr>
          </p:pic>
          <p:pic>
            <p:nvPicPr>
              <p:cNvPr id="28" name="Picture 27" descr="Table_48x48(1)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1960" y="3429000"/>
                <a:ext cx="321568" cy="321568"/>
              </a:xfrm>
              <a:prstGeom prst="rect">
                <a:avLst/>
              </a:prstGeom>
            </p:spPr>
          </p:pic>
          <p:pic>
            <p:nvPicPr>
              <p:cNvPr id="29" name="Picture 28" descr="Table_48x48(1)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1974" y="3429000"/>
                <a:ext cx="321568" cy="321568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539552" y="4941168"/>
              <a:ext cx="2664296" cy="440432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Times New Roman"/>
                  <a:cs typeface="Times New Roman"/>
                </a:rPr>
                <a:t>Operating System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9552" y="5373216"/>
              <a:ext cx="2664296" cy="440432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Times New Roman"/>
                  <a:cs typeface="Times New Roman"/>
                </a:rPr>
                <a:t>Hardware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9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3201219"/>
          </a:xfrm>
        </p:spPr>
        <p:txBody>
          <a:bodyPr/>
          <a:lstStyle/>
          <a:p>
            <a:pPr indent="-228600"/>
            <a:r>
              <a:rPr lang="en-US" dirty="0"/>
              <a:t>An entry in CCLT is composed of three fields</a:t>
            </a:r>
          </a:p>
          <a:p>
            <a:pPr lvl="1" indent="-228600"/>
            <a:r>
              <a:rPr lang="en-US" sz="1800" dirty="0">
                <a:solidFill>
                  <a:srgbClr val="3366FF"/>
                </a:solidFill>
              </a:rPr>
              <a:t>object ID </a:t>
            </a:r>
            <a:r>
              <a:rPr lang="en-US" sz="1800" dirty="0"/>
              <a:t>– content name or identifier </a:t>
            </a:r>
            <a:r>
              <a:rPr lang="en-US" sz="1800" i="1" dirty="0"/>
              <a:t>(granularity of object decided by CP)</a:t>
            </a:r>
          </a:p>
          <a:p>
            <a:pPr lvl="1" indent="-228600"/>
            <a:r>
              <a:rPr lang="en-US" sz="1800" dirty="0">
                <a:solidFill>
                  <a:srgbClr val="3366FF"/>
                </a:solidFill>
              </a:rPr>
              <a:t>statistics</a:t>
            </a:r>
            <a:r>
              <a:rPr lang="en-US" sz="1800" dirty="0"/>
              <a:t> – counters, etc.</a:t>
            </a:r>
          </a:p>
          <a:p>
            <a:pPr lvl="1" indent="-228600"/>
            <a:r>
              <a:rPr lang="en-US" sz="1800" dirty="0">
                <a:solidFill>
                  <a:srgbClr val="3366FF"/>
                </a:solidFill>
              </a:rPr>
              <a:t>control logic </a:t>
            </a:r>
            <a:r>
              <a:rPr lang="en-US" sz="1800" dirty="0"/>
              <a:t>– how to handle the object</a:t>
            </a:r>
          </a:p>
          <a:p>
            <a:pPr marL="114300" indent="0">
              <a:buNone/>
            </a:pPr>
            <a:endParaRPr lang="en-US" sz="1100" dirty="0"/>
          </a:p>
          <a:p>
            <a:pPr indent="-228600"/>
            <a:r>
              <a:rPr lang="en-US" dirty="0"/>
              <a:t>The control logic in CCLT is expressed using a </a:t>
            </a:r>
            <a:r>
              <a:rPr lang="en-US" i="1" dirty="0">
                <a:solidFill>
                  <a:srgbClr val="3366FF"/>
                </a:solidFill>
              </a:rPr>
              <a:t>declarative language</a:t>
            </a:r>
            <a:br>
              <a:rPr lang="en-US" i="1" dirty="0">
                <a:solidFill>
                  <a:srgbClr val="3366FF"/>
                </a:solidFill>
              </a:rPr>
            </a:br>
            <a:r>
              <a:rPr lang="en-US" dirty="0"/>
              <a:t>and defined in terms of two categories of </a:t>
            </a:r>
            <a:r>
              <a:rPr lang="en-US" i="1" dirty="0">
                <a:solidFill>
                  <a:srgbClr val="3366FF"/>
                </a:solidFill>
              </a:rPr>
              <a:t>context</a:t>
            </a:r>
          </a:p>
          <a:p>
            <a:pPr lvl="1" indent="-228600"/>
            <a:r>
              <a:rPr lang="en-US" sz="1800" dirty="0">
                <a:solidFill>
                  <a:srgbClr val="3366FF"/>
                </a:solidFill>
              </a:rPr>
              <a:t>Content-related context </a:t>
            </a:r>
            <a:r>
              <a:rPr lang="en-US" sz="1800" dirty="0"/>
              <a:t>– the state of an object </a:t>
            </a:r>
            <a:r>
              <a:rPr lang="en-US" sz="1600" i="1" dirty="0"/>
              <a:t>e.g., cached or not-cached, etc.</a:t>
            </a:r>
          </a:p>
          <a:p>
            <a:pPr lvl="1" indent="-228600"/>
            <a:r>
              <a:rPr lang="en-US" sz="1800" dirty="0">
                <a:solidFill>
                  <a:srgbClr val="3366FF"/>
                </a:solidFill>
              </a:rPr>
              <a:t>System-related context </a:t>
            </a:r>
            <a:r>
              <a:rPr lang="en-US" sz="1800" dirty="0"/>
              <a:t>– the state of CSR/network condition </a:t>
            </a:r>
            <a:r>
              <a:rPr lang="en-US" sz="1600" i="1" dirty="0"/>
              <a:t>e.g., load on CSR,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CONIA (MuSIC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CCLT Design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90974"/>
              </p:ext>
            </p:extLst>
          </p:nvPr>
        </p:nvGraphicFramePr>
        <p:xfrm>
          <a:off x="1475656" y="1124744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/>
                          <a:cs typeface="Times New Roman"/>
                        </a:rPr>
                        <a:t>Object</a:t>
                      </a:r>
                      <a:r>
                        <a:rPr lang="en-US" b="1" baseline="0" dirty="0">
                          <a:latin typeface="Times New Roman"/>
                          <a:cs typeface="Times New Roman"/>
                        </a:rPr>
                        <a:t> ID</a:t>
                      </a:r>
                      <a:endParaRPr lang="en-US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/>
                          <a:cs typeface="Times New Roman"/>
                        </a:rPr>
                        <a:t>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/>
                          <a:cs typeface="Times New Roman"/>
                        </a:rPr>
                        <a:t>Control Logic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/>
                          <a:cs typeface="Times New Roman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/>
                          <a:cs typeface="Times New Roman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/>
                          <a:cs typeface="Times New Roman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183553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Content Control Logic Table (CCLT) Structure</a:t>
            </a:r>
          </a:p>
        </p:txBody>
      </p:sp>
    </p:spTree>
    <p:extLst>
      <p:ext uri="{BB962C8B-B14F-4D97-AF65-F5344CB8AC3E}">
        <p14:creationId xmlns:p14="http://schemas.microsoft.com/office/powerpoint/2010/main" val="7664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380312" cy="762000"/>
          </a:xfrm>
        </p:spPr>
        <p:txBody>
          <a:bodyPr/>
          <a:lstStyle/>
          <a:p>
            <a:r>
              <a:rPr lang="en-US" dirty="0"/>
              <a:t>Use Cases: A Simple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CONIA (</a:t>
            </a:r>
            <a:r>
              <a:rPr lang="en-US" dirty="0" err="1"/>
              <a:t>MuSIC</a:t>
            </a:r>
            <a:r>
              <a:rPr lang="en-US" dirty="0"/>
              <a:t> 2015)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# </a:t>
            </a:r>
            <a:fld id="{0A98A249-9593-3D4B-86FF-EE7CABC9770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825128" y="1700243"/>
            <a:ext cx="8294410" cy="3317346"/>
          </a:xfrm>
          <a:prstGeom prst="cloud">
            <a:avLst/>
          </a:prstGeom>
          <a:solidFill>
            <a:srgbClr val="F7F7F7">
              <a:alpha val="23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4055725" y="1777502"/>
            <a:ext cx="4816777" cy="2686362"/>
          </a:xfrm>
          <a:prstGeom prst="cloud">
            <a:avLst/>
          </a:pr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950199" y="3735076"/>
            <a:ext cx="536252" cy="468241"/>
            <a:chOff x="1521592" y="4313168"/>
            <a:chExt cx="890581" cy="777632"/>
          </a:xfrm>
        </p:grpSpPr>
        <p:pic>
          <p:nvPicPr>
            <p:cNvPr id="130" name="Picture 129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31" name="Picture 130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32" name="Picture 131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271279" y="3733161"/>
            <a:ext cx="536252" cy="468241"/>
            <a:chOff x="1521592" y="4313168"/>
            <a:chExt cx="890581" cy="777632"/>
          </a:xfrm>
        </p:grpSpPr>
        <p:pic>
          <p:nvPicPr>
            <p:cNvPr id="127" name="Picture 126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28" name="Picture 127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9" name="Picture 128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805385" y="3729817"/>
            <a:ext cx="536252" cy="468241"/>
            <a:chOff x="1521592" y="4313168"/>
            <a:chExt cx="890581" cy="777632"/>
          </a:xfrm>
        </p:grpSpPr>
        <p:pic>
          <p:nvPicPr>
            <p:cNvPr id="124" name="Picture 123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25" name="Picture 124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6" name="Picture 125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836863" y="1777500"/>
            <a:ext cx="536253" cy="468242"/>
            <a:chOff x="1521592" y="4313168"/>
            <a:chExt cx="890583" cy="777634"/>
          </a:xfrm>
        </p:grpSpPr>
        <p:pic>
          <p:nvPicPr>
            <p:cNvPr id="121" name="Picture 120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3" y="4313170"/>
              <a:ext cx="777632" cy="777632"/>
            </a:xfrm>
            <a:prstGeom prst="rect">
              <a:avLst/>
            </a:prstGeom>
          </p:spPr>
        </p:pic>
        <p:pic>
          <p:nvPicPr>
            <p:cNvPr id="122" name="Picture 121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3" name="Picture 122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453797" y="1751422"/>
            <a:ext cx="536252" cy="468241"/>
            <a:chOff x="1521592" y="4313168"/>
            <a:chExt cx="890581" cy="777632"/>
          </a:xfrm>
        </p:grpSpPr>
        <p:pic>
          <p:nvPicPr>
            <p:cNvPr id="118" name="Picture 117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19" name="Picture 118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0" name="Picture 119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579938" y="1905000"/>
            <a:ext cx="569984" cy="3381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x-none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B1</a:t>
            </a:r>
            <a:endParaRPr lang="en-US" sz="16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5375" y="1897063"/>
            <a:ext cx="521277" cy="3381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x-none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B2</a:t>
            </a:r>
            <a:endParaRPr lang="en-US" sz="16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8138" y="3854450"/>
            <a:ext cx="503165" cy="339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x-none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A1</a:t>
            </a:r>
            <a:endParaRPr lang="en-US" sz="16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4088" y="3875088"/>
            <a:ext cx="532389" cy="3381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x-none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A2</a:t>
            </a:r>
            <a:endParaRPr lang="en-US" sz="16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4444" y="3860800"/>
            <a:ext cx="512906" cy="3381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x-none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A3</a:t>
            </a:r>
            <a:endParaRPr lang="en-US" sz="16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2411760" y="836712"/>
            <a:ext cx="1413768" cy="1001209"/>
            <a:chOff x="2411760" y="836712"/>
            <a:chExt cx="1413768" cy="1001209"/>
          </a:xfrm>
        </p:grpSpPr>
        <p:pic>
          <p:nvPicPr>
            <p:cNvPr id="10" name="Picture 9" descr="fig1(1)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065" y="1133730"/>
              <a:ext cx="486358" cy="704191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411760" y="836712"/>
              <a:ext cx="1413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CP Controller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291654" y="1512676"/>
            <a:ext cx="883208" cy="814546"/>
            <a:chOff x="3291654" y="1512676"/>
            <a:chExt cx="883208" cy="81454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388454" y="1598296"/>
              <a:ext cx="529168" cy="89372"/>
            </a:xfrm>
            <a:prstGeom prst="line">
              <a:avLst/>
            </a:prstGeom>
            <a:ln>
              <a:solidFill>
                <a:srgbClr val="8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338162" y="1700243"/>
              <a:ext cx="529168" cy="150253"/>
            </a:xfrm>
            <a:prstGeom prst="line">
              <a:avLst/>
            </a:prstGeom>
            <a:ln>
              <a:solidFill>
                <a:srgbClr val="8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91654" y="1777502"/>
              <a:ext cx="336779" cy="409382"/>
            </a:xfrm>
            <a:prstGeom prst="line">
              <a:avLst/>
            </a:prstGeom>
            <a:ln>
              <a:solidFill>
                <a:srgbClr val="8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18438089">
              <a:off x="3401802" y="1643718"/>
              <a:ext cx="631415" cy="369332"/>
            </a:xfrm>
            <a:prstGeom prst="rect">
              <a:avLst/>
            </a:prstGeom>
            <a:noFill/>
            <a:ln>
              <a:noFill/>
              <a:headEnd type="arrow"/>
              <a:tailEnd type="arrow"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8159812">
              <a:off x="3684866" y="1837226"/>
              <a:ext cx="5491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Times New Roman"/>
                  <a:cs typeface="Times New Roman"/>
                </a:rPr>
                <a:t>link to</a:t>
              </a:r>
            </a:p>
            <a:p>
              <a:r>
                <a:rPr lang="en-US" sz="1100" dirty="0">
                  <a:latin typeface="Times New Roman"/>
                  <a:cs typeface="Times New Roman"/>
                </a:rPr>
                <a:t>CSRs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645593" y="5340289"/>
            <a:ext cx="569087" cy="442362"/>
            <a:chOff x="2645593" y="5340289"/>
            <a:chExt cx="569087" cy="442362"/>
          </a:xfrm>
        </p:grpSpPr>
        <p:pic>
          <p:nvPicPr>
            <p:cNvPr id="16" name="Picture 15" descr="fig1(2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573" y="5340289"/>
              <a:ext cx="310107" cy="380797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645593" y="5444097"/>
              <a:ext cx="3441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1600" b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173811" y="4886918"/>
            <a:ext cx="2249850" cy="469224"/>
            <a:chOff x="6173811" y="4886918"/>
            <a:chExt cx="2249850" cy="469224"/>
          </a:xfrm>
        </p:grpSpPr>
        <p:pic>
          <p:nvPicPr>
            <p:cNvPr id="15" name="Picture 14" descr="fig1(2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743" y="4909896"/>
              <a:ext cx="363406" cy="446246"/>
            </a:xfrm>
            <a:prstGeom prst="rect">
              <a:avLst/>
            </a:prstGeom>
          </p:spPr>
        </p:pic>
        <p:pic>
          <p:nvPicPr>
            <p:cNvPr id="31" name="Picture 30" descr="fig1(2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997" y="4908630"/>
              <a:ext cx="363406" cy="44624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079096" y="4886918"/>
              <a:ext cx="631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…..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73811" y="4992650"/>
              <a:ext cx="3441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1600" b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endParaRPr lang="en-US" sz="1600" b="1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59459" y="496699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0000FF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1600" b="1" baseline="-25000" dirty="0" err="1">
                  <a:solidFill>
                    <a:srgbClr val="0000FF"/>
                  </a:solidFill>
                  <a:latin typeface="Times New Roman"/>
                  <a:cs typeface="Times New Roman"/>
                </a:rPr>
                <a:t>n</a:t>
              </a:r>
              <a:endParaRPr lang="en-US" sz="1600" b="1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771135" y="2724802"/>
            <a:ext cx="671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CDS 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lang="en-US" sz="1200" b="1" i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139" name="Group 138"/>
          <p:cNvGrpSpPr/>
          <p:nvPr/>
        </p:nvGrpSpPr>
        <p:grpSpPr>
          <a:xfrm>
            <a:off x="1506413" y="1556792"/>
            <a:ext cx="1259105" cy="441340"/>
            <a:chOff x="1506413" y="1556792"/>
            <a:chExt cx="1259105" cy="441340"/>
          </a:xfrm>
        </p:grpSpPr>
        <p:pic>
          <p:nvPicPr>
            <p:cNvPr id="136" name="Picture 135" descr="File-Video-256.png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1556792"/>
              <a:ext cx="425766" cy="425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TextBox 137"/>
            <p:cNvSpPr txBox="1"/>
            <p:nvPr/>
          </p:nvSpPr>
          <p:spPr>
            <a:xfrm>
              <a:off x="1506413" y="1628800"/>
              <a:ext cx="977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video </a:t>
              </a:r>
              <a:r>
                <a:rPr lang="en-US" i="1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v</a:t>
              </a:r>
              <a:r>
                <a:rPr lang="en-US" i="1" baseline="-25000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837967" y="1839604"/>
            <a:ext cx="276999" cy="3341816"/>
            <a:chOff x="2837967" y="1839604"/>
            <a:chExt cx="276999" cy="3341816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3105078" y="1839604"/>
              <a:ext cx="0" cy="334181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 rot="16200000">
              <a:off x="2213636" y="3365494"/>
              <a:ext cx="1525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/>
                  <a:cs typeface="Times New Roman"/>
                </a:rPr>
                <a:t>step 1 - interest for </a:t>
              </a:r>
              <a:r>
                <a:rPr lang="en-US" sz="1200" i="1" dirty="0">
                  <a:latin typeface="Times New Roman"/>
                  <a:cs typeface="Times New Roman"/>
                </a:rPr>
                <a:t>v</a:t>
              </a:r>
              <a:r>
                <a:rPr lang="en-US" sz="1200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131840" y="1988840"/>
            <a:ext cx="276999" cy="3341816"/>
            <a:chOff x="3131840" y="1988840"/>
            <a:chExt cx="276999" cy="3341816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3168050" y="1988840"/>
              <a:ext cx="0" cy="3341816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 rot="16200000">
              <a:off x="1990240" y="3433325"/>
              <a:ext cx="2560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/>
                  <a:cs typeface="Times New Roman"/>
                </a:rPr>
                <a:t>step 2 -  reply with Content Map of </a:t>
              </a:r>
              <a:r>
                <a:rPr lang="en-US" sz="1200" i="1" dirty="0">
                  <a:latin typeface="Times New Roman"/>
                  <a:cs typeface="Times New Roman"/>
                </a:rPr>
                <a:t>v</a:t>
              </a:r>
              <a:r>
                <a:rPr lang="en-US" sz="1200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267744" y="5733256"/>
            <a:ext cx="1440842" cy="451954"/>
            <a:chOff x="3203166" y="5331204"/>
            <a:chExt cx="1440842" cy="451954"/>
          </a:xfrm>
        </p:grpSpPr>
        <p:pic>
          <p:nvPicPr>
            <p:cNvPr id="147" name="Picture 146" descr="kml_document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66" y="5331204"/>
              <a:ext cx="170810" cy="238477"/>
            </a:xfrm>
            <a:prstGeom prst="rect">
              <a:avLst/>
            </a:prstGeom>
          </p:spPr>
        </p:pic>
        <p:sp>
          <p:nvSpPr>
            <p:cNvPr id="148" name="Freeform 147"/>
            <p:cNvSpPr/>
            <p:nvPr/>
          </p:nvSpPr>
          <p:spPr>
            <a:xfrm>
              <a:off x="3305411" y="5586751"/>
              <a:ext cx="200208" cy="92511"/>
            </a:xfrm>
            <a:custGeom>
              <a:avLst/>
              <a:gdLst>
                <a:gd name="connsiteX0" fmla="*/ 6773 w 200208"/>
                <a:gd name="connsiteY0" fmla="*/ 0 h 92511"/>
                <a:gd name="connsiteX1" fmla="*/ 23593 w 200208"/>
                <a:gd name="connsiteY1" fmla="*/ 75691 h 92511"/>
                <a:gd name="connsiteX2" fmla="*/ 200208 w 200208"/>
                <a:gd name="connsiteY2" fmla="*/ 92511 h 9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208" h="92511">
                  <a:moveTo>
                    <a:pt x="6773" y="0"/>
                  </a:moveTo>
                  <a:cubicBezTo>
                    <a:pt x="-937" y="30136"/>
                    <a:pt x="-8646" y="60273"/>
                    <a:pt x="23593" y="75691"/>
                  </a:cubicBezTo>
                  <a:cubicBezTo>
                    <a:pt x="55832" y="91110"/>
                    <a:pt x="200208" y="92511"/>
                    <a:pt x="200208" y="92511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438339" y="5529242"/>
              <a:ext cx="12056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Times New Roman"/>
                  <a:cs typeface="Times New Roman"/>
                </a:rPr>
                <a:t>Content Map of </a:t>
              </a:r>
              <a:r>
                <a:rPr lang="en-US" sz="1050" i="1" dirty="0">
                  <a:latin typeface="Times New Roman"/>
                  <a:cs typeface="Times New Roman"/>
                </a:rPr>
                <a:t>v</a:t>
              </a:r>
              <a:r>
                <a:rPr lang="en-US" sz="1050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 rot="19372854">
            <a:off x="3458273" y="4532490"/>
            <a:ext cx="131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/>
                <a:cs typeface="Times New Roman"/>
              </a:rPr>
              <a:t>step 3 – request </a:t>
            </a:r>
            <a:r>
              <a:rPr lang="en-US" sz="1200" i="1" dirty="0">
                <a:latin typeface="Times New Roman"/>
                <a:cs typeface="Times New Roman"/>
              </a:rPr>
              <a:t>s</a:t>
            </a:r>
            <a:r>
              <a:rPr lang="en-US" sz="1200" i="1" baseline="-25000" dirty="0"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3349879" y="4139055"/>
            <a:ext cx="1696532" cy="127066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Cases: Load-aware Forwarding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CONIA (</a:t>
            </a:r>
            <a:r>
              <a:rPr lang="en-US" dirty="0" err="1"/>
              <a:t>MuSIC</a:t>
            </a:r>
            <a:r>
              <a:rPr lang="en-US" dirty="0"/>
              <a:t> 2015)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# </a:t>
            </a:r>
            <a:fld id="{0A98A249-9593-3D4B-86FF-EE7CABC9770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814094" y="1700243"/>
            <a:ext cx="8294410" cy="3317346"/>
          </a:xfrm>
          <a:prstGeom prst="cloud">
            <a:avLst/>
          </a:prstGeom>
          <a:solidFill>
            <a:srgbClr val="F7F7F7">
              <a:alpha val="23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4055725" y="1777502"/>
            <a:ext cx="4816777" cy="2686362"/>
          </a:xfrm>
          <a:prstGeom prst="cloud">
            <a:avLst/>
          </a:pr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950199" y="3735076"/>
            <a:ext cx="536252" cy="468241"/>
            <a:chOff x="1521592" y="4313168"/>
            <a:chExt cx="890581" cy="777632"/>
          </a:xfrm>
        </p:grpSpPr>
        <p:pic>
          <p:nvPicPr>
            <p:cNvPr id="130" name="Picture 129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31" name="Picture 130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32" name="Picture 131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271279" y="3733161"/>
            <a:ext cx="536252" cy="468241"/>
            <a:chOff x="1521592" y="4313168"/>
            <a:chExt cx="890581" cy="777632"/>
          </a:xfrm>
        </p:grpSpPr>
        <p:pic>
          <p:nvPicPr>
            <p:cNvPr id="127" name="Picture 126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28" name="Picture 127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9" name="Picture 128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805385" y="3729817"/>
            <a:ext cx="536252" cy="468241"/>
            <a:chOff x="1521592" y="4313168"/>
            <a:chExt cx="890581" cy="777632"/>
          </a:xfrm>
        </p:grpSpPr>
        <p:pic>
          <p:nvPicPr>
            <p:cNvPr id="124" name="Picture 123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25" name="Picture 124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6" name="Picture 125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836863" y="1777500"/>
            <a:ext cx="536253" cy="468242"/>
            <a:chOff x="1521592" y="4313168"/>
            <a:chExt cx="890583" cy="777634"/>
          </a:xfrm>
        </p:grpSpPr>
        <p:pic>
          <p:nvPicPr>
            <p:cNvPr id="121" name="Picture 120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3" y="4313170"/>
              <a:ext cx="777632" cy="777632"/>
            </a:xfrm>
            <a:prstGeom prst="rect">
              <a:avLst/>
            </a:prstGeom>
          </p:spPr>
        </p:pic>
        <p:pic>
          <p:nvPicPr>
            <p:cNvPr id="122" name="Picture 121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3" name="Picture 122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453797" y="1751422"/>
            <a:ext cx="536252" cy="468241"/>
            <a:chOff x="1521592" y="4313168"/>
            <a:chExt cx="890581" cy="777632"/>
          </a:xfrm>
        </p:grpSpPr>
        <p:pic>
          <p:nvPicPr>
            <p:cNvPr id="118" name="Picture 117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19" name="Picture 118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0" name="Picture 119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580027" y="1904208"/>
            <a:ext cx="448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A1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5634" y="1896862"/>
            <a:ext cx="448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A2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7655" y="3854923"/>
            <a:ext cx="42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B1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34125" y="3874544"/>
            <a:ext cx="42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B2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72929" y="3860600"/>
            <a:ext cx="42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B3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2411760" y="836712"/>
            <a:ext cx="1413768" cy="1001209"/>
            <a:chOff x="2411760" y="836712"/>
            <a:chExt cx="1413768" cy="1001209"/>
          </a:xfrm>
        </p:grpSpPr>
        <p:pic>
          <p:nvPicPr>
            <p:cNvPr id="10" name="Picture 9" descr="fig1(1)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065" y="1133730"/>
              <a:ext cx="486358" cy="704191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411760" y="836712"/>
              <a:ext cx="1413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CP Controller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291654" y="1512676"/>
            <a:ext cx="883208" cy="814546"/>
            <a:chOff x="3291654" y="1512676"/>
            <a:chExt cx="883208" cy="81454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388454" y="1598296"/>
              <a:ext cx="529168" cy="89372"/>
            </a:xfrm>
            <a:prstGeom prst="line">
              <a:avLst/>
            </a:prstGeom>
            <a:ln>
              <a:solidFill>
                <a:srgbClr val="8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338162" y="1700243"/>
              <a:ext cx="529168" cy="150253"/>
            </a:xfrm>
            <a:prstGeom prst="line">
              <a:avLst/>
            </a:prstGeom>
            <a:ln>
              <a:solidFill>
                <a:srgbClr val="8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91654" y="1777502"/>
              <a:ext cx="336779" cy="409382"/>
            </a:xfrm>
            <a:prstGeom prst="line">
              <a:avLst/>
            </a:prstGeom>
            <a:ln>
              <a:solidFill>
                <a:srgbClr val="8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18438089">
              <a:off x="3401802" y="1643718"/>
              <a:ext cx="631415" cy="369332"/>
            </a:xfrm>
            <a:prstGeom prst="rect">
              <a:avLst/>
            </a:prstGeom>
            <a:noFill/>
            <a:ln>
              <a:noFill/>
              <a:headEnd type="arrow"/>
              <a:tailEnd type="arrow"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8159812">
              <a:off x="3684866" y="1837226"/>
              <a:ext cx="5491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Times New Roman"/>
                  <a:cs typeface="Times New Roman"/>
                </a:rPr>
                <a:t>link to</a:t>
              </a:r>
            </a:p>
            <a:p>
              <a:r>
                <a:rPr lang="en-US" sz="1100" dirty="0">
                  <a:latin typeface="Times New Roman"/>
                  <a:cs typeface="Times New Roman"/>
                </a:rPr>
                <a:t>CSRs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645593" y="5340289"/>
            <a:ext cx="569087" cy="442362"/>
            <a:chOff x="2645593" y="5340289"/>
            <a:chExt cx="569087" cy="442362"/>
          </a:xfrm>
        </p:grpSpPr>
        <p:pic>
          <p:nvPicPr>
            <p:cNvPr id="16" name="Picture 15" descr="fig1(2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573" y="5340289"/>
              <a:ext cx="310107" cy="380797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645593" y="5444097"/>
              <a:ext cx="3441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1600" b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173811" y="4886918"/>
            <a:ext cx="2249850" cy="469224"/>
            <a:chOff x="6173811" y="4886918"/>
            <a:chExt cx="2249850" cy="469224"/>
          </a:xfrm>
        </p:grpSpPr>
        <p:pic>
          <p:nvPicPr>
            <p:cNvPr id="15" name="Picture 14" descr="fig1(2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743" y="4909896"/>
              <a:ext cx="363406" cy="446246"/>
            </a:xfrm>
            <a:prstGeom prst="rect">
              <a:avLst/>
            </a:prstGeom>
          </p:spPr>
        </p:pic>
        <p:pic>
          <p:nvPicPr>
            <p:cNvPr id="31" name="Picture 30" descr="fig1(2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997" y="4908630"/>
              <a:ext cx="363406" cy="44624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079096" y="4886918"/>
              <a:ext cx="631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…..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73811" y="4992650"/>
              <a:ext cx="3441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1600" b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endParaRPr lang="en-US" sz="1600" b="1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59459" y="496699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0000FF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1600" b="1" baseline="-25000" dirty="0" err="1">
                  <a:solidFill>
                    <a:srgbClr val="0000FF"/>
                  </a:solidFill>
                  <a:latin typeface="Times New Roman"/>
                  <a:cs typeface="Times New Roman"/>
                </a:rPr>
                <a:t>n</a:t>
              </a:r>
              <a:endParaRPr lang="en-US" sz="1600" b="1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771135" y="2724802"/>
            <a:ext cx="671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CDS 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lang="en-US" sz="1200" b="1" i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139" name="Group 138"/>
          <p:cNvGrpSpPr/>
          <p:nvPr/>
        </p:nvGrpSpPr>
        <p:grpSpPr>
          <a:xfrm>
            <a:off x="1506413" y="1556792"/>
            <a:ext cx="1259105" cy="441340"/>
            <a:chOff x="1506413" y="1556792"/>
            <a:chExt cx="1259105" cy="441340"/>
          </a:xfrm>
        </p:grpSpPr>
        <p:pic>
          <p:nvPicPr>
            <p:cNvPr id="136" name="Picture 135" descr="File-Video-256.png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1556792"/>
              <a:ext cx="425766" cy="425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TextBox 137"/>
            <p:cNvSpPr txBox="1"/>
            <p:nvPr/>
          </p:nvSpPr>
          <p:spPr>
            <a:xfrm>
              <a:off x="1506413" y="1628800"/>
              <a:ext cx="977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video </a:t>
              </a:r>
              <a:r>
                <a:rPr lang="en-US" i="1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v</a:t>
              </a:r>
              <a:r>
                <a:rPr lang="en-US" i="1" baseline="-25000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837966" y="1839604"/>
            <a:ext cx="276999" cy="3341816"/>
            <a:chOff x="2837966" y="1839604"/>
            <a:chExt cx="276999" cy="3341816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3105078" y="1839604"/>
              <a:ext cx="0" cy="334181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 rot="16200000">
              <a:off x="2194399" y="3365494"/>
              <a:ext cx="15641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/>
                  <a:cs typeface="Times New Roman"/>
                </a:rPr>
                <a:t>step 1 - interest for </a:t>
              </a:r>
              <a:r>
                <a:rPr lang="en-US" sz="1200" i="1" dirty="0">
                  <a:latin typeface="Times New Roman"/>
                  <a:cs typeface="Times New Roman"/>
                </a:rPr>
                <a:t>v</a:t>
              </a:r>
              <a:r>
                <a:rPr lang="en-US" sz="1200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131840" y="1988840"/>
            <a:ext cx="276999" cy="3341816"/>
            <a:chOff x="3131840" y="1988840"/>
            <a:chExt cx="276999" cy="3341816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3168050" y="1988840"/>
              <a:ext cx="0" cy="3341816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 rot="16200000">
              <a:off x="1990240" y="3433325"/>
              <a:ext cx="2560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/>
                  <a:cs typeface="Times New Roman"/>
                </a:rPr>
                <a:t>step 2 -  reply with Content Map of </a:t>
              </a:r>
              <a:r>
                <a:rPr lang="en-US" sz="1200" i="1" dirty="0">
                  <a:latin typeface="Times New Roman"/>
                  <a:cs typeface="Times New Roman"/>
                </a:rPr>
                <a:t>v</a:t>
              </a:r>
              <a:r>
                <a:rPr lang="en-US" sz="1200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267744" y="5733256"/>
            <a:ext cx="1440842" cy="451954"/>
            <a:chOff x="3203166" y="5331204"/>
            <a:chExt cx="1440842" cy="451954"/>
          </a:xfrm>
        </p:grpSpPr>
        <p:pic>
          <p:nvPicPr>
            <p:cNvPr id="147" name="Picture 146" descr="kml_document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66" y="5331204"/>
              <a:ext cx="170810" cy="238477"/>
            </a:xfrm>
            <a:prstGeom prst="rect">
              <a:avLst/>
            </a:prstGeom>
          </p:spPr>
        </p:pic>
        <p:sp>
          <p:nvSpPr>
            <p:cNvPr id="148" name="Freeform 147"/>
            <p:cNvSpPr/>
            <p:nvPr/>
          </p:nvSpPr>
          <p:spPr>
            <a:xfrm>
              <a:off x="3305411" y="5586751"/>
              <a:ext cx="200208" cy="92511"/>
            </a:xfrm>
            <a:custGeom>
              <a:avLst/>
              <a:gdLst>
                <a:gd name="connsiteX0" fmla="*/ 6773 w 200208"/>
                <a:gd name="connsiteY0" fmla="*/ 0 h 92511"/>
                <a:gd name="connsiteX1" fmla="*/ 23593 w 200208"/>
                <a:gd name="connsiteY1" fmla="*/ 75691 h 92511"/>
                <a:gd name="connsiteX2" fmla="*/ 200208 w 200208"/>
                <a:gd name="connsiteY2" fmla="*/ 92511 h 9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208" h="92511">
                  <a:moveTo>
                    <a:pt x="6773" y="0"/>
                  </a:moveTo>
                  <a:cubicBezTo>
                    <a:pt x="-937" y="30136"/>
                    <a:pt x="-8646" y="60273"/>
                    <a:pt x="23593" y="75691"/>
                  </a:cubicBezTo>
                  <a:cubicBezTo>
                    <a:pt x="55832" y="91110"/>
                    <a:pt x="200208" y="92511"/>
                    <a:pt x="200208" y="92511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438339" y="5529242"/>
              <a:ext cx="12056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Times New Roman"/>
                  <a:cs typeface="Times New Roman"/>
                </a:rPr>
                <a:t>Content Map of </a:t>
              </a:r>
              <a:r>
                <a:rPr lang="en-US" sz="1050" i="1" dirty="0">
                  <a:latin typeface="Times New Roman"/>
                  <a:cs typeface="Times New Roman"/>
                </a:rPr>
                <a:t>v</a:t>
              </a:r>
              <a:r>
                <a:rPr lang="en-US" sz="1050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 rot="19372854">
            <a:off x="3458273" y="4532490"/>
            <a:ext cx="131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/>
                <a:cs typeface="Times New Roman"/>
              </a:rPr>
              <a:t>step 3 – request </a:t>
            </a:r>
            <a:r>
              <a:rPr lang="en-US" sz="1200" i="1" dirty="0">
                <a:latin typeface="Times New Roman"/>
                <a:cs typeface="Times New Roman"/>
              </a:rPr>
              <a:t>s</a:t>
            </a:r>
            <a:r>
              <a:rPr lang="en-US" sz="1200" i="1" baseline="-25000" dirty="0"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3349879" y="4139055"/>
            <a:ext cx="1696532" cy="127066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644008" y="4725144"/>
            <a:ext cx="4320480" cy="432048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66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Times New Roman"/>
                <a:cs typeface="Times New Roman"/>
              </a:rPr>
              <a:t>s1:</a:t>
            </a:r>
            <a:br>
              <a:rPr lang="en-US" sz="1200" b="1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[‘</a:t>
            </a:r>
            <a:r>
              <a:rPr lang="en-US" sz="1200" i="1" dirty="0">
                <a:solidFill>
                  <a:prstClr val="black"/>
                </a:solidFill>
                <a:latin typeface="Times New Roman"/>
                <a:cs typeface="Times New Roman"/>
              </a:rPr>
              <a:t>NOT_CACHED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’] -&gt; </a:t>
            </a:r>
            <a:r>
              <a:rPr lang="en-US" sz="1200" i="1" dirty="0">
                <a:solidFill>
                  <a:prstClr val="black"/>
                </a:solidFill>
                <a:latin typeface="Times New Roman"/>
                <a:cs typeface="Times New Roman"/>
              </a:rPr>
              <a:t>forward 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lang="en-US" sz="1200" i="1" dirty="0">
                <a:solidFill>
                  <a:prstClr val="black"/>
                </a:solidFill>
                <a:latin typeface="Times New Roman"/>
                <a:cs typeface="Times New Roman"/>
              </a:rPr>
              <a:t>select 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( [ A1, A2 ] ) ) </a:t>
            </a:r>
            <a:endParaRPr lang="en-US" sz="12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644008" y="4149080"/>
            <a:ext cx="504056" cy="576064"/>
          </a:xfrm>
          <a:prstGeom prst="straightConnector1">
            <a:avLst/>
          </a:prstGeom>
          <a:ln w="6350" cmpd="sng">
            <a:solidFill>
              <a:srgbClr val="66006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5100885" y="2238142"/>
            <a:ext cx="119187" cy="140688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364088" y="2204864"/>
            <a:ext cx="1224136" cy="151216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6639307" y="1441951"/>
            <a:ext cx="269649" cy="309471"/>
            <a:chOff x="7362815" y="138234"/>
            <a:chExt cx="680720" cy="781253"/>
          </a:xfrm>
        </p:grpSpPr>
        <p:grpSp>
          <p:nvGrpSpPr>
            <p:cNvPr id="88" name="Group 87"/>
            <p:cNvGrpSpPr/>
            <p:nvPr/>
          </p:nvGrpSpPr>
          <p:grpSpPr>
            <a:xfrm>
              <a:off x="7362815" y="138234"/>
              <a:ext cx="680720" cy="781253"/>
              <a:chOff x="6227418" y="242541"/>
              <a:chExt cx="269398" cy="309184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6227418" y="242541"/>
                <a:ext cx="269398" cy="309184"/>
              </a:xfrm>
              <a:prstGeom prst="roundRect">
                <a:avLst/>
              </a:prstGeom>
              <a:noFill/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6248541" y="485504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6248541" y="428331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6248541" y="371158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6248541" y="256812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37FF00"/>
                  </a:gs>
                  <a:gs pos="0">
                    <a:srgbClr val="008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6248541" y="313985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37FF00"/>
                  </a:gs>
                  <a:gs pos="0">
                    <a:srgbClr val="008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7416212" y="463226"/>
              <a:ext cx="573950" cy="115524"/>
            </a:xfrm>
            <a:prstGeom prst="roundRect">
              <a:avLst/>
            </a:prstGeom>
            <a:gradFill>
              <a:gsLst>
                <a:gs pos="51000">
                  <a:srgbClr val="37FF00"/>
                </a:gs>
                <a:gs pos="0">
                  <a:srgbClr val="008000"/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06375" y="1228788"/>
            <a:ext cx="1375030" cy="518283"/>
            <a:chOff x="3906375" y="1228788"/>
            <a:chExt cx="1375030" cy="518283"/>
          </a:xfrm>
        </p:grpSpPr>
        <p:grpSp>
          <p:nvGrpSpPr>
            <p:cNvPr id="76" name="Group 75"/>
            <p:cNvGrpSpPr/>
            <p:nvPr/>
          </p:nvGrpSpPr>
          <p:grpSpPr>
            <a:xfrm>
              <a:off x="5008952" y="1434382"/>
              <a:ext cx="272453" cy="312689"/>
              <a:chOff x="5746750" y="167055"/>
              <a:chExt cx="704248" cy="808253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5746750" y="167055"/>
                <a:ext cx="704248" cy="808253"/>
                <a:chOff x="6227413" y="242541"/>
                <a:chExt cx="269398" cy="309184"/>
              </a:xfrm>
            </p:grpSpPr>
            <p:sp>
              <p:nvSpPr>
                <p:cNvPr id="81" name="Rounded Rectangle 80"/>
                <p:cNvSpPr/>
                <p:nvPr/>
              </p:nvSpPr>
              <p:spPr>
                <a:xfrm>
                  <a:off x="6227413" y="242541"/>
                  <a:ext cx="269398" cy="309184"/>
                </a:xfrm>
                <a:prstGeom prst="roundRect">
                  <a:avLst/>
                </a:prstGeom>
                <a:noFill/>
                <a:ln w="3175" cmpd="sng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6248541" y="485504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FF0000"/>
                    </a:gs>
                    <a:gs pos="0">
                      <a:srgbClr val="D70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541" y="428331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FF0000"/>
                    </a:gs>
                    <a:gs pos="0">
                      <a:srgbClr val="D70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6248541" y="371158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FF0000"/>
                    </a:gs>
                    <a:gs pos="0">
                      <a:srgbClr val="D70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6248541" y="256812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37FF00"/>
                    </a:gs>
                    <a:gs pos="0">
                      <a:srgbClr val="008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6248541" y="313985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37FF00"/>
                    </a:gs>
                    <a:gs pos="0">
                      <a:srgbClr val="008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ounded Rectangle 77"/>
              <p:cNvSpPr/>
              <p:nvPr/>
            </p:nvSpPr>
            <p:spPr>
              <a:xfrm>
                <a:off x="5801982" y="353820"/>
                <a:ext cx="593787" cy="119516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5801982" y="204362"/>
                <a:ext cx="593787" cy="119516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3906375" y="1228788"/>
              <a:ext cx="11056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/>
                  <a:cs typeface="Times New Roman"/>
                </a:rPr>
                <a:t>load on CSR A1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4688667" y="1500010"/>
              <a:ext cx="289188" cy="91544"/>
            </a:xfrm>
            <a:custGeom>
              <a:avLst/>
              <a:gdLst>
                <a:gd name="connsiteX0" fmla="*/ 0 w 289188"/>
                <a:gd name="connsiteY0" fmla="*/ 0 h 91544"/>
                <a:gd name="connsiteX1" fmla="*/ 75441 w 289188"/>
                <a:gd name="connsiteY1" fmla="*/ 88023 h 91544"/>
                <a:gd name="connsiteX2" fmla="*/ 289188 w 289188"/>
                <a:gd name="connsiteY2" fmla="*/ 75449 h 9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188" h="91544">
                  <a:moveTo>
                    <a:pt x="0" y="0"/>
                  </a:moveTo>
                  <a:cubicBezTo>
                    <a:pt x="13621" y="37724"/>
                    <a:pt x="27243" y="75448"/>
                    <a:pt x="75441" y="88023"/>
                  </a:cubicBezTo>
                  <a:cubicBezTo>
                    <a:pt x="123639" y="100598"/>
                    <a:pt x="289188" y="75449"/>
                    <a:pt x="289188" y="75449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4644008" y="4725144"/>
            <a:ext cx="4320480" cy="432048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6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Times New Roman"/>
                <a:cs typeface="Times New Roman"/>
              </a:rPr>
              <a:t>s1:</a:t>
            </a:r>
            <a:br>
              <a:rPr lang="en-US" sz="1200" b="1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[‘</a:t>
            </a:r>
            <a:r>
              <a:rPr lang="en-US" sz="1200" i="1" dirty="0">
                <a:solidFill>
                  <a:prstClr val="black"/>
                </a:solidFill>
                <a:latin typeface="Times New Roman"/>
                <a:cs typeface="Times New Roman"/>
              </a:rPr>
              <a:t>NOT_CACHED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’] -&gt; </a:t>
            </a:r>
            <a:r>
              <a:rPr lang="en-US" sz="1200" i="1" dirty="0">
                <a:solidFill>
                  <a:prstClr val="black"/>
                </a:solidFill>
                <a:latin typeface="Times New Roman"/>
                <a:cs typeface="Times New Roman"/>
              </a:rPr>
              <a:t>forward 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lang="en-US" sz="1200" i="1" dirty="0">
                <a:solidFill>
                  <a:prstClr val="black"/>
                </a:solidFill>
                <a:latin typeface="Times New Roman"/>
                <a:cs typeface="Times New Roman"/>
              </a:rPr>
              <a:t>select 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( [ A1, A2 ], </a:t>
            </a:r>
            <a:r>
              <a:rPr lang="en-US" sz="1200" dirty="0">
                <a:solidFill>
                  <a:srgbClr val="660066"/>
                </a:solidFill>
                <a:latin typeface="Times New Roman"/>
                <a:cs typeface="Times New Roman"/>
              </a:rPr>
              <a:t>‘</a:t>
            </a:r>
            <a:r>
              <a:rPr lang="en-US" sz="1200" b="1" dirty="0">
                <a:solidFill>
                  <a:srgbClr val="660066"/>
                </a:solidFill>
                <a:latin typeface="Times New Roman"/>
                <a:cs typeface="Times New Roman"/>
              </a:rPr>
              <a:t>LOAD</a:t>
            </a:r>
            <a:r>
              <a:rPr lang="en-US" sz="1200" dirty="0">
                <a:solidFill>
                  <a:srgbClr val="660066"/>
                </a:solidFill>
                <a:latin typeface="Times New Roman"/>
                <a:cs typeface="Times New Roman"/>
              </a:rPr>
              <a:t>’ 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) ) </a:t>
            </a:r>
            <a:endParaRPr lang="en-US" sz="12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5364088" y="2204864"/>
            <a:ext cx="1224136" cy="151216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436096" y="2348880"/>
            <a:ext cx="1152128" cy="144016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rot="18524218">
            <a:off x="5292416" y="2601609"/>
            <a:ext cx="11052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Times New Roman"/>
                <a:cs typeface="Times New Roman"/>
              </a:rPr>
              <a:t>step 4 – forward </a:t>
            </a:r>
          </a:p>
          <a:p>
            <a:pPr algn="ctr"/>
            <a:r>
              <a:rPr lang="en-US" sz="1100" dirty="0">
                <a:latin typeface="Times New Roman"/>
                <a:cs typeface="Times New Roman"/>
              </a:rPr>
              <a:t>request s</a:t>
            </a:r>
            <a:r>
              <a:rPr lang="en-US" sz="1100" baseline="-25000" dirty="0">
                <a:latin typeface="Times New Roman"/>
                <a:cs typeface="Times New Roman"/>
              </a:rPr>
              <a:t>1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 rot="18563926">
            <a:off x="5672644" y="2879760"/>
            <a:ext cx="101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Times New Roman"/>
                <a:cs typeface="Times New Roman"/>
              </a:rPr>
              <a:t>step 5 – </a:t>
            </a:r>
            <a:r>
              <a:rPr lang="en-US" sz="1100" i="1" dirty="0">
                <a:latin typeface="Times New Roman"/>
                <a:cs typeface="Times New Roman"/>
              </a:rPr>
              <a:t>s</a:t>
            </a:r>
            <a:r>
              <a:rPr lang="en-US" sz="1100" i="1" baseline="-25000" dirty="0">
                <a:latin typeface="Times New Roman"/>
                <a:cs typeface="Times New Roman"/>
              </a:rPr>
              <a:t>1</a:t>
            </a:r>
            <a:r>
              <a:rPr lang="en-US" sz="1100" baseline="-25000" dirty="0">
                <a:latin typeface="Times New Roman"/>
                <a:cs typeface="Times New Roman"/>
              </a:rPr>
              <a:t> </a:t>
            </a:r>
            <a:r>
              <a:rPr lang="en-US" sz="1100" dirty="0">
                <a:latin typeface="Times New Roman"/>
                <a:cs typeface="Times New Roman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2712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6" grpId="0" animBg="1"/>
      <p:bldP spid="6" grpId="1" animBg="1"/>
      <p:bldP spid="98" grpId="0" animBg="1"/>
      <p:bldP spid="98" grpId="1" animBg="1"/>
      <p:bldP spid="103" grpId="0"/>
      <p:bldP spid="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Cases: Dynamic Adaptation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CONIA (</a:t>
            </a:r>
            <a:r>
              <a:rPr lang="en-US" dirty="0" err="1"/>
              <a:t>MuSIC</a:t>
            </a:r>
            <a:r>
              <a:rPr lang="en-US" dirty="0"/>
              <a:t> 2015)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# </a:t>
            </a:r>
            <a:fld id="{0A98A249-9593-3D4B-86FF-EE7CABC9770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814094" y="1700243"/>
            <a:ext cx="8294410" cy="3317346"/>
          </a:xfrm>
          <a:prstGeom prst="cloud">
            <a:avLst/>
          </a:prstGeom>
          <a:solidFill>
            <a:srgbClr val="F7F7F7">
              <a:alpha val="23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4055725" y="1777502"/>
            <a:ext cx="4816777" cy="2686362"/>
          </a:xfrm>
          <a:prstGeom prst="cloud">
            <a:avLst/>
          </a:pr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950199" y="3735076"/>
            <a:ext cx="536252" cy="468241"/>
            <a:chOff x="1521592" y="4313168"/>
            <a:chExt cx="890581" cy="777632"/>
          </a:xfrm>
        </p:grpSpPr>
        <p:pic>
          <p:nvPicPr>
            <p:cNvPr id="130" name="Picture 129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31" name="Picture 130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32" name="Picture 131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271279" y="3733161"/>
            <a:ext cx="536252" cy="468241"/>
            <a:chOff x="1521592" y="4313168"/>
            <a:chExt cx="890581" cy="777632"/>
          </a:xfrm>
        </p:grpSpPr>
        <p:pic>
          <p:nvPicPr>
            <p:cNvPr id="127" name="Picture 126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28" name="Picture 127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9" name="Picture 128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805385" y="3729817"/>
            <a:ext cx="536252" cy="468241"/>
            <a:chOff x="1521592" y="4313168"/>
            <a:chExt cx="890581" cy="777632"/>
          </a:xfrm>
        </p:grpSpPr>
        <p:pic>
          <p:nvPicPr>
            <p:cNvPr id="124" name="Picture 123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25" name="Picture 124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6" name="Picture 125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836863" y="1777500"/>
            <a:ext cx="536253" cy="468242"/>
            <a:chOff x="1521592" y="4313168"/>
            <a:chExt cx="890583" cy="777634"/>
          </a:xfrm>
        </p:grpSpPr>
        <p:pic>
          <p:nvPicPr>
            <p:cNvPr id="121" name="Picture 120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3" y="4313170"/>
              <a:ext cx="777632" cy="777632"/>
            </a:xfrm>
            <a:prstGeom prst="rect">
              <a:avLst/>
            </a:prstGeom>
          </p:spPr>
        </p:pic>
        <p:pic>
          <p:nvPicPr>
            <p:cNvPr id="122" name="Picture 121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3" name="Picture 122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453797" y="1751422"/>
            <a:ext cx="536252" cy="468241"/>
            <a:chOff x="1521592" y="4313168"/>
            <a:chExt cx="890581" cy="777632"/>
          </a:xfrm>
        </p:grpSpPr>
        <p:pic>
          <p:nvPicPr>
            <p:cNvPr id="118" name="Picture 117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19" name="Picture 118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0" name="Picture 119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580027" y="1904208"/>
            <a:ext cx="448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A1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5634" y="1896862"/>
            <a:ext cx="448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A2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7655" y="3854923"/>
            <a:ext cx="42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B1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34125" y="3874544"/>
            <a:ext cx="42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B2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72929" y="3860600"/>
            <a:ext cx="42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B3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2411760" y="836712"/>
            <a:ext cx="1413768" cy="1001209"/>
            <a:chOff x="2411760" y="836712"/>
            <a:chExt cx="1413768" cy="1001209"/>
          </a:xfrm>
        </p:grpSpPr>
        <p:pic>
          <p:nvPicPr>
            <p:cNvPr id="10" name="Picture 9" descr="fig1(1)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065" y="1133730"/>
              <a:ext cx="486358" cy="704191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411760" y="836712"/>
              <a:ext cx="1413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CP Controller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291654" y="1512676"/>
            <a:ext cx="883208" cy="814546"/>
            <a:chOff x="3291654" y="1512676"/>
            <a:chExt cx="883208" cy="81454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388454" y="1598296"/>
              <a:ext cx="529168" cy="89372"/>
            </a:xfrm>
            <a:prstGeom prst="line">
              <a:avLst/>
            </a:prstGeom>
            <a:ln>
              <a:solidFill>
                <a:srgbClr val="8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338162" y="1700243"/>
              <a:ext cx="529168" cy="150253"/>
            </a:xfrm>
            <a:prstGeom prst="line">
              <a:avLst/>
            </a:prstGeom>
            <a:ln>
              <a:solidFill>
                <a:srgbClr val="8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91654" y="1777502"/>
              <a:ext cx="336779" cy="409382"/>
            </a:xfrm>
            <a:prstGeom prst="line">
              <a:avLst/>
            </a:prstGeom>
            <a:ln>
              <a:solidFill>
                <a:srgbClr val="8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18438089">
              <a:off x="3401802" y="1643718"/>
              <a:ext cx="631415" cy="369332"/>
            </a:xfrm>
            <a:prstGeom prst="rect">
              <a:avLst/>
            </a:prstGeom>
            <a:noFill/>
            <a:ln>
              <a:noFill/>
              <a:headEnd type="arrow"/>
              <a:tailEnd type="arrow"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8159812">
              <a:off x="3684866" y="1837226"/>
              <a:ext cx="5491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Times New Roman"/>
                  <a:cs typeface="Times New Roman"/>
                </a:rPr>
                <a:t>link to</a:t>
              </a:r>
            </a:p>
            <a:p>
              <a:r>
                <a:rPr lang="en-US" sz="1100" dirty="0">
                  <a:latin typeface="Times New Roman"/>
                  <a:cs typeface="Times New Roman"/>
                </a:rPr>
                <a:t>CSRs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645593" y="5340289"/>
            <a:ext cx="569087" cy="442362"/>
            <a:chOff x="2645593" y="5340289"/>
            <a:chExt cx="569087" cy="442362"/>
          </a:xfrm>
        </p:grpSpPr>
        <p:pic>
          <p:nvPicPr>
            <p:cNvPr id="16" name="Picture 15" descr="fig1(2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573" y="5340289"/>
              <a:ext cx="310107" cy="380797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645593" y="5444097"/>
              <a:ext cx="3441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1600" b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173811" y="4886918"/>
            <a:ext cx="2249850" cy="469224"/>
            <a:chOff x="6173811" y="4886918"/>
            <a:chExt cx="2249850" cy="469224"/>
          </a:xfrm>
        </p:grpSpPr>
        <p:pic>
          <p:nvPicPr>
            <p:cNvPr id="15" name="Picture 14" descr="fig1(2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743" y="4909896"/>
              <a:ext cx="363406" cy="446246"/>
            </a:xfrm>
            <a:prstGeom prst="rect">
              <a:avLst/>
            </a:prstGeom>
          </p:spPr>
        </p:pic>
        <p:pic>
          <p:nvPicPr>
            <p:cNvPr id="31" name="Picture 30" descr="fig1(2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997" y="4908630"/>
              <a:ext cx="363406" cy="44624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079096" y="4886918"/>
              <a:ext cx="631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…..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73811" y="4992650"/>
              <a:ext cx="3441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1600" b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endParaRPr lang="en-US" sz="1600" b="1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59459" y="496699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0000FF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1600" b="1" baseline="-25000" dirty="0" err="1">
                  <a:solidFill>
                    <a:srgbClr val="0000FF"/>
                  </a:solidFill>
                  <a:latin typeface="Times New Roman"/>
                  <a:cs typeface="Times New Roman"/>
                </a:rPr>
                <a:t>n</a:t>
              </a:r>
              <a:endParaRPr lang="en-US" sz="1600" b="1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771135" y="2724802"/>
            <a:ext cx="671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CDS 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lang="en-US" sz="1200" b="1" i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139" name="Group 138"/>
          <p:cNvGrpSpPr/>
          <p:nvPr/>
        </p:nvGrpSpPr>
        <p:grpSpPr>
          <a:xfrm>
            <a:off x="1506413" y="1556792"/>
            <a:ext cx="1259105" cy="441340"/>
            <a:chOff x="1506413" y="1556792"/>
            <a:chExt cx="1259105" cy="441340"/>
          </a:xfrm>
        </p:grpSpPr>
        <p:pic>
          <p:nvPicPr>
            <p:cNvPr id="136" name="Picture 135" descr="File-Video-256.png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1556792"/>
              <a:ext cx="425766" cy="425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TextBox 137"/>
            <p:cNvSpPr txBox="1"/>
            <p:nvPr/>
          </p:nvSpPr>
          <p:spPr>
            <a:xfrm>
              <a:off x="1506413" y="1628800"/>
              <a:ext cx="977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video </a:t>
              </a:r>
              <a:r>
                <a:rPr lang="en-US" i="1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v</a:t>
              </a:r>
              <a:r>
                <a:rPr lang="en-US" i="1" baseline="-25000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837966" y="1839604"/>
            <a:ext cx="276999" cy="3341816"/>
            <a:chOff x="2837966" y="1839604"/>
            <a:chExt cx="276999" cy="3341816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3105078" y="1839604"/>
              <a:ext cx="0" cy="334181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 rot="16200000">
              <a:off x="2194399" y="3365494"/>
              <a:ext cx="15641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/>
                  <a:cs typeface="Times New Roman"/>
                </a:rPr>
                <a:t>step 1 - interest for </a:t>
              </a:r>
              <a:r>
                <a:rPr lang="en-US" sz="1200" i="1" dirty="0">
                  <a:latin typeface="Times New Roman"/>
                  <a:cs typeface="Times New Roman"/>
                </a:rPr>
                <a:t>v</a:t>
              </a:r>
              <a:r>
                <a:rPr lang="en-US" sz="1200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131840" y="1988840"/>
            <a:ext cx="276999" cy="3341816"/>
            <a:chOff x="3131840" y="1988840"/>
            <a:chExt cx="276999" cy="3341816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3168050" y="1988840"/>
              <a:ext cx="0" cy="3341816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 rot="16200000">
              <a:off x="1990240" y="3433325"/>
              <a:ext cx="2560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/>
                  <a:cs typeface="Times New Roman"/>
                </a:rPr>
                <a:t>step 2 -  reply with Content Map of </a:t>
              </a:r>
              <a:r>
                <a:rPr lang="en-US" sz="1200" i="1" dirty="0">
                  <a:latin typeface="Times New Roman"/>
                  <a:cs typeface="Times New Roman"/>
                </a:rPr>
                <a:t>v</a:t>
              </a:r>
              <a:r>
                <a:rPr lang="en-US" sz="1200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267744" y="5733256"/>
            <a:ext cx="1440842" cy="451954"/>
            <a:chOff x="3203166" y="5331204"/>
            <a:chExt cx="1440842" cy="451954"/>
          </a:xfrm>
        </p:grpSpPr>
        <p:pic>
          <p:nvPicPr>
            <p:cNvPr id="147" name="Picture 146" descr="kml_document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66" y="5331204"/>
              <a:ext cx="170810" cy="238477"/>
            </a:xfrm>
            <a:prstGeom prst="rect">
              <a:avLst/>
            </a:prstGeom>
          </p:spPr>
        </p:pic>
        <p:sp>
          <p:nvSpPr>
            <p:cNvPr id="148" name="Freeform 147"/>
            <p:cNvSpPr/>
            <p:nvPr/>
          </p:nvSpPr>
          <p:spPr>
            <a:xfrm>
              <a:off x="3305411" y="5586751"/>
              <a:ext cx="200208" cy="92511"/>
            </a:xfrm>
            <a:custGeom>
              <a:avLst/>
              <a:gdLst>
                <a:gd name="connsiteX0" fmla="*/ 6773 w 200208"/>
                <a:gd name="connsiteY0" fmla="*/ 0 h 92511"/>
                <a:gd name="connsiteX1" fmla="*/ 23593 w 200208"/>
                <a:gd name="connsiteY1" fmla="*/ 75691 h 92511"/>
                <a:gd name="connsiteX2" fmla="*/ 200208 w 200208"/>
                <a:gd name="connsiteY2" fmla="*/ 92511 h 9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208" h="92511">
                  <a:moveTo>
                    <a:pt x="6773" y="0"/>
                  </a:moveTo>
                  <a:cubicBezTo>
                    <a:pt x="-937" y="30136"/>
                    <a:pt x="-8646" y="60273"/>
                    <a:pt x="23593" y="75691"/>
                  </a:cubicBezTo>
                  <a:cubicBezTo>
                    <a:pt x="55832" y="91110"/>
                    <a:pt x="200208" y="92511"/>
                    <a:pt x="200208" y="92511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438339" y="5529242"/>
              <a:ext cx="12056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Times New Roman"/>
                  <a:cs typeface="Times New Roman"/>
                </a:rPr>
                <a:t>Content Map of </a:t>
              </a:r>
              <a:r>
                <a:rPr lang="en-US" sz="1050" i="1" dirty="0">
                  <a:latin typeface="Times New Roman"/>
                  <a:cs typeface="Times New Roman"/>
                </a:rPr>
                <a:t>v</a:t>
              </a:r>
              <a:r>
                <a:rPr lang="en-US" sz="1050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 rot="19372854">
            <a:off x="3458273" y="4532490"/>
            <a:ext cx="131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/>
                <a:cs typeface="Times New Roman"/>
              </a:rPr>
              <a:t>step 3 – request </a:t>
            </a:r>
            <a:r>
              <a:rPr lang="en-US" sz="1200" i="1" dirty="0">
                <a:latin typeface="Times New Roman"/>
                <a:cs typeface="Times New Roman"/>
              </a:rPr>
              <a:t>s</a:t>
            </a:r>
            <a:r>
              <a:rPr lang="en-US" sz="1200" i="1" baseline="-25000" dirty="0"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3349879" y="4139055"/>
            <a:ext cx="1696532" cy="127066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716016" y="4725144"/>
            <a:ext cx="4427984" cy="432048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Times New Roman"/>
                <a:cs typeface="Times New Roman"/>
              </a:rPr>
              <a:t>s1:</a:t>
            </a:r>
            <a:br>
              <a:rPr lang="en-US" sz="1200" b="1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[‘</a:t>
            </a:r>
            <a:r>
              <a:rPr lang="en-US" sz="1200" i="1" dirty="0">
                <a:solidFill>
                  <a:prstClr val="black"/>
                </a:solidFill>
                <a:latin typeface="Times New Roman"/>
                <a:cs typeface="Times New Roman"/>
              </a:rPr>
              <a:t>CACHED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’] -&gt; r=</a:t>
            </a:r>
            <a:r>
              <a:rPr lang="en-US" sz="1200" i="1" dirty="0" err="1">
                <a:solidFill>
                  <a:prstClr val="black"/>
                </a:solidFill>
                <a:latin typeface="Times New Roman"/>
                <a:cs typeface="Times New Roman"/>
              </a:rPr>
              <a:t>select_rate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(‘BW’) ^ r not cached : </a:t>
            </a:r>
            <a:r>
              <a:rPr lang="en-US" sz="12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trcode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(r), </a:t>
            </a:r>
            <a:r>
              <a:rPr lang="en-US" sz="1200" i="1" dirty="0">
                <a:solidFill>
                  <a:prstClr val="black"/>
                </a:solidFill>
                <a:latin typeface="Times New Roman"/>
                <a:cs typeface="Times New Roman"/>
              </a:rPr>
              <a:t>reply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16016" y="4149080"/>
            <a:ext cx="432048" cy="576064"/>
          </a:xfrm>
          <a:prstGeom prst="straightConnector1">
            <a:avLst/>
          </a:prstGeom>
          <a:ln w="635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5100885" y="2238142"/>
            <a:ext cx="119187" cy="140688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364088" y="2204864"/>
            <a:ext cx="1224136" cy="151216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6639307" y="1441951"/>
            <a:ext cx="269649" cy="309471"/>
            <a:chOff x="7362815" y="138234"/>
            <a:chExt cx="680720" cy="781253"/>
          </a:xfrm>
        </p:grpSpPr>
        <p:grpSp>
          <p:nvGrpSpPr>
            <p:cNvPr id="88" name="Group 87"/>
            <p:cNvGrpSpPr/>
            <p:nvPr/>
          </p:nvGrpSpPr>
          <p:grpSpPr>
            <a:xfrm>
              <a:off x="7362815" y="138234"/>
              <a:ext cx="680720" cy="781253"/>
              <a:chOff x="6227418" y="242541"/>
              <a:chExt cx="269398" cy="309184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6227418" y="242541"/>
                <a:ext cx="269398" cy="309184"/>
              </a:xfrm>
              <a:prstGeom prst="roundRect">
                <a:avLst/>
              </a:prstGeom>
              <a:noFill/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6248541" y="485504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6248541" y="428331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6248541" y="371158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6248541" y="256812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37FF00"/>
                  </a:gs>
                  <a:gs pos="0">
                    <a:srgbClr val="008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6248541" y="313985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37FF00"/>
                  </a:gs>
                  <a:gs pos="0">
                    <a:srgbClr val="008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7416212" y="463226"/>
              <a:ext cx="573950" cy="115524"/>
            </a:xfrm>
            <a:prstGeom prst="roundRect">
              <a:avLst/>
            </a:prstGeom>
            <a:gradFill>
              <a:gsLst>
                <a:gs pos="51000">
                  <a:srgbClr val="37FF00"/>
                </a:gs>
                <a:gs pos="0">
                  <a:srgbClr val="008000"/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06375" y="1228788"/>
            <a:ext cx="1375030" cy="518283"/>
            <a:chOff x="3906375" y="1228788"/>
            <a:chExt cx="1375030" cy="518283"/>
          </a:xfrm>
        </p:grpSpPr>
        <p:grpSp>
          <p:nvGrpSpPr>
            <p:cNvPr id="76" name="Group 75"/>
            <p:cNvGrpSpPr/>
            <p:nvPr/>
          </p:nvGrpSpPr>
          <p:grpSpPr>
            <a:xfrm>
              <a:off x="5008952" y="1434382"/>
              <a:ext cx="272453" cy="312689"/>
              <a:chOff x="5746750" y="167055"/>
              <a:chExt cx="704248" cy="808253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5746750" y="167055"/>
                <a:ext cx="704248" cy="808253"/>
                <a:chOff x="6227413" y="242541"/>
                <a:chExt cx="269398" cy="309184"/>
              </a:xfrm>
            </p:grpSpPr>
            <p:sp>
              <p:nvSpPr>
                <p:cNvPr id="81" name="Rounded Rectangle 80"/>
                <p:cNvSpPr/>
                <p:nvPr/>
              </p:nvSpPr>
              <p:spPr>
                <a:xfrm>
                  <a:off x="6227413" y="242541"/>
                  <a:ext cx="269398" cy="309184"/>
                </a:xfrm>
                <a:prstGeom prst="roundRect">
                  <a:avLst/>
                </a:prstGeom>
                <a:noFill/>
                <a:ln w="3175" cmpd="sng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6248541" y="485504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FF0000"/>
                    </a:gs>
                    <a:gs pos="0">
                      <a:srgbClr val="D70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541" y="428331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FF0000"/>
                    </a:gs>
                    <a:gs pos="0">
                      <a:srgbClr val="D70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6248541" y="371158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FF0000"/>
                    </a:gs>
                    <a:gs pos="0">
                      <a:srgbClr val="D70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6248541" y="256812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37FF00"/>
                    </a:gs>
                    <a:gs pos="0">
                      <a:srgbClr val="008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6248541" y="313985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37FF00"/>
                    </a:gs>
                    <a:gs pos="0">
                      <a:srgbClr val="008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ounded Rectangle 77"/>
              <p:cNvSpPr/>
              <p:nvPr/>
            </p:nvSpPr>
            <p:spPr>
              <a:xfrm>
                <a:off x="5801982" y="353820"/>
                <a:ext cx="593787" cy="119516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5801982" y="204362"/>
                <a:ext cx="593787" cy="119516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3906375" y="1228788"/>
              <a:ext cx="11056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/>
                  <a:cs typeface="Times New Roman"/>
                </a:rPr>
                <a:t>load on CSR A1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4688667" y="1500010"/>
              <a:ext cx="289188" cy="91544"/>
            </a:xfrm>
            <a:custGeom>
              <a:avLst/>
              <a:gdLst>
                <a:gd name="connsiteX0" fmla="*/ 0 w 289188"/>
                <a:gd name="connsiteY0" fmla="*/ 0 h 91544"/>
                <a:gd name="connsiteX1" fmla="*/ 75441 w 289188"/>
                <a:gd name="connsiteY1" fmla="*/ 88023 h 91544"/>
                <a:gd name="connsiteX2" fmla="*/ 289188 w 289188"/>
                <a:gd name="connsiteY2" fmla="*/ 75449 h 9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188" h="91544">
                  <a:moveTo>
                    <a:pt x="0" y="0"/>
                  </a:moveTo>
                  <a:cubicBezTo>
                    <a:pt x="13621" y="37724"/>
                    <a:pt x="27243" y="75448"/>
                    <a:pt x="75441" y="88023"/>
                  </a:cubicBezTo>
                  <a:cubicBezTo>
                    <a:pt x="123639" y="100598"/>
                    <a:pt x="289188" y="75449"/>
                    <a:pt x="289188" y="75449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Connector 98"/>
          <p:cNvCxnSpPr/>
          <p:nvPr/>
        </p:nvCxnSpPr>
        <p:spPr>
          <a:xfrm flipV="1">
            <a:off x="5364088" y="2204864"/>
            <a:ext cx="1224136" cy="151216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436096" y="2348880"/>
            <a:ext cx="1152128" cy="144016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rot="18524218">
            <a:off x="5292416" y="2601609"/>
            <a:ext cx="11052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Times New Roman"/>
                <a:cs typeface="Times New Roman"/>
              </a:rPr>
              <a:t>step 4 – forward </a:t>
            </a:r>
          </a:p>
          <a:p>
            <a:pPr algn="ctr"/>
            <a:r>
              <a:rPr lang="en-US" sz="1100" dirty="0">
                <a:latin typeface="Times New Roman"/>
                <a:cs typeface="Times New Roman"/>
              </a:rPr>
              <a:t>request s</a:t>
            </a:r>
            <a:r>
              <a:rPr lang="en-US" sz="1100" baseline="-25000" dirty="0">
                <a:latin typeface="Times New Roman"/>
                <a:cs typeface="Times New Roman"/>
              </a:rPr>
              <a:t>1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 rot="18563926">
            <a:off x="5672644" y="2879760"/>
            <a:ext cx="101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Times New Roman"/>
                <a:cs typeface="Times New Roman"/>
              </a:rPr>
              <a:t>step 5 – </a:t>
            </a:r>
            <a:r>
              <a:rPr lang="en-US" sz="1100" i="1" dirty="0">
                <a:latin typeface="Times New Roman"/>
                <a:cs typeface="Times New Roman"/>
              </a:rPr>
              <a:t>s</a:t>
            </a:r>
            <a:r>
              <a:rPr lang="en-US" sz="1100" i="1" baseline="-25000" dirty="0">
                <a:latin typeface="Times New Roman"/>
                <a:cs typeface="Times New Roman"/>
              </a:rPr>
              <a:t>1</a:t>
            </a:r>
            <a:r>
              <a:rPr lang="en-US" sz="1100" baseline="-25000" dirty="0">
                <a:latin typeface="Times New Roman"/>
                <a:cs typeface="Times New Roman"/>
              </a:rPr>
              <a:t> </a:t>
            </a:r>
            <a:r>
              <a:rPr lang="en-US" sz="1100" dirty="0">
                <a:latin typeface="Times New Roman"/>
                <a:cs typeface="Times New Roman"/>
              </a:rPr>
              <a:t>data</a:t>
            </a:r>
          </a:p>
        </p:txBody>
      </p:sp>
      <p:sp>
        <p:nvSpPr>
          <p:cNvPr id="102" name="TextBox 101"/>
          <p:cNvSpPr txBox="1"/>
          <p:nvPr/>
        </p:nvSpPr>
        <p:spPr>
          <a:xfrm rot="19395804">
            <a:off x="3332052" y="4853490"/>
            <a:ext cx="1672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Times New Roman"/>
                <a:cs typeface="Times New Roman"/>
              </a:rPr>
              <a:t>step 6 – transcoded </a:t>
            </a:r>
            <a:r>
              <a:rPr lang="en-US" sz="1100" i="1" dirty="0">
                <a:latin typeface="Times New Roman"/>
                <a:cs typeface="Times New Roman"/>
              </a:rPr>
              <a:t>s</a:t>
            </a:r>
            <a:r>
              <a:rPr lang="en-US" sz="1100" i="1" baseline="-25000" dirty="0">
                <a:latin typeface="Times New Roman"/>
                <a:cs typeface="Times New Roman"/>
              </a:rPr>
              <a:t>1</a:t>
            </a:r>
            <a:r>
              <a:rPr lang="en-US" sz="1100" baseline="-25000" dirty="0">
                <a:latin typeface="Times New Roman"/>
                <a:cs typeface="Times New Roman"/>
              </a:rPr>
              <a:t> </a:t>
            </a:r>
            <a:r>
              <a:rPr lang="en-US" sz="1100" dirty="0">
                <a:latin typeface="Times New Roman"/>
                <a:cs typeface="Times New Roman"/>
              </a:rPr>
              <a:t>data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3275856" y="4293096"/>
            <a:ext cx="1728192" cy="1296144"/>
          </a:xfrm>
          <a:prstGeom prst="straightConnector1">
            <a:avLst/>
          </a:prstGeom>
          <a:ln w="3175" cmpd="sng">
            <a:solidFill>
              <a:srgbClr val="FF0000"/>
            </a:solidFill>
            <a:prstDash val="sysDash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9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814094" y="1700243"/>
            <a:ext cx="8294410" cy="3317346"/>
          </a:xfrm>
          <a:prstGeom prst="cloud">
            <a:avLst/>
          </a:prstGeom>
          <a:solidFill>
            <a:srgbClr val="F7F7F7">
              <a:alpha val="23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Cloud 177"/>
          <p:cNvSpPr/>
          <p:nvPr/>
        </p:nvSpPr>
        <p:spPr>
          <a:xfrm>
            <a:off x="971600" y="1844824"/>
            <a:ext cx="7841113" cy="3024336"/>
          </a:xfrm>
          <a:prstGeom prst="cloud">
            <a:avLst/>
          </a:pr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Cases:</a:t>
            </a:r>
            <a:r>
              <a:rPr lang="en-US" sz="3200" dirty="0"/>
              <a:t> Flash Crowds &amp; Load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CONIA (</a:t>
            </a:r>
            <a:r>
              <a:rPr lang="en-US" dirty="0" err="1"/>
              <a:t>MuSIC</a:t>
            </a:r>
            <a:r>
              <a:rPr lang="en-US" dirty="0"/>
              <a:t> 2015)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# </a:t>
            </a:r>
            <a:fld id="{0A98A249-9593-3D4B-86FF-EE7CABC9770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4055725" y="1777502"/>
            <a:ext cx="4816777" cy="2686362"/>
          </a:xfrm>
          <a:prstGeom prst="cloud">
            <a:avLst/>
          </a:pr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950199" y="3735076"/>
            <a:ext cx="536252" cy="468241"/>
            <a:chOff x="1521592" y="4313168"/>
            <a:chExt cx="890581" cy="777632"/>
          </a:xfrm>
        </p:grpSpPr>
        <p:pic>
          <p:nvPicPr>
            <p:cNvPr id="130" name="Picture 129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31" name="Picture 130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32" name="Picture 131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271279" y="3733161"/>
            <a:ext cx="536252" cy="468241"/>
            <a:chOff x="1521592" y="4313168"/>
            <a:chExt cx="890581" cy="777632"/>
          </a:xfrm>
        </p:grpSpPr>
        <p:pic>
          <p:nvPicPr>
            <p:cNvPr id="127" name="Picture 126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28" name="Picture 127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9" name="Picture 128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805385" y="3729817"/>
            <a:ext cx="536252" cy="468241"/>
            <a:chOff x="1521592" y="4313168"/>
            <a:chExt cx="890581" cy="777632"/>
          </a:xfrm>
        </p:grpSpPr>
        <p:pic>
          <p:nvPicPr>
            <p:cNvPr id="124" name="Picture 123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25" name="Picture 124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6" name="Picture 125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836863" y="1777500"/>
            <a:ext cx="536253" cy="468242"/>
            <a:chOff x="1521592" y="4313168"/>
            <a:chExt cx="890583" cy="777634"/>
          </a:xfrm>
        </p:grpSpPr>
        <p:pic>
          <p:nvPicPr>
            <p:cNvPr id="121" name="Picture 120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3" y="4313170"/>
              <a:ext cx="777632" cy="777632"/>
            </a:xfrm>
            <a:prstGeom prst="rect">
              <a:avLst/>
            </a:prstGeom>
          </p:spPr>
        </p:pic>
        <p:pic>
          <p:nvPicPr>
            <p:cNvPr id="122" name="Picture 121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3" name="Picture 122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453797" y="1751422"/>
            <a:ext cx="536252" cy="468241"/>
            <a:chOff x="1521592" y="4313168"/>
            <a:chExt cx="890581" cy="777632"/>
          </a:xfrm>
        </p:grpSpPr>
        <p:pic>
          <p:nvPicPr>
            <p:cNvPr id="118" name="Picture 117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19" name="Picture 118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20" name="Picture 119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580027" y="1904208"/>
            <a:ext cx="448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A1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5634" y="1896862"/>
            <a:ext cx="448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A2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7655" y="3854923"/>
            <a:ext cx="42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B1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34125" y="3874544"/>
            <a:ext cx="42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B2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72929" y="3860600"/>
            <a:ext cx="42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B3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2411760" y="836712"/>
            <a:ext cx="1413768" cy="1001209"/>
            <a:chOff x="2411760" y="836712"/>
            <a:chExt cx="1413768" cy="1001209"/>
          </a:xfrm>
        </p:grpSpPr>
        <p:pic>
          <p:nvPicPr>
            <p:cNvPr id="10" name="Picture 9" descr="fig1(1)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065" y="1133730"/>
              <a:ext cx="486358" cy="704191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411760" y="836712"/>
              <a:ext cx="1413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CP Controller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291654" y="1512676"/>
            <a:ext cx="883208" cy="814546"/>
            <a:chOff x="3291654" y="1512676"/>
            <a:chExt cx="883208" cy="81454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388454" y="1598296"/>
              <a:ext cx="529168" cy="89372"/>
            </a:xfrm>
            <a:prstGeom prst="line">
              <a:avLst/>
            </a:prstGeom>
            <a:ln>
              <a:solidFill>
                <a:srgbClr val="8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338162" y="1700243"/>
              <a:ext cx="529168" cy="150253"/>
            </a:xfrm>
            <a:prstGeom prst="line">
              <a:avLst/>
            </a:prstGeom>
            <a:ln>
              <a:solidFill>
                <a:srgbClr val="8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91654" y="1777502"/>
              <a:ext cx="336779" cy="409382"/>
            </a:xfrm>
            <a:prstGeom prst="line">
              <a:avLst/>
            </a:prstGeom>
            <a:ln>
              <a:solidFill>
                <a:srgbClr val="8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18438089">
              <a:off x="3401802" y="1643718"/>
              <a:ext cx="631415" cy="369332"/>
            </a:xfrm>
            <a:prstGeom prst="rect">
              <a:avLst/>
            </a:prstGeom>
            <a:noFill/>
            <a:ln>
              <a:noFill/>
              <a:headEnd type="arrow"/>
              <a:tailEnd type="arrow"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8159812">
              <a:off x="3684866" y="1837226"/>
              <a:ext cx="5491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Times New Roman"/>
                  <a:cs typeface="Times New Roman"/>
                </a:rPr>
                <a:t>link to</a:t>
              </a:r>
            </a:p>
            <a:p>
              <a:r>
                <a:rPr lang="en-US" sz="1100" dirty="0">
                  <a:latin typeface="Times New Roman"/>
                  <a:cs typeface="Times New Roman"/>
                </a:rPr>
                <a:t>CSRs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645593" y="5340289"/>
            <a:ext cx="569087" cy="442362"/>
            <a:chOff x="2645593" y="5340289"/>
            <a:chExt cx="569087" cy="442362"/>
          </a:xfrm>
        </p:grpSpPr>
        <p:pic>
          <p:nvPicPr>
            <p:cNvPr id="16" name="Picture 15" descr="fig1(2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573" y="5340289"/>
              <a:ext cx="310107" cy="380797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645593" y="5444097"/>
              <a:ext cx="3441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1600" b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173811" y="4886918"/>
            <a:ext cx="2249850" cy="469224"/>
            <a:chOff x="6173811" y="4886918"/>
            <a:chExt cx="2249850" cy="469224"/>
          </a:xfrm>
        </p:grpSpPr>
        <p:pic>
          <p:nvPicPr>
            <p:cNvPr id="15" name="Picture 14" descr="fig1(2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743" y="4909896"/>
              <a:ext cx="363406" cy="446246"/>
            </a:xfrm>
            <a:prstGeom prst="rect">
              <a:avLst/>
            </a:prstGeom>
          </p:spPr>
        </p:pic>
        <p:pic>
          <p:nvPicPr>
            <p:cNvPr id="31" name="Picture 30" descr="fig1(2)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997" y="4908630"/>
              <a:ext cx="363406" cy="44624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079096" y="4886918"/>
              <a:ext cx="631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…..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73811" y="4992650"/>
              <a:ext cx="3441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1600" b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endParaRPr lang="en-US" sz="1600" b="1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59459" y="496699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0000FF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1600" b="1" baseline="-25000" dirty="0" err="1">
                  <a:solidFill>
                    <a:srgbClr val="0000FF"/>
                  </a:solidFill>
                  <a:latin typeface="Times New Roman"/>
                  <a:cs typeface="Times New Roman"/>
                </a:rPr>
                <a:t>n</a:t>
              </a:r>
              <a:endParaRPr lang="en-US" sz="1600" b="1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771135" y="2724802"/>
            <a:ext cx="671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CDS 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lang="en-US" sz="1200" b="1" i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139" name="Group 138"/>
          <p:cNvGrpSpPr/>
          <p:nvPr/>
        </p:nvGrpSpPr>
        <p:grpSpPr>
          <a:xfrm>
            <a:off x="1506413" y="1556792"/>
            <a:ext cx="1259105" cy="441340"/>
            <a:chOff x="1506413" y="1556792"/>
            <a:chExt cx="1259105" cy="441340"/>
          </a:xfrm>
        </p:grpSpPr>
        <p:pic>
          <p:nvPicPr>
            <p:cNvPr id="136" name="Picture 135" descr="File-Video-256.png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1556792"/>
              <a:ext cx="425766" cy="425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TextBox 137"/>
            <p:cNvSpPr txBox="1"/>
            <p:nvPr/>
          </p:nvSpPr>
          <p:spPr>
            <a:xfrm>
              <a:off x="1506413" y="1628800"/>
              <a:ext cx="977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video </a:t>
              </a:r>
              <a:r>
                <a:rPr lang="en-US" i="1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v</a:t>
              </a:r>
              <a:r>
                <a:rPr lang="en-US" i="1" baseline="-25000" dirty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837966" y="1839604"/>
            <a:ext cx="276999" cy="3341816"/>
            <a:chOff x="2837966" y="1839604"/>
            <a:chExt cx="276999" cy="3341816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3105078" y="1839604"/>
              <a:ext cx="0" cy="334181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 rot="16200000">
              <a:off x="2194399" y="3365494"/>
              <a:ext cx="15641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/>
                  <a:cs typeface="Times New Roman"/>
                </a:rPr>
                <a:t>step 1 - interest for </a:t>
              </a:r>
              <a:r>
                <a:rPr lang="en-US" sz="1200" i="1" dirty="0">
                  <a:latin typeface="Times New Roman"/>
                  <a:cs typeface="Times New Roman"/>
                </a:rPr>
                <a:t>v</a:t>
              </a:r>
              <a:r>
                <a:rPr lang="en-US" sz="1200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131840" y="1988840"/>
            <a:ext cx="276999" cy="3341816"/>
            <a:chOff x="3131840" y="1988840"/>
            <a:chExt cx="276999" cy="3341816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3168050" y="1988840"/>
              <a:ext cx="0" cy="3341816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 rot="16200000">
              <a:off x="1990240" y="3433325"/>
              <a:ext cx="2560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/>
                  <a:cs typeface="Times New Roman"/>
                </a:rPr>
                <a:t>step 2 -  reply with Content Map of </a:t>
              </a:r>
              <a:r>
                <a:rPr lang="en-US" sz="1200" i="1" dirty="0">
                  <a:latin typeface="Times New Roman"/>
                  <a:cs typeface="Times New Roman"/>
                </a:rPr>
                <a:t>v</a:t>
              </a:r>
              <a:r>
                <a:rPr lang="en-US" sz="1200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267744" y="5733256"/>
            <a:ext cx="1440842" cy="451954"/>
            <a:chOff x="3203166" y="5331204"/>
            <a:chExt cx="1440842" cy="451954"/>
          </a:xfrm>
        </p:grpSpPr>
        <p:pic>
          <p:nvPicPr>
            <p:cNvPr id="147" name="Picture 146" descr="kml_document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66" y="5331204"/>
              <a:ext cx="170810" cy="238477"/>
            </a:xfrm>
            <a:prstGeom prst="rect">
              <a:avLst/>
            </a:prstGeom>
          </p:spPr>
        </p:pic>
        <p:sp>
          <p:nvSpPr>
            <p:cNvPr id="148" name="Freeform 147"/>
            <p:cNvSpPr/>
            <p:nvPr/>
          </p:nvSpPr>
          <p:spPr>
            <a:xfrm>
              <a:off x="3305411" y="5586751"/>
              <a:ext cx="200208" cy="92511"/>
            </a:xfrm>
            <a:custGeom>
              <a:avLst/>
              <a:gdLst>
                <a:gd name="connsiteX0" fmla="*/ 6773 w 200208"/>
                <a:gd name="connsiteY0" fmla="*/ 0 h 92511"/>
                <a:gd name="connsiteX1" fmla="*/ 23593 w 200208"/>
                <a:gd name="connsiteY1" fmla="*/ 75691 h 92511"/>
                <a:gd name="connsiteX2" fmla="*/ 200208 w 200208"/>
                <a:gd name="connsiteY2" fmla="*/ 92511 h 9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208" h="92511">
                  <a:moveTo>
                    <a:pt x="6773" y="0"/>
                  </a:moveTo>
                  <a:cubicBezTo>
                    <a:pt x="-937" y="30136"/>
                    <a:pt x="-8646" y="60273"/>
                    <a:pt x="23593" y="75691"/>
                  </a:cubicBezTo>
                  <a:cubicBezTo>
                    <a:pt x="55832" y="91110"/>
                    <a:pt x="200208" y="92511"/>
                    <a:pt x="200208" y="92511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438339" y="5529242"/>
              <a:ext cx="12056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Times New Roman"/>
                  <a:cs typeface="Times New Roman"/>
                </a:rPr>
                <a:t>Content Map of </a:t>
              </a:r>
              <a:r>
                <a:rPr lang="en-US" sz="1050" i="1" dirty="0">
                  <a:latin typeface="Times New Roman"/>
                  <a:cs typeface="Times New Roman"/>
                </a:rPr>
                <a:t>v</a:t>
              </a:r>
              <a:r>
                <a:rPr lang="en-US" sz="1050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 rot="19372854">
            <a:off x="3458273" y="4532490"/>
            <a:ext cx="131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/>
                <a:cs typeface="Times New Roman"/>
              </a:rPr>
              <a:t>step 3 – request </a:t>
            </a:r>
            <a:r>
              <a:rPr lang="en-US" sz="1200" i="1" dirty="0">
                <a:latin typeface="Times New Roman"/>
                <a:cs typeface="Times New Roman"/>
              </a:rPr>
              <a:t>s</a:t>
            </a:r>
            <a:r>
              <a:rPr lang="en-US" sz="1200" i="1" baseline="-25000" dirty="0"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3349879" y="4139055"/>
            <a:ext cx="1696532" cy="127066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5100885" y="2238142"/>
            <a:ext cx="119187" cy="140688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364088" y="2204864"/>
            <a:ext cx="1224136" cy="151216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6639307" y="1441951"/>
            <a:ext cx="269649" cy="309471"/>
            <a:chOff x="7362815" y="138234"/>
            <a:chExt cx="680720" cy="781253"/>
          </a:xfrm>
        </p:grpSpPr>
        <p:grpSp>
          <p:nvGrpSpPr>
            <p:cNvPr id="88" name="Group 87"/>
            <p:cNvGrpSpPr/>
            <p:nvPr/>
          </p:nvGrpSpPr>
          <p:grpSpPr>
            <a:xfrm>
              <a:off x="7362815" y="138234"/>
              <a:ext cx="680720" cy="781253"/>
              <a:chOff x="6227418" y="242541"/>
              <a:chExt cx="269398" cy="309184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6227418" y="242541"/>
                <a:ext cx="269398" cy="309184"/>
              </a:xfrm>
              <a:prstGeom prst="roundRect">
                <a:avLst/>
              </a:prstGeom>
              <a:noFill/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6248541" y="485504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6248541" y="428331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6248541" y="371158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6248541" y="256812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37FF00"/>
                  </a:gs>
                  <a:gs pos="0">
                    <a:srgbClr val="008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6248541" y="313985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37FF00"/>
                  </a:gs>
                  <a:gs pos="0">
                    <a:srgbClr val="008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7416212" y="463226"/>
              <a:ext cx="573950" cy="115524"/>
            </a:xfrm>
            <a:prstGeom prst="roundRect">
              <a:avLst/>
            </a:prstGeom>
            <a:gradFill>
              <a:gsLst>
                <a:gs pos="51000">
                  <a:srgbClr val="37FF00"/>
                </a:gs>
                <a:gs pos="0">
                  <a:srgbClr val="008000"/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06375" y="1228788"/>
            <a:ext cx="1375030" cy="518283"/>
            <a:chOff x="3906375" y="1228788"/>
            <a:chExt cx="1375030" cy="518283"/>
          </a:xfrm>
        </p:grpSpPr>
        <p:grpSp>
          <p:nvGrpSpPr>
            <p:cNvPr id="76" name="Group 75"/>
            <p:cNvGrpSpPr/>
            <p:nvPr/>
          </p:nvGrpSpPr>
          <p:grpSpPr>
            <a:xfrm>
              <a:off x="5008952" y="1434382"/>
              <a:ext cx="272453" cy="312689"/>
              <a:chOff x="5746750" y="167055"/>
              <a:chExt cx="704248" cy="808253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5746750" y="167055"/>
                <a:ext cx="704248" cy="808253"/>
                <a:chOff x="6227413" y="242541"/>
                <a:chExt cx="269398" cy="309184"/>
              </a:xfrm>
            </p:grpSpPr>
            <p:sp>
              <p:nvSpPr>
                <p:cNvPr id="81" name="Rounded Rectangle 80"/>
                <p:cNvSpPr/>
                <p:nvPr/>
              </p:nvSpPr>
              <p:spPr>
                <a:xfrm>
                  <a:off x="6227413" y="242541"/>
                  <a:ext cx="269398" cy="309184"/>
                </a:xfrm>
                <a:prstGeom prst="roundRect">
                  <a:avLst/>
                </a:prstGeom>
                <a:noFill/>
                <a:ln w="3175" cmpd="sng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6248541" y="485504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FF0000"/>
                    </a:gs>
                    <a:gs pos="0">
                      <a:srgbClr val="D70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541" y="428331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FF0000"/>
                    </a:gs>
                    <a:gs pos="0">
                      <a:srgbClr val="D70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6248541" y="371158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FF0000"/>
                    </a:gs>
                    <a:gs pos="0">
                      <a:srgbClr val="D70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6248541" y="256812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37FF00"/>
                    </a:gs>
                    <a:gs pos="0">
                      <a:srgbClr val="008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6248541" y="313985"/>
                  <a:ext cx="227143" cy="45719"/>
                </a:xfrm>
                <a:prstGeom prst="roundRect">
                  <a:avLst/>
                </a:prstGeom>
                <a:gradFill>
                  <a:gsLst>
                    <a:gs pos="51000">
                      <a:srgbClr val="37FF00"/>
                    </a:gs>
                    <a:gs pos="0">
                      <a:srgbClr val="008000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ounded Rectangle 77"/>
              <p:cNvSpPr/>
              <p:nvPr/>
            </p:nvSpPr>
            <p:spPr>
              <a:xfrm>
                <a:off x="5801982" y="353820"/>
                <a:ext cx="593787" cy="119516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5801982" y="204362"/>
                <a:ext cx="593787" cy="119516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3906375" y="1228788"/>
              <a:ext cx="11056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/>
                  <a:cs typeface="Times New Roman"/>
                </a:rPr>
                <a:t>load on CSR A1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4688667" y="1500010"/>
              <a:ext cx="289188" cy="91544"/>
            </a:xfrm>
            <a:custGeom>
              <a:avLst/>
              <a:gdLst>
                <a:gd name="connsiteX0" fmla="*/ 0 w 289188"/>
                <a:gd name="connsiteY0" fmla="*/ 0 h 91544"/>
                <a:gd name="connsiteX1" fmla="*/ 75441 w 289188"/>
                <a:gd name="connsiteY1" fmla="*/ 88023 h 91544"/>
                <a:gd name="connsiteX2" fmla="*/ 289188 w 289188"/>
                <a:gd name="connsiteY2" fmla="*/ 75449 h 9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188" h="91544">
                  <a:moveTo>
                    <a:pt x="0" y="0"/>
                  </a:moveTo>
                  <a:cubicBezTo>
                    <a:pt x="13621" y="37724"/>
                    <a:pt x="27243" y="75448"/>
                    <a:pt x="75441" y="88023"/>
                  </a:cubicBezTo>
                  <a:cubicBezTo>
                    <a:pt x="123639" y="100598"/>
                    <a:pt x="289188" y="75449"/>
                    <a:pt x="289188" y="75449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Connector 98"/>
          <p:cNvCxnSpPr/>
          <p:nvPr/>
        </p:nvCxnSpPr>
        <p:spPr>
          <a:xfrm flipV="1">
            <a:off x="5364088" y="2204864"/>
            <a:ext cx="1224136" cy="151216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436096" y="2348880"/>
            <a:ext cx="1152128" cy="144016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rot="18524218">
            <a:off x="5292416" y="2601609"/>
            <a:ext cx="11052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Times New Roman"/>
                <a:cs typeface="Times New Roman"/>
              </a:rPr>
              <a:t>step 4 – forward </a:t>
            </a:r>
          </a:p>
          <a:p>
            <a:pPr algn="ctr"/>
            <a:r>
              <a:rPr lang="en-US" sz="1100" dirty="0">
                <a:latin typeface="Times New Roman"/>
                <a:cs typeface="Times New Roman"/>
              </a:rPr>
              <a:t>request s</a:t>
            </a:r>
            <a:r>
              <a:rPr lang="en-US" sz="1100" baseline="-25000" dirty="0">
                <a:latin typeface="Times New Roman"/>
                <a:cs typeface="Times New Roman"/>
              </a:rPr>
              <a:t>1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 rot="18563926">
            <a:off x="5672644" y="2879760"/>
            <a:ext cx="101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Times New Roman"/>
                <a:cs typeface="Times New Roman"/>
              </a:rPr>
              <a:t>step 5 – </a:t>
            </a:r>
            <a:r>
              <a:rPr lang="en-US" sz="1100" i="1" dirty="0">
                <a:latin typeface="Times New Roman"/>
                <a:cs typeface="Times New Roman"/>
              </a:rPr>
              <a:t>s</a:t>
            </a:r>
            <a:r>
              <a:rPr lang="en-US" sz="1100" i="1" baseline="-25000" dirty="0">
                <a:latin typeface="Times New Roman"/>
                <a:cs typeface="Times New Roman"/>
              </a:rPr>
              <a:t>1</a:t>
            </a:r>
            <a:r>
              <a:rPr lang="en-US" sz="1100" baseline="-25000" dirty="0">
                <a:latin typeface="Times New Roman"/>
                <a:cs typeface="Times New Roman"/>
              </a:rPr>
              <a:t> </a:t>
            </a:r>
            <a:r>
              <a:rPr lang="en-US" sz="1100" dirty="0">
                <a:latin typeface="Times New Roman"/>
                <a:cs typeface="Times New Roman"/>
              </a:rPr>
              <a:t>data</a:t>
            </a:r>
          </a:p>
        </p:txBody>
      </p:sp>
      <p:sp>
        <p:nvSpPr>
          <p:cNvPr id="102" name="TextBox 101"/>
          <p:cNvSpPr txBox="1"/>
          <p:nvPr/>
        </p:nvSpPr>
        <p:spPr>
          <a:xfrm rot="19395804">
            <a:off x="3332052" y="4853490"/>
            <a:ext cx="1672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Times New Roman"/>
                <a:cs typeface="Times New Roman"/>
              </a:rPr>
              <a:t>step 6 – transcoded </a:t>
            </a:r>
            <a:r>
              <a:rPr lang="en-US" sz="1100" i="1" dirty="0">
                <a:latin typeface="Times New Roman"/>
                <a:cs typeface="Times New Roman"/>
              </a:rPr>
              <a:t>s</a:t>
            </a:r>
            <a:r>
              <a:rPr lang="en-US" sz="1100" i="1" baseline="-25000" dirty="0">
                <a:latin typeface="Times New Roman"/>
                <a:cs typeface="Times New Roman"/>
              </a:rPr>
              <a:t>1</a:t>
            </a:r>
            <a:r>
              <a:rPr lang="en-US" sz="1100" baseline="-25000" dirty="0">
                <a:latin typeface="Times New Roman"/>
                <a:cs typeface="Times New Roman"/>
              </a:rPr>
              <a:t> </a:t>
            </a:r>
            <a:r>
              <a:rPr lang="en-US" sz="1100" dirty="0">
                <a:latin typeface="Times New Roman"/>
                <a:cs typeface="Times New Roman"/>
              </a:rPr>
              <a:t>data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3275856" y="4293096"/>
            <a:ext cx="1728192" cy="1296144"/>
          </a:xfrm>
          <a:prstGeom prst="straightConnector1">
            <a:avLst/>
          </a:prstGeom>
          <a:ln w="3175" cmpd="sng">
            <a:solidFill>
              <a:srgbClr val="FF0000"/>
            </a:solidFill>
            <a:prstDash val="sysDash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160271" y="5341583"/>
            <a:ext cx="22749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/>
                <a:cs typeface="Times New Roman"/>
              </a:rPr>
              <a:t>step 7 – Many users show interest in </a:t>
            </a:r>
          </a:p>
          <a:p>
            <a:r>
              <a:rPr lang="en-US" sz="1100" dirty="0">
                <a:latin typeface="Times New Roman"/>
                <a:cs typeface="Times New Roman"/>
              </a:rPr>
              <a:t>                 </a:t>
            </a:r>
            <a:r>
              <a:rPr lang="en-US" sz="1100" i="1" dirty="0">
                <a:latin typeface="Times New Roman"/>
                <a:cs typeface="Times New Roman"/>
              </a:rPr>
              <a:t>v</a:t>
            </a:r>
            <a:r>
              <a:rPr lang="en-US" sz="1100" i="1" baseline="-25000" dirty="0">
                <a:latin typeface="Times New Roman"/>
                <a:cs typeface="Times New Roman"/>
              </a:rPr>
              <a:t>1</a:t>
            </a:r>
            <a:r>
              <a:rPr lang="en-US" sz="1100" i="1" dirty="0">
                <a:latin typeface="Times New Roman"/>
                <a:cs typeface="Times New Roman"/>
              </a:rPr>
              <a:t> </a:t>
            </a:r>
            <a:r>
              <a:rPr lang="en-US" sz="1100" dirty="0">
                <a:latin typeface="Times New Roman"/>
                <a:cs typeface="Times New Roman"/>
              </a:rPr>
              <a:t>and request its chunks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1962416" y="3884511"/>
            <a:ext cx="536252" cy="468241"/>
            <a:chOff x="1521592" y="4313168"/>
            <a:chExt cx="890581" cy="777632"/>
          </a:xfrm>
        </p:grpSpPr>
        <p:pic>
          <p:nvPicPr>
            <p:cNvPr id="106" name="Picture 105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07" name="Picture 106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08" name="Picture 107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1538501" y="2761440"/>
            <a:ext cx="536252" cy="468241"/>
            <a:chOff x="1521592" y="4313168"/>
            <a:chExt cx="890581" cy="777632"/>
          </a:xfrm>
        </p:grpSpPr>
        <p:pic>
          <p:nvPicPr>
            <p:cNvPr id="110" name="Picture 109" descr="HomeServer-256(2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541" y="4313168"/>
              <a:ext cx="777632" cy="777632"/>
            </a:xfrm>
            <a:prstGeom prst="rect">
              <a:avLst/>
            </a:prstGeom>
          </p:spPr>
        </p:pic>
        <p:pic>
          <p:nvPicPr>
            <p:cNvPr id="111" name="Picture 110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592" y="4313168"/>
              <a:ext cx="507023" cy="337170"/>
            </a:xfrm>
            <a:prstGeom prst="rect">
              <a:avLst/>
            </a:prstGeom>
          </p:spPr>
        </p:pic>
        <p:pic>
          <p:nvPicPr>
            <p:cNvPr id="112" name="Picture 111" descr="stor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046" y="4587464"/>
              <a:ext cx="329127" cy="329127"/>
            </a:xfrm>
            <a:prstGeom prst="rect">
              <a:avLst/>
            </a:prstGeom>
          </p:spPr>
        </p:pic>
      </p:grpSp>
      <p:cxnSp>
        <p:nvCxnSpPr>
          <p:cNvPr id="113" name="Straight Connector 112"/>
          <p:cNvCxnSpPr/>
          <p:nvPr/>
        </p:nvCxnSpPr>
        <p:spPr>
          <a:xfrm flipV="1">
            <a:off x="1907661" y="2286484"/>
            <a:ext cx="392827" cy="458601"/>
          </a:xfrm>
          <a:prstGeom prst="line">
            <a:avLst/>
          </a:prstGeom>
          <a:ln>
            <a:solidFill>
              <a:srgbClr val="800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241418" y="2286484"/>
            <a:ext cx="435603" cy="1550490"/>
          </a:xfrm>
          <a:prstGeom prst="line">
            <a:avLst/>
          </a:prstGeom>
          <a:ln>
            <a:solidFill>
              <a:srgbClr val="800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438007" y="2070047"/>
            <a:ext cx="1638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/>
                <a:cs typeface="Times New Roman"/>
              </a:rPr>
              <a:t>step 9 – Expand </a:t>
            </a:r>
            <a:r>
              <a:rPr lang="en-US" sz="1100" i="1" dirty="0">
                <a:latin typeface="Times New Roman"/>
                <a:cs typeface="Times New Roman"/>
              </a:rPr>
              <a:t>v</a:t>
            </a:r>
            <a:r>
              <a:rPr lang="en-US" sz="1100" i="1" baseline="-25000" dirty="0">
                <a:latin typeface="Times New Roman"/>
                <a:cs typeface="Times New Roman"/>
              </a:rPr>
              <a:t>1</a:t>
            </a:r>
            <a:r>
              <a:rPr lang="en-US" sz="1100" dirty="0">
                <a:latin typeface="Times New Roman"/>
                <a:cs typeface="Times New Roman"/>
              </a:rPr>
              <a:t>’s CDS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695603" y="4127603"/>
            <a:ext cx="424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B4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247343" y="2891127"/>
            <a:ext cx="448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A3</a:t>
            </a:r>
          </a:p>
        </p:txBody>
      </p:sp>
      <p:pic>
        <p:nvPicPr>
          <p:cNvPr id="137" name="Picture 136" descr="fig1(2)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5" y="4458933"/>
            <a:ext cx="363406" cy="446246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535287" y="4517293"/>
            <a:ext cx="49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1600" b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n+1</a:t>
            </a:r>
            <a:endParaRPr lang="en-US" sz="16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52" name="Picture 151" descr="fig1(2)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8" y="5069594"/>
            <a:ext cx="363406" cy="446246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1110590" y="5127954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1600" b="1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n+m</a:t>
            </a:r>
            <a:endParaRPr lang="en-US" sz="16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 flipV="1">
            <a:off x="1247343" y="4363611"/>
            <a:ext cx="872375" cy="817809"/>
          </a:xfrm>
          <a:prstGeom prst="line">
            <a:avLst/>
          </a:prstGeom>
          <a:ln>
            <a:solidFill>
              <a:srgbClr val="215968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40" idx="0"/>
          </p:cNvCxnSpPr>
          <p:nvPr/>
        </p:nvCxnSpPr>
        <p:spPr>
          <a:xfrm flipV="1">
            <a:off x="784364" y="4098421"/>
            <a:ext cx="1059434" cy="418872"/>
          </a:xfrm>
          <a:prstGeom prst="line">
            <a:avLst/>
          </a:prstGeom>
          <a:ln>
            <a:solidFill>
              <a:srgbClr val="215968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843798" y="3229681"/>
            <a:ext cx="152400" cy="607293"/>
          </a:xfrm>
          <a:prstGeom prst="line">
            <a:avLst/>
          </a:prstGeom>
          <a:ln>
            <a:solidFill>
              <a:srgbClr val="604A7B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/>
        </p:nvGrpSpPr>
        <p:grpSpPr>
          <a:xfrm>
            <a:off x="1187624" y="3573016"/>
            <a:ext cx="671161" cy="343569"/>
            <a:chOff x="3407151" y="1473492"/>
            <a:chExt cx="671161" cy="343569"/>
          </a:xfrm>
        </p:grpSpPr>
        <p:sp>
          <p:nvSpPr>
            <p:cNvPr id="158" name="TextBox 157"/>
            <p:cNvSpPr txBox="1"/>
            <p:nvPr/>
          </p:nvSpPr>
          <p:spPr>
            <a:xfrm>
              <a:off x="3407151" y="1540062"/>
              <a:ext cx="671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595959"/>
                  </a:solidFill>
                  <a:latin typeface="Times New Roman"/>
                  <a:cs typeface="Times New Roman"/>
                </a:rPr>
                <a:t>CDS </a:t>
              </a:r>
              <a:r>
                <a:rPr lang="en-US" sz="1200" b="1" i="1" dirty="0">
                  <a:solidFill>
                    <a:srgbClr val="595959"/>
                  </a:solidFill>
                  <a:latin typeface="Times New Roman"/>
                  <a:cs typeface="Times New Roman"/>
                </a:rPr>
                <a:t>v</a:t>
              </a:r>
              <a:r>
                <a:rPr lang="en-US" sz="1200" b="1" i="1" baseline="-25000" dirty="0">
                  <a:solidFill>
                    <a:srgbClr val="595959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497691" y="1473492"/>
              <a:ext cx="3474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srgbClr val="595959"/>
                  </a:solidFill>
                  <a:latin typeface="Times New Roman"/>
                  <a:ea typeface="Lucida Grande"/>
                  <a:cs typeface="Times New Roman"/>
                </a:rPr>
                <a:t>⌃</a:t>
              </a:r>
              <a:endParaRPr lang="en-US" sz="1000" b="1" i="1" dirty="0">
                <a:solidFill>
                  <a:srgbClr val="595959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60" name="Straight Connector 159"/>
          <p:cNvCxnSpPr/>
          <p:nvPr/>
        </p:nvCxnSpPr>
        <p:spPr>
          <a:xfrm flipH="1">
            <a:off x="6521808" y="2437215"/>
            <a:ext cx="132402" cy="125536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7272853" y="2416301"/>
            <a:ext cx="600543" cy="118738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6588224" y="2132856"/>
            <a:ext cx="1179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step 8 – Push </a:t>
            </a:r>
            <a:r>
              <a:rPr lang="en-US" sz="1200" i="1" dirty="0">
                <a:latin typeface="Times New Roman"/>
                <a:cs typeface="Times New Roman"/>
              </a:rPr>
              <a:t>v</a:t>
            </a:r>
            <a:r>
              <a:rPr lang="en-US" sz="1200" i="1" baseline="-25000" dirty="0"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163" name="Straight Connector 162"/>
          <p:cNvCxnSpPr/>
          <p:nvPr/>
        </p:nvCxnSpPr>
        <p:spPr>
          <a:xfrm flipH="1" flipV="1">
            <a:off x="6576576" y="4247856"/>
            <a:ext cx="66870" cy="662040"/>
          </a:xfrm>
          <a:prstGeom prst="line">
            <a:avLst/>
          </a:prstGeom>
          <a:ln>
            <a:solidFill>
              <a:srgbClr val="215968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7997044" y="4247856"/>
            <a:ext cx="58055" cy="571910"/>
          </a:xfrm>
          <a:prstGeom prst="line">
            <a:avLst/>
          </a:prstGeom>
          <a:ln>
            <a:solidFill>
              <a:srgbClr val="215968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/>
          <p:cNvGrpSpPr/>
          <p:nvPr/>
        </p:nvGrpSpPr>
        <p:grpSpPr>
          <a:xfrm>
            <a:off x="6632853" y="1434862"/>
            <a:ext cx="272453" cy="312689"/>
            <a:chOff x="5746750" y="167055"/>
            <a:chExt cx="704248" cy="808253"/>
          </a:xfrm>
        </p:grpSpPr>
        <p:grpSp>
          <p:nvGrpSpPr>
            <p:cNvPr id="169" name="Group 168"/>
            <p:cNvGrpSpPr/>
            <p:nvPr/>
          </p:nvGrpSpPr>
          <p:grpSpPr>
            <a:xfrm>
              <a:off x="5746750" y="167055"/>
              <a:ext cx="704248" cy="808253"/>
              <a:chOff x="6227413" y="242541"/>
              <a:chExt cx="269398" cy="309184"/>
            </a:xfrm>
          </p:grpSpPr>
          <p:sp>
            <p:nvSpPr>
              <p:cNvPr id="172" name="Rounded Rectangle 171"/>
              <p:cNvSpPr/>
              <p:nvPr/>
            </p:nvSpPr>
            <p:spPr>
              <a:xfrm>
                <a:off x="6227413" y="242541"/>
                <a:ext cx="269398" cy="309184"/>
              </a:xfrm>
              <a:prstGeom prst="roundRect">
                <a:avLst/>
              </a:prstGeom>
              <a:noFill/>
              <a:ln w="3175" cmpd="sng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ounded Rectangle 172"/>
              <p:cNvSpPr/>
              <p:nvPr/>
            </p:nvSpPr>
            <p:spPr>
              <a:xfrm>
                <a:off x="6248541" y="485504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ounded Rectangle 173"/>
              <p:cNvSpPr/>
              <p:nvPr/>
            </p:nvSpPr>
            <p:spPr>
              <a:xfrm>
                <a:off x="6248541" y="428331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ounded Rectangle 174"/>
              <p:cNvSpPr/>
              <p:nvPr/>
            </p:nvSpPr>
            <p:spPr>
              <a:xfrm>
                <a:off x="6248541" y="371158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FF0000"/>
                  </a:gs>
                  <a:gs pos="0">
                    <a:srgbClr val="D70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ounded Rectangle 175"/>
              <p:cNvSpPr/>
              <p:nvPr/>
            </p:nvSpPr>
            <p:spPr>
              <a:xfrm>
                <a:off x="6248541" y="256812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37FF00"/>
                  </a:gs>
                  <a:gs pos="0">
                    <a:srgbClr val="008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6248541" y="313985"/>
                <a:ext cx="227143" cy="45719"/>
              </a:xfrm>
              <a:prstGeom prst="roundRect">
                <a:avLst/>
              </a:prstGeom>
              <a:gradFill>
                <a:gsLst>
                  <a:gs pos="51000">
                    <a:srgbClr val="37FF00"/>
                  </a:gs>
                  <a:gs pos="0">
                    <a:srgbClr val="008000"/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0" name="Rounded Rectangle 169"/>
            <p:cNvSpPr/>
            <p:nvPr/>
          </p:nvSpPr>
          <p:spPr>
            <a:xfrm>
              <a:off x="5801982" y="353820"/>
              <a:ext cx="593787" cy="119516"/>
            </a:xfrm>
            <a:prstGeom prst="roundRect">
              <a:avLst/>
            </a:prstGeom>
            <a:gradFill>
              <a:gsLst>
                <a:gs pos="51000">
                  <a:srgbClr val="FF0000"/>
                </a:gs>
                <a:gs pos="0">
                  <a:srgbClr val="D70000"/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5801982" y="204362"/>
              <a:ext cx="593787" cy="119516"/>
            </a:xfrm>
            <a:prstGeom prst="roundRect">
              <a:avLst/>
            </a:prstGeom>
            <a:gradFill>
              <a:gsLst>
                <a:gs pos="51000">
                  <a:srgbClr val="FF0000"/>
                </a:gs>
                <a:gs pos="0">
                  <a:srgbClr val="D70000"/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17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9" grpId="0" animBg="1"/>
      <p:bldP spid="79" grpId="0"/>
      <p:bldP spid="115" grpId="0"/>
      <p:bldP spid="116" grpId="0"/>
      <p:bldP spid="116" grpId="1"/>
      <p:bldP spid="117" grpId="0"/>
      <p:bldP spid="117" grpId="1"/>
      <p:bldP spid="140" grpId="0"/>
      <p:bldP spid="153" grpId="0"/>
      <p:bldP spid="1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cs typeface="Times New Roman" charset="0"/>
              </a:rPr>
              <a:t>CONIA: a </a:t>
            </a:r>
            <a:r>
              <a:rPr lang="en-US" i="1" dirty="0">
                <a:solidFill>
                  <a:srgbClr val="3366FF"/>
                </a:solidFill>
                <a:latin typeface="Times New Roman" charset="0"/>
                <a:cs typeface="Times New Roman" charset="0"/>
              </a:rPr>
              <a:t>straw-man proposal </a:t>
            </a:r>
            <a:r>
              <a:rPr lang="en-US" dirty="0">
                <a:latin typeface="Times New Roman" charset="0"/>
                <a:cs typeface="Times New Roman" charset="0"/>
              </a:rPr>
              <a:t>to argue for</a:t>
            </a:r>
          </a:p>
          <a:p>
            <a:pPr lvl="1"/>
            <a:r>
              <a:rPr lang="en-US" dirty="0">
                <a:latin typeface="Times New Roman" charset="0"/>
                <a:cs typeface="Times New Roman" charset="0"/>
              </a:rPr>
              <a:t>The need for </a:t>
            </a:r>
            <a:r>
              <a:rPr lang="en-US" i="1" dirty="0">
                <a:solidFill>
                  <a:srgbClr val="3366FF"/>
                </a:solidFill>
                <a:latin typeface="Times New Roman" charset="0"/>
                <a:cs typeface="Times New Roman" charset="0"/>
              </a:rPr>
              <a:t>namespace independence </a:t>
            </a:r>
            <a:r>
              <a:rPr lang="en-US" dirty="0">
                <a:latin typeface="Times New Roman" charset="0"/>
                <a:cs typeface="Times New Roman" charset="0"/>
              </a:rPr>
              <a:t>for </a:t>
            </a:r>
            <a:r>
              <a:rPr lang="en-US" b="1" dirty="0">
                <a:latin typeface="Times New Roman" charset="0"/>
                <a:cs typeface="Times New Roman" charset="0"/>
              </a:rPr>
              <a:t>complex</a:t>
            </a:r>
            <a:r>
              <a:rPr lang="en-US" dirty="0">
                <a:latin typeface="Times New Roman" charset="0"/>
                <a:cs typeface="Times New Roman" charset="0"/>
              </a:rPr>
              <a:t> information delivery</a:t>
            </a:r>
          </a:p>
          <a:p>
            <a:pPr lvl="1"/>
            <a:r>
              <a:rPr lang="en-US" dirty="0">
                <a:latin typeface="Times New Roman" charset="0"/>
                <a:cs typeface="Times New Roman" charset="0"/>
              </a:rPr>
              <a:t>The importance of providing </a:t>
            </a:r>
            <a:r>
              <a:rPr lang="en-US" i="1" dirty="0">
                <a:solidFill>
                  <a:srgbClr val="3366FF"/>
                </a:solidFill>
                <a:latin typeface="Times New Roman" charset="0"/>
                <a:cs typeface="Times New Roman" charset="0"/>
              </a:rPr>
              <a:t>larger control </a:t>
            </a:r>
            <a:r>
              <a:rPr lang="en-US" dirty="0">
                <a:latin typeface="Times New Roman" charset="0"/>
                <a:cs typeface="Times New Roman" charset="0"/>
              </a:rPr>
              <a:t>to content providers and considering the </a:t>
            </a:r>
            <a:r>
              <a:rPr lang="en-US" i="1" dirty="0">
                <a:solidFill>
                  <a:srgbClr val="3366FF"/>
                </a:solidFill>
                <a:latin typeface="Times New Roman" charset="0"/>
                <a:cs typeface="Times New Roman" charset="0"/>
              </a:rPr>
              <a:t>network economics </a:t>
            </a:r>
            <a:r>
              <a:rPr lang="en-US" dirty="0">
                <a:latin typeface="Times New Roman" charset="0"/>
                <a:cs typeface="Times New Roman" charset="0"/>
              </a:rPr>
              <a:t>for better content delivery </a:t>
            </a:r>
            <a:r>
              <a:rPr lang="en-US" sz="1600" dirty="0">
                <a:latin typeface="Times New Roman" charset="0"/>
                <a:cs typeface="Times New Roman" charset="0"/>
              </a:rPr>
              <a:t/>
            </a:r>
            <a:br>
              <a:rPr lang="en-US" sz="1600" dirty="0">
                <a:latin typeface="Times New Roman" charset="0"/>
                <a:cs typeface="Times New Roman" charset="0"/>
              </a:rPr>
            </a:br>
            <a:endParaRPr lang="en-US" sz="1600" dirty="0">
              <a:latin typeface="Times New Roman" charset="0"/>
              <a:cs typeface="Times New Roman" charset="0"/>
            </a:endParaRPr>
          </a:p>
          <a:p>
            <a:r>
              <a:rPr lang="en-US" dirty="0"/>
              <a:t>Overview of CONIA's </a:t>
            </a:r>
            <a:r>
              <a:rPr lang="en-US" i="1" dirty="0">
                <a:solidFill>
                  <a:srgbClr val="3366FF"/>
                </a:solidFill>
              </a:rPr>
              <a:t>content delivery </a:t>
            </a:r>
            <a:r>
              <a:rPr lang="en-US" dirty="0"/>
              <a:t>architecture</a:t>
            </a:r>
          </a:p>
          <a:p>
            <a:pPr lvl="1"/>
            <a:r>
              <a:rPr lang="en-US" b="1" dirty="0"/>
              <a:t>Basic functions </a:t>
            </a:r>
            <a:r>
              <a:rPr lang="en-US" dirty="0"/>
              <a:t>of the key components</a:t>
            </a:r>
          </a:p>
          <a:p>
            <a:pPr lvl="1"/>
            <a:r>
              <a:rPr lang="en-US" b="1" dirty="0"/>
              <a:t>Communications</a:t>
            </a:r>
            <a:r>
              <a:rPr lang="en-US" dirty="0"/>
              <a:t> between components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Several use cases illustrated how CONIA allows content providers to </a:t>
            </a:r>
            <a:r>
              <a:rPr lang="en-US" i="1" dirty="0">
                <a:solidFill>
                  <a:srgbClr val="3366FF"/>
                </a:solidFill>
              </a:rPr>
              <a:t>dynamically adapt </a:t>
            </a:r>
            <a:r>
              <a:rPr lang="en-US" dirty="0"/>
              <a:t>to user demands and </a:t>
            </a:r>
            <a:r>
              <a:rPr lang="en-US" i="1" dirty="0">
                <a:solidFill>
                  <a:srgbClr val="3366FF"/>
                </a:solidFill>
              </a:rPr>
              <a:t>optimize content delivery</a:t>
            </a:r>
            <a:r>
              <a:rPr lang="en-US" dirty="0"/>
              <a:t> to meet user </a:t>
            </a:r>
            <a:r>
              <a:rPr lang="en-US" dirty="0" err="1"/>
              <a:t>QoE</a:t>
            </a:r>
            <a:r>
              <a:rPr lang="en-US" dirty="0"/>
              <a:t> expectations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CONIA (</a:t>
            </a:r>
            <a:r>
              <a:rPr lang="en-US" dirty="0" err="1"/>
              <a:t>MuSIC</a:t>
            </a:r>
            <a:r>
              <a:rPr lang="en-US" dirty="0"/>
              <a:t> 2015)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# </a:t>
            </a:r>
            <a:fld id="{0A98A249-9593-3D4B-86FF-EE7CABC977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4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59688" cy="5059363"/>
          </a:xfrm>
        </p:spPr>
        <p:txBody>
          <a:bodyPr/>
          <a:lstStyle/>
          <a:p>
            <a:pPr marL="0" indent="0">
              <a:buSzPct val="100000"/>
              <a:buNone/>
            </a:pPr>
            <a:endParaRPr lang="en-US" sz="20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dirty="0"/>
              <a:t>Global Internet Phenomena Report - 2H2014</a:t>
            </a:r>
            <a:br>
              <a:rPr lang="en-US" sz="2000" dirty="0"/>
            </a:br>
            <a:r>
              <a:rPr lang="en-US" sz="2000" dirty="0" err="1">
                <a:solidFill>
                  <a:schemeClr val="tx2"/>
                </a:solidFill>
              </a:rPr>
              <a:t>Sandvine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dirty="0"/>
              <a:t>Unreeling Netflix: Understanding and Improving Multi-CDN Movie Delivery</a:t>
            </a:r>
            <a:br>
              <a:rPr lang="en-US" sz="2000" dirty="0"/>
            </a:br>
            <a:r>
              <a:rPr lang="en-US" sz="2000" dirty="0">
                <a:solidFill>
                  <a:srgbClr val="1F497D"/>
                </a:solidFill>
              </a:rPr>
              <a:t>Vijay K. </a:t>
            </a:r>
            <a:r>
              <a:rPr lang="en-US" sz="2000" dirty="0" err="1">
                <a:solidFill>
                  <a:srgbClr val="1F497D"/>
                </a:solidFill>
              </a:rPr>
              <a:t>Adhikari</a:t>
            </a:r>
            <a:r>
              <a:rPr lang="en-US" sz="2000" dirty="0">
                <a:solidFill>
                  <a:srgbClr val="1F497D"/>
                </a:solidFill>
              </a:rPr>
              <a:t>, Yang </a:t>
            </a:r>
            <a:r>
              <a:rPr lang="en-US" sz="2000" dirty="0" err="1">
                <a:solidFill>
                  <a:srgbClr val="1F497D"/>
                </a:solidFill>
              </a:rPr>
              <a:t>Guo</a:t>
            </a:r>
            <a:r>
              <a:rPr lang="en-US" sz="2000" dirty="0">
                <a:solidFill>
                  <a:srgbClr val="1F497D"/>
                </a:solidFill>
              </a:rPr>
              <a:t>, Fang </a:t>
            </a:r>
            <a:r>
              <a:rPr lang="en-US" sz="2000" dirty="0" err="1">
                <a:solidFill>
                  <a:srgbClr val="1F497D"/>
                </a:solidFill>
              </a:rPr>
              <a:t>Hao</a:t>
            </a:r>
            <a:r>
              <a:rPr lang="en-US" sz="2000" dirty="0">
                <a:solidFill>
                  <a:srgbClr val="1F497D"/>
                </a:solidFill>
              </a:rPr>
              <a:t>, </a:t>
            </a:r>
            <a:r>
              <a:rPr lang="en-US" sz="2000" dirty="0" err="1">
                <a:solidFill>
                  <a:srgbClr val="1F497D"/>
                </a:solidFill>
              </a:rPr>
              <a:t>Matteo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Varvello</a:t>
            </a:r>
            <a:r>
              <a:rPr lang="en-US" sz="2000" dirty="0">
                <a:solidFill>
                  <a:srgbClr val="1F497D"/>
                </a:solidFill>
              </a:rPr>
              <a:t>, Volker Hilt, Moritz Steiner, and </a:t>
            </a:r>
            <a:r>
              <a:rPr lang="en-US" sz="2000" dirty="0" err="1">
                <a:solidFill>
                  <a:srgbClr val="1F497D"/>
                </a:solidFill>
              </a:rPr>
              <a:t>Zhi</a:t>
            </a:r>
            <a:r>
              <a:rPr lang="en-US" sz="2000" dirty="0">
                <a:solidFill>
                  <a:srgbClr val="1F497D"/>
                </a:solidFill>
              </a:rPr>
              <a:t>-Li Zhang</a:t>
            </a:r>
            <a:br>
              <a:rPr lang="en-US" sz="2000" dirty="0">
                <a:solidFill>
                  <a:srgbClr val="1F497D"/>
                </a:solidFill>
              </a:rPr>
            </a:b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INFOCOM, 2012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dirty="0"/>
              <a:t>Netflix </a:t>
            </a:r>
            <a:r>
              <a:rPr lang="en-US" sz="2000" dirty="0" err="1"/>
              <a:t>OpenConnect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>
                <a:solidFill>
                  <a:schemeClr val="tx2"/>
                </a:solidFill>
              </a:rPr>
              <a:t>https://</a:t>
            </a:r>
            <a:r>
              <a:rPr lang="en-US" sz="2000" dirty="0" err="1">
                <a:solidFill>
                  <a:schemeClr val="tx2"/>
                </a:solidFill>
              </a:rPr>
              <a:t>openconnect.netflix.com</a:t>
            </a:r>
            <a:r>
              <a:rPr lang="en-US" sz="2000" dirty="0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CONIA (MuSIC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973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/>
              <a:t>Introduction &amp; Motivation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Architecture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Hints on Design &amp; Implementation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Use Cases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CONIA (MuSIC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Streaming services have expanded the role of Content Distribution Networks (CDNs) to a new level</a:t>
            </a:r>
          </a:p>
          <a:p>
            <a:pPr marL="0" indent="0">
              <a:buNone/>
            </a:pPr>
            <a:endParaRPr lang="en-US" sz="400" dirty="0"/>
          </a:p>
          <a:p>
            <a:r>
              <a:rPr lang="en-US" dirty="0"/>
              <a:t>For example, Netflix consumed almost a third of North America’s downstream traffic in 2014</a:t>
            </a:r>
            <a:r>
              <a:rPr lang="en-US" baseline="30000" dirty="0"/>
              <a:t>[1]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of Today’s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CONIA (MuSIC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3703" y="2996951"/>
            <a:ext cx="5182393" cy="3393669"/>
            <a:chOff x="467544" y="3356992"/>
            <a:chExt cx="4644008" cy="3041110"/>
          </a:xfrm>
        </p:grpSpPr>
        <p:pic>
          <p:nvPicPr>
            <p:cNvPr id="7" name="Picture 6" descr="Screen Shot 2015-06-11 at 3.59.5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356992"/>
              <a:ext cx="4644008" cy="28197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68970" y="6067139"/>
              <a:ext cx="2129743" cy="330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Netflix Architecture </a:t>
              </a:r>
              <a:r>
                <a:rPr lang="en-US" baseline="30000" dirty="0">
                  <a:latin typeface="Times New Roman"/>
                  <a:cs typeface="Times New Roman"/>
                </a:rPr>
                <a:t>[2]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68144" y="4149080"/>
            <a:ext cx="2607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Netflix designed </a:t>
            </a:r>
            <a:r>
              <a:rPr lang="en-US" i="1" dirty="0" err="1">
                <a:solidFill>
                  <a:srgbClr val="3366FF"/>
                </a:solidFill>
                <a:latin typeface="Times New Roman"/>
                <a:cs typeface="Times New Roman"/>
              </a:rPr>
              <a:t>OpenConnect</a:t>
            </a:r>
            <a:r>
              <a:rPr lang="en-US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 have more control in content distribution </a:t>
            </a:r>
            <a:r>
              <a:rPr lang="en-US" baseline="30000" dirty="0">
                <a:latin typeface="Times New Roman"/>
                <a:cs typeface="Times New Roman"/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2285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68760"/>
            <a:ext cx="8382000" cy="5059363"/>
          </a:xfrm>
        </p:spPr>
        <p:txBody>
          <a:bodyPr/>
          <a:lstStyle/>
          <a:p>
            <a:r>
              <a:rPr lang="en-US" dirty="0"/>
              <a:t>Better handling the </a:t>
            </a:r>
            <a:r>
              <a:rPr lang="en-US" b="1" i="1" dirty="0"/>
              <a:t>diversity</a:t>
            </a:r>
            <a:r>
              <a:rPr lang="en-US" dirty="0"/>
              <a:t> and </a:t>
            </a:r>
            <a:r>
              <a:rPr lang="en-US" b="1" i="1" dirty="0"/>
              <a:t>complexity</a:t>
            </a:r>
            <a:r>
              <a:rPr lang="en-US" dirty="0"/>
              <a:t> associated with </a:t>
            </a:r>
            <a:r>
              <a:rPr lang="en-US" b="1" i="1" dirty="0">
                <a:solidFill>
                  <a:srgbClr val="000090"/>
                </a:solidFill>
              </a:rPr>
              <a:t> multimedia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content</a:t>
            </a:r>
            <a:r>
              <a:rPr lang="en-US" b="1" dirty="0">
                <a:solidFill>
                  <a:srgbClr val="800000"/>
                </a:solidFill>
              </a:rPr>
              <a:t> </a:t>
            </a:r>
          </a:p>
          <a:p>
            <a:pPr lvl="1"/>
            <a:r>
              <a:rPr lang="en-US" dirty="0"/>
              <a:t>For example, video object is composite</a:t>
            </a:r>
          </a:p>
          <a:p>
            <a:pPr lvl="1"/>
            <a:r>
              <a:rPr lang="en-US" dirty="0"/>
              <a:t>no single </a:t>
            </a:r>
            <a:r>
              <a:rPr lang="en-US" i="1" dirty="0">
                <a:solidFill>
                  <a:srgbClr val="000090"/>
                </a:solidFill>
              </a:rPr>
              <a:t>namespace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can fit it all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for </a:t>
            </a:r>
            <a:r>
              <a:rPr lang="en-US" b="1" i="1" dirty="0">
                <a:solidFill>
                  <a:srgbClr val="000090"/>
                </a:solidFill>
              </a:rPr>
              <a:t>Content providers (CPs</a:t>
            </a:r>
            <a:r>
              <a:rPr lang="en-US" b="1" i="1" dirty="0"/>
              <a:t>) </a:t>
            </a:r>
            <a:r>
              <a:rPr lang="en-US" dirty="0"/>
              <a:t>to have a larger say in </a:t>
            </a:r>
            <a:r>
              <a:rPr lang="en-US" b="1" dirty="0">
                <a:solidFill>
                  <a:srgbClr val="800000"/>
                </a:solidFill>
              </a:rPr>
              <a:t>provisioning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/>
              <a:t>dynamically</a:t>
            </a:r>
            <a:r>
              <a:rPr lang="en-US" dirty="0"/>
              <a:t> </a:t>
            </a:r>
            <a:r>
              <a:rPr lang="en-US" b="1" dirty="0">
                <a:solidFill>
                  <a:srgbClr val="800000"/>
                </a:solidFill>
              </a:rPr>
              <a:t>distributing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content</a:t>
            </a:r>
          </a:p>
          <a:p>
            <a:pPr lvl="1"/>
            <a:r>
              <a:rPr lang="en-US" dirty="0"/>
              <a:t>e.g., deploy their </a:t>
            </a:r>
            <a:r>
              <a:rPr lang="en-US" i="1" dirty="0"/>
              <a:t>own</a:t>
            </a:r>
            <a:r>
              <a:rPr lang="en-US" dirty="0"/>
              <a:t> load balancing/cache management policies</a:t>
            </a:r>
          </a:p>
          <a:p>
            <a:endParaRPr lang="en-US" dirty="0"/>
          </a:p>
          <a:p>
            <a:r>
              <a:rPr lang="en-US" dirty="0"/>
              <a:t>Take into account the </a:t>
            </a:r>
            <a:r>
              <a:rPr lang="en-US" b="1" i="1" dirty="0">
                <a:solidFill>
                  <a:srgbClr val="000090"/>
                </a:solidFill>
              </a:rPr>
              <a:t>network economics </a:t>
            </a:r>
            <a:r>
              <a:rPr lang="en-US" dirty="0"/>
              <a:t>of content delivery to make the ICN design </a:t>
            </a:r>
            <a:r>
              <a:rPr lang="en-US" b="1" dirty="0">
                <a:solidFill>
                  <a:srgbClr val="800000"/>
                </a:solidFill>
              </a:rPr>
              <a:t>economically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800000"/>
                </a:solidFill>
              </a:rPr>
              <a:t>viable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Future Internet Architecture Design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CONIA (MuSIC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8808"/>
            <a:ext cx="8382000" cy="5026496"/>
          </a:xfrm>
        </p:spPr>
        <p:txBody>
          <a:bodyPr/>
          <a:lstStyle/>
          <a:p>
            <a:r>
              <a:rPr lang="en-US" sz="3200" dirty="0"/>
              <a:t>Two basic tenets underlying all ICN designs: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800" dirty="0"/>
              <a:t>Content is the </a:t>
            </a:r>
            <a:r>
              <a:rPr lang="en-US" sz="2800" b="1" dirty="0">
                <a:solidFill>
                  <a:srgbClr val="000090"/>
                </a:solidFill>
              </a:rPr>
              <a:t>first-class object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800" dirty="0"/>
              <a:t>Content storage should be </a:t>
            </a:r>
            <a:r>
              <a:rPr lang="en-US" sz="2800" b="1" i="1" dirty="0"/>
              <a:t>part</a:t>
            </a:r>
            <a:r>
              <a:rPr lang="en-US" sz="2800" dirty="0"/>
              <a:t> of the </a:t>
            </a:r>
            <a:r>
              <a:rPr lang="en-US" sz="2800" b="1" dirty="0">
                <a:solidFill>
                  <a:srgbClr val="000090"/>
                </a:solidFill>
              </a:rPr>
              <a:t>network substrate</a:t>
            </a:r>
            <a:br>
              <a:rPr lang="en-US" sz="2800" b="1" dirty="0">
                <a:solidFill>
                  <a:srgbClr val="000090"/>
                </a:solidFill>
              </a:rPr>
            </a:br>
            <a:endParaRPr lang="en-US" sz="2400" b="1" u="sng" dirty="0"/>
          </a:p>
          <a:p>
            <a:r>
              <a:rPr lang="en-US" sz="3200" b="1" u="sng" dirty="0"/>
              <a:t>But</a:t>
            </a:r>
            <a:r>
              <a:rPr lang="en-US" sz="3200" dirty="0"/>
              <a:t>, we put forth a </a:t>
            </a:r>
            <a:r>
              <a:rPr lang="en-US" sz="3200" u="sng" dirty="0"/>
              <a:t>third</a:t>
            </a:r>
            <a:r>
              <a:rPr lang="en-US" sz="3200" dirty="0"/>
              <a:t> tenet:</a:t>
            </a:r>
          </a:p>
          <a:p>
            <a:pPr marL="912813" lvl="1" indent="-450850">
              <a:buSzPct val="100000"/>
              <a:buFont typeface="+mj-lt"/>
              <a:buAutoNum type="arabicPeriod" startAt="3"/>
            </a:pPr>
            <a:r>
              <a:rPr lang="en-US" sz="2800" b="1" i="1" dirty="0"/>
              <a:t>  </a:t>
            </a:r>
            <a:r>
              <a:rPr lang="en-US" sz="2800" dirty="0">
                <a:solidFill>
                  <a:srgbClr val="3366FF"/>
                </a:solidFill>
              </a:rPr>
              <a:t>One must not </a:t>
            </a:r>
            <a:r>
              <a:rPr lang="en-US" sz="2800" i="1" dirty="0">
                <a:solidFill>
                  <a:srgbClr val="3366FF"/>
                </a:solidFill>
              </a:rPr>
              <a:t>dictate</a:t>
            </a:r>
            <a:r>
              <a:rPr lang="en-US" sz="2800" dirty="0">
                <a:solidFill>
                  <a:srgbClr val="3366FF"/>
                </a:solidFill>
              </a:rPr>
              <a:t> how the namespace for content is designed for </a:t>
            </a:r>
            <a:r>
              <a:rPr lang="en-US" sz="2800" i="1" dirty="0">
                <a:solidFill>
                  <a:srgbClr val="3366FF"/>
                </a:solidFill>
              </a:rPr>
              <a:t>all</a:t>
            </a:r>
            <a:r>
              <a:rPr lang="en-US" sz="2800" dirty="0">
                <a:solidFill>
                  <a:srgbClr val="3366FF"/>
                </a:solidFill>
              </a:rPr>
              <a:t> content </a:t>
            </a:r>
            <a:r>
              <a:rPr lang="en-US" sz="2800" i="1" dirty="0">
                <a:solidFill>
                  <a:srgbClr val="3366FF"/>
                </a:solidFill>
              </a:rPr>
              <a:t>providers</a:t>
            </a:r>
            <a:endParaRPr lang="en-US" sz="2800" dirty="0">
              <a:solidFill>
                <a:srgbClr val="3366FF"/>
              </a:solidFill>
            </a:endParaRPr>
          </a:p>
          <a:p>
            <a:pPr marL="1319213" lvl="2" indent="-457200">
              <a:buSzPct val="100000"/>
              <a:buFont typeface="Lucida Grande"/>
              <a:buChar char="-"/>
            </a:pPr>
            <a:r>
              <a:rPr lang="en-US" sz="2600" b="1" dirty="0"/>
              <a:t>so as to enable a scalable, robust, economically viable, and evolvable ICN architecture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CONIA: A New ICN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CONIA (MuSIC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0138" y="13492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20334117">
            <a:off x="1613675" y="3008111"/>
            <a:ext cx="188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Search</a:t>
            </a:r>
            <a:r>
              <a:rPr lang="en-US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&lt;movie name&gt;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15616" y="2636912"/>
            <a:ext cx="3168352" cy="1224136"/>
          </a:xfrm>
          <a:prstGeom prst="straightConnector1">
            <a:avLst/>
          </a:prstGeom>
          <a:ln w="635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87624" y="4293096"/>
            <a:ext cx="2952328" cy="792088"/>
          </a:xfrm>
          <a:prstGeom prst="straightConnector1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931341">
            <a:off x="1776201" y="4419142"/>
            <a:ext cx="1974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58ED5"/>
                </a:solidFill>
                <a:latin typeface="Times New Roman"/>
                <a:cs typeface="Times New Roman"/>
              </a:rPr>
              <a:t>Fetch</a:t>
            </a:r>
            <a:r>
              <a:rPr lang="en-US" sz="1400" i="1" dirty="0">
                <a:solidFill>
                  <a:srgbClr val="558ED5"/>
                </a:solidFill>
                <a:latin typeface="Times New Roman"/>
                <a:cs typeface="Times New Roman"/>
              </a:rPr>
              <a:t> cp_1.movie_name</a:t>
            </a:r>
          </a:p>
        </p:txBody>
      </p:sp>
      <p:sp>
        <p:nvSpPr>
          <p:cNvPr id="22" name="TextBox 21"/>
          <p:cNvSpPr txBox="1"/>
          <p:nvPr/>
        </p:nvSpPr>
        <p:spPr>
          <a:xfrm rot="803570">
            <a:off x="2072120" y="4693131"/>
            <a:ext cx="673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558ED5"/>
                </a:solidFill>
                <a:latin typeface="Times New Roman"/>
                <a:cs typeface="Times New Roman"/>
              </a:rPr>
              <a:t>movie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528" y="3429000"/>
            <a:ext cx="703687" cy="1161420"/>
            <a:chOff x="323528" y="3140968"/>
            <a:chExt cx="703687" cy="1161420"/>
          </a:xfrm>
        </p:grpSpPr>
        <p:pic>
          <p:nvPicPr>
            <p:cNvPr id="6" name="Picture 5" descr="fig1(2).png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140968"/>
              <a:ext cx="703687" cy="86409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51335" y="393305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/>
                  <a:cs typeface="Times New Roman"/>
                </a:rPr>
                <a:t>User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3347864" y="4149080"/>
            <a:ext cx="57606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79712" y="2060848"/>
            <a:ext cx="20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Times New Roman"/>
                <a:cs typeface="Times New Roman"/>
              </a:rPr>
              <a:t>Content Discovery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115616" y="2852936"/>
            <a:ext cx="3024336" cy="1152128"/>
          </a:xfrm>
          <a:prstGeom prst="straightConnector1">
            <a:avLst/>
          </a:prstGeom>
          <a:ln w="635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126111" y="4396592"/>
            <a:ext cx="2941833" cy="832608"/>
          </a:xfrm>
          <a:prstGeom prst="straightConnector1">
            <a:avLst/>
          </a:prstGeom>
          <a:ln w="635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0334117">
            <a:off x="1676752" y="3353979"/>
            <a:ext cx="2058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List of </a:t>
            </a:r>
            <a:r>
              <a:rPr lang="en-US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Content Providers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283968" y="4293096"/>
            <a:ext cx="1512168" cy="1078665"/>
            <a:chOff x="4283968" y="4005064"/>
            <a:chExt cx="1512168" cy="1078665"/>
          </a:xfrm>
        </p:grpSpPr>
        <p:pic>
          <p:nvPicPr>
            <p:cNvPr id="47" name="Picture 46" descr="sample(1)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4293096"/>
              <a:ext cx="463487" cy="790633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4716016" y="4005064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/>
                  <a:cs typeface="Times New Roman"/>
                </a:rPr>
                <a:t>Content Provider 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084168" y="4242080"/>
            <a:ext cx="1296144" cy="832997"/>
            <a:chOff x="6084168" y="3954048"/>
            <a:chExt cx="1296144" cy="832997"/>
          </a:xfrm>
        </p:grpSpPr>
        <p:pic>
          <p:nvPicPr>
            <p:cNvPr id="49" name="Picture 48" descr="sample(1).png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4242080"/>
              <a:ext cx="319471" cy="544965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6300192" y="3954048"/>
              <a:ext cx="1080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>
                  <a:latin typeface="Times New Roman"/>
                  <a:cs typeface="Times New Roman"/>
                </a:rPr>
                <a:t>Content Provider 2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380312" y="4509120"/>
            <a:ext cx="1296144" cy="832997"/>
            <a:chOff x="6084168" y="3954048"/>
            <a:chExt cx="1296144" cy="832997"/>
          </a:xfrm>
        </p:grpSpPr>
        <p:pic>
          <p:nvPicPr>
            <p:cNvPr id="53" name="Picture 52" descr="sample(1).png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4242080"/>
              <a:ext cx="319471" cy="544965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6300192" y="3954048"/>
              <a:ext cx="1080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>
                  <a:latin typeface="Times New Roman"/>
                  <a:cs typeface="Times New Roman"/>
                </a:rPr>
                <a:t>Content Provider 3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355976" y="2276872"/>
            <a:ext cx="2016224" cy="576064"/>
            <a:chOff x="4716016" y="2204864"/>
            <a:chExt cx="2016224" cy="576064"/>
          </a:xfrm>
        </p:grpSpPr>
        <p:sp>
          <p:nvSpPr>
            <p:cNvPr id="7" name="Rounded Rectangle 6"/>
            <p:cNvSpPr/>
            <p:nvPr/>
          </p:nvSpPr>
          <p:spPr>
            <a:xfrm>
              <a:off x="4788024" y="2492896"/>
              <a:ext cx="1872208" cy="216024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Enter keywords here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20641" y="2204864"/>
              <a:ext cx="1839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366FF"/>
                  </a:solidFill>
                  <a:latin typeface="Times New Roman"/>
                  <a:cs typeface="Times New Roman"/>
                </a:rPr>
                <a:t>Generic Search Engine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716016" y="2204864"/>
              <a:ext cx="2016224" cy="576064"/>
            </a:xfrm>
            <a:prstGeom prst="roundRect">
              <a:avLst/>
            </a:prstGeom>
            <a:noFill/>
            <a:ln w="3175" cmpd="sng">
              <a:solidFill>
                <a:srgbClr val="3366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Two Dimensions of CONIA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CONIA (MuSIC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48064" y="5517232"/>
            <a:ext cx="187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Content Delivery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046" y="836712"/>
            <a:ext cx="8218206" cy="461665"/>
            <a:chOff x="35496" y="775044"/>
            <a:chExt cx="8218206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35496" y="775044"/>
              <a:ext cx="2621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3366FF"/>
                  </a:solidFill>
                  <a:latin typeface="Times New Roman"/>
                  <a:cs typeface="Times New Roman"/>
                </a:rPr>
                <a:t>Content Discovery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75620" y="806982"/>
              <a:ext cx="5678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/>
                  <a:cs typeface="Times New Roman"/>
                </a:rPr>
                <a:t>- Mapping user’s search query to actual content name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46" y="1196752"/>
            <a:ext cx="7871453" cy="472118"/>
            <a:chOff x="35496" y="1135084"/>
            <a:chExt cx="7871453" cy="472118"/>
          </a:xfrm>
        </p:grpSpPr>
        <p:sp>
          <p:nvSpPr>
            <p:cNvPr id="40" name="TextBox 39"/>
            <p:cNvSpPr txBox="1"/>
            <p:nvPr/>
          </p:nvSpPr>
          <p:spPr>
            <a:xfrm>
              <a:off x="35496" y="1135084"/>
              <a:ext cx="24325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Content Delivery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77645" y="1207092"/>
              <a:ext cx="5329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/>
                  <a:cs typeface="Times New Roman"/>
                </a:rPr>
                <a:t>- The process of requesting and delivering content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111" y="1700808"/>
            <a:ext cx="247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/>
                <a:cs typeface="Times New Roman"/>
              </a:rPr>
              <a:t>We separate the two …</a:t>
            </a:r>
          </a:p>
        </p:txBody>
      </p:sp>
      <p:pic>
        <p:nvPicPr>
          <p:cNvPr id="17" name="Picture 16" descr="Screen Shot 2015-06-27 at 9.55.4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60848"/>
            <a:ext cx="2410691" cy="19223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4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CONIA: Content Delivery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CONIA (MuSIC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39952" y="1772815"/>
            <a:ext cx="5251921" cy="3324233"/>
            <a:chOff x="-375530" y="0"/>
            <a:chExt cx="5869132" cy="3036144"/>
          </a:xfrm>
        </p:grpSpPr>
        <p:sp>
          <p:nvSpPr>
            <p:cNvPr id="10" name="Rectangle 9"/>
            <p:cNvSpPr/>
            <p:nvPr/>
          </p:nvSpPr>
          <p:spPr>
            <a:xfrm>
              <a:off x="13974" y="0"/>
              <a:ext cx="5257800" cy="3012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1099797" y="1331505"/>
              <a:ext cx="2373448" cy="1196560"/>
            </a:xfrm>
            <a:prstGeom prst="cloud">
              <a:avLst/>
            </a:prstGeom>
            <a:solidFill>
              <a:schemeClr val="bg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rgbClr val="7F7F7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Cloud 11"/>
            <p:cNvSpPr/>
            <p:nvPr/>
          </p:nvSpPr>
          <p:spPr>
            <a:xfrm>
              <a:off x="948159" y="319890"/>
              <a:ext cx="1530380" cy="1208332"/>
            </a:xfrm>
            <a:prstGeom prst="cloud">
              <a:avLst/>
            </a:prstGeom>
            <a:solidFill>
              <a:schemeClr val="bg1">
                <a:lumMod val="75000"/>
                <a:alpha val="4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" name="Cloud 12"/>
            <p:cNvSpPr/>
            <p:nvPr/>
          </p:nvSpPr>
          <p:spPr>
            <a:xfrm>
              <a:off x="2495856" y="0"/>
              <a:ext cx="2114583" cy="1575894"/>
            </a:xfrm>
            <a:prstGeom prst="cloud">
              <a:avLst/>
            </a:prstGeom>
            <a:solidFill>
              <a:schemeClr val="bg1">
                <a:lumMod val="75000"/>
                <a:alpha val="4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4" name="Picture 13" descr="fig1(1).png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923" y="673558"/>
              <a:ext cx="328794" cy="476057"/>
            </a:xfrm>
            <a:prstGeom prst="rect">
              <a:avLst/>
            </a:prstGeom>
          </p:spPr>
        </p:pic>
        <p:pic>
          <p:nvPicPr>
            <p:cNvPr id="15" name="Picture 14" descr="sample(1)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23" y="1089909"/>
              <a:ext cx="359937" cy="501810"/>
            </a:xfrm>
            <a:prstGeom prst="rect">
              <a:avLst/>
            </a:prstGeom>
          </p:spPr>
        </p:pic>
        <p:pic>
          <p:nvPicPr>
            <p:cNvPr id="16" name="Picture 15" descr="sample(2).png"/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290" y="2796656"/>
              <a:ext cx="194959" cy="188380"/>
            </a:xfrm>
            <a:prstGeom prst="rect">
              <a:avLst/>
            </a:prstGeom>
          </p:spPr>
        </p:pic>
        <p:pic>
          <p:nvPicPr>
            <p:cNvPr id="17" name="Picture 16" descr="sample(2).png"/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94" y="12662"/>
              <a:ext cx="194959" cy="188380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3409263" y="428990"/>
              <a:ext cx="393623" cy="80445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  <a:prstDash val="lgDashDot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50670" y="428990"/>
              <a:ext cx="693206" cy="428431"/>
            </a:xfrm>
            <a:prstGeom prst="line">
              <a:avLst/>
            </a:prstGeom>
            <a:ln w="9525" cmpd="sng">
              <a:solidFill>
                <a:srgbClr val="800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2"/>
              <a:endCxn id="16" idx="1"/>
            </p:cNvCxnSpPr>
            <p:nvPr/>
          </p:nvCxnSpPr>
          <p:spPr>
            <a:xfrm>
              <a:off x="409892" y="1591719"/>
              <a:ext cx="1628398" cy="1299127"/>
            </a:xfrm>
            <a:prstGeom prst="line">
              <a:avLst/>
            </a:prstGeom>
            <a:ln w="9525" cmpd="sng">
              <a:solidFill>
                <a:srgbClr val="008000"/>
              </a:solidFill>
              <a:prstDash val="lgDash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61618" y="2396920"/>
              <a:ext cx="214883" cy="382802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ysDash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89860" y="832862"/>
              <a:ext cx="707732" cy="358122"/>
            </a:xfrm>
            <a:prstGeom prst="line">
              <a:avLst/>
            </a:prstGeom>
            <a:ln w="9525" cmpd="sng">
              <a:solidFill>
                <a:srgbClr val="008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6" idx="0"/>
            </p:cNvCxnSpPr>
            <p:nvPr/>
          </p:nvCxnSpPr>
          <p:spPr>
            <a:xfrm flipH="1">
              <a:off x="2135770" y="1982012"/>
              <a:ext cx="35646" cy="814644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ysDash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405210" y="1149615"/>
              <a:ext cx="256713" cy="153716"/>
            </a:xfrm>
            <a:prstGeom prst="line">
              <a:avLst/>
            </a:prstGeom>
            <a:ln w="12700" cmpd="sng">
              <a:solidFill>
                <a:srgbClr val="800000"/>
              </a:solidFill>
              <a:prstDash val="sysDash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-375530" y="1542811"/>
              <a:ext cx="1887720" cy="29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CP Controller A</a:t>
              </a:r>
              <a:endParaRPr lang="en-US" sz="1200" b="1" baseline="-25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88683" y="1311389"/>
              <a:ext cx="1664746" cy="29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CP Controller B</a:t>
              </a:r>
              <a:endParaRPr lang="en-US" sz="1200" b="1" baseline="-25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436500" y="672705"/>
              <a:ext cx="127963" cy="12796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304447" y="672705"/>
              <a:ext cx="127963" cy="127963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589860" y="1233440"/>
              <a:ext cx="1143795" cy="156590"/>
            </a:xfrm>
            <a:prstGeom prst="line">
              <a:avLst/>
            </a:prstGeom>
            <a:ln w="9525" cmpd="sng">
              <a:solidFill>
                <a:srgbClr val="008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31152" y="1331505"/>
              <a:ext cx="30466" cy="873471"/>
            </a:xfrm>
            <a:prstGeom prst="line">
              <a:avLst/>
            </a:prstGeom>
            <a:ln w="9525" cmpd="sng">
              <a:solidFill>
                <a:srgbClr val="008000"/>
              </a:solidFill>
              <a:prstDash val="lgDashDot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97393" y="1303331"/>
              <a:ext cx="274023" cy="506691"/>
            </a:xfrm>
            <a:prstGeom prst="line">
              <a:avLst/>
            </a:prstGeom>
            <a:ln w="9525" cmpd="sng">
              <a:solidFill>
                <a:srgbClr val="008000"/>
              </a:solidFill>
              <a:prstDash val="lgDashDot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131860" y="1036785"/>
              <a:ext cx="512016" cy="112830"/>
            </a:xfrm>
            <a:prstGeom prst="line">
              <a:avLst/>
            </a:prstGeom>
            <a:ln w="9525" cmpd="sng">
              <a:solidFill>
                <a:srgbClr val="800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482574" y="1175368"/>
              <a:ext cx="347750" cy="8670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  <a:prstDash val="lgDashDot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 descr="sample(2).png"/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27" y="1793632"/>
              <a:ext cx="194959" cy="188380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 flipV="1">
              <a:off x="589860" y="759098"/>
              <a:ext cx="1448430" cy="534906"/>
            </a:xfrm>
            <a:prstGeom prst="line">
              <a:avLst/>
            </a:prstGeom>
            <a:ln w="9525" cmpd="sng">
              <a:solidFill>
                <a:srgbClr val="008000"/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228044" y="383948"/>
              <a:ext cx="1516289" cy="289610"/>
            </a:xfrm>
            <a:prstGeom prst="line">
              <a:avLst/>
            </a:prstGeom>
            <a:ln w="9525" cmpd="sng">
              <a:solidFill>
                <a:srgbClr val="008000"/>
              </a:solidFill>
              <a:prstDash val="lgDashDot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201900" y="1678370"/>
              <a:ext cx="548434" cy="115263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  <a:prstDash val="lgDashDot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171416" y="208150"/>
              <a:ext cx="121678" cy="382802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ysDash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34" idx="0"/>
            </p:cNvCxnSpPr>
            <p:nvPr/>
          </p:nvCxnSpPr>
          <p:spPr>
            <a:xfrm>
              <a:off x="3436330" y="1384493"/>
              <a:ext cx="269077" cy="409139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ysDash"/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171620" y="2739401"/>
              <a:ext cx="2284063" cy="29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Client Content Player</a:t>
              </a:r>
              <a:endParaRPr lang="en-US" sz="1200" b="1" baseline="-25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97592" y="663180"/>
              <a:ext cx="274320" cy="14440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762678" y="1641180"/>
              <a:ext cx="274320" cy="144404"/>
              <a:chOff x="1328068" y="2509071"/>
              <a:chExt cx="274320" cy="144404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1466976" y="2518596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1334923" y="2518596"/>
                <a:ext cx="127963" cy="127963"/>
              </a:xfrm>
              <a:prstGeom prst="round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328068" y="2509071"/>
                <a:ext cx="274320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095504" y="1820715"/>
              <a:ext cx="274320" cy="144404"/>
              <a:chOff x="1328068" y="2509071"/>
              <a:chExt cx="274320" cy="144404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466976" y="2518596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1334923" y="2518596"/>
                <a:ext cx="127963" cy="127963"/>
              </a:xfrm>
              <a:prstGeom prst="round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328068" y="2509071"/>
                <a:ext cx="274320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659200" y="2228356"/>
              <a:ext cx="274320" cy="144404"/>
              <a:chOff x="1328068" y="2509071"/>
              <a:chExt cx="274320" cy="144404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1466976" y="2518596"/>
                <a:ext cx="127963" cy="127963"/>
              </a:xfrm>
              <a:prstGeom prst="round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1334923" y="2518596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328068" y="2509071"/>
                <a:ext cx="274320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418159" y="1665618"/>
              <a:ext cx="146304" cy="144404"/>
              <a:chOff x="1328068" y="2509071"/>
              <a:chExt cx="146304" cy="144404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1338098" y="2518596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328068" y="2509071"/>
                <a:ext cx="146304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604030" y="2132774"/>
              <a:ext cx="146304" cy="144404"/>
              <a:chOff x="1328068" y="2509071"/>
              <a:chExt cx="146304" cy="144404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1338098" y="2515421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328068" y="2509071"/>
                <a:ext cx="146304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021238" y="1909810"/>
              <a:ext cx="146304" cy="144404"/>
              <a:chOff x="1328068" y="2509071"/>
              <a:chExt cx="146304" cy="144404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1338098" y="2518596"/>
                <a:ext cx="127963" cy="12796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328068" y="2509071"/>
                <a:ext cx="146304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062618" y="614694"/>
              <a:ext cx="146304" cy="144404"/>
              <a:chOff x="1328068" y="2509071"/>
              <a:chExt cx="146304" cy="144404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1338098" y="2518596"/>
                <a:ext cx="127963" cy="127963"/>
              </a:xfrm>
              <a:prstGeom prst="round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328068" y="2509071"/>
                <a:ext cx="146304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938167" y="268884"/>
              <a:ext cx="274320" cy="144404"/>
              <a:chOff x="1328068" y="2509071"/>
              <a:chExt cx="274320" cy="144404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1466976" y="2518596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1334923" y="2518596"/>
                <a:ext cx="127963" cy="12796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328068" y="2509071"/>
                <a:ext cx="274320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689526" y="791143"/>
              <a:ext cx="146304" cy="144404"/>
              <a:chOff x="1328068" y="2509071"/>
              <a:chExt cx="146304" cy="144404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1338098" y="2515421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328068" y="2509071"/>
                <a:ext cx="146304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262959" y="784227"/>
              <a:ext cx="146304" cy="144404"/>
              <a:chOff x="1328068" y="2509071"/>
              <a:chExt cx="146304" cy="144404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338098" y="2515421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328068" y="2509071"/>
                <a:ext cx="146304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857538" y="1078376"/>
              <a:ext cx="274320" cy="144404"/>
              <a:chOff x="1328068" y="2509071"/>
              <a:chExt cx="274320" cy="144404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1466976" y="2518596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1334923" y="2518596"/>
                <a:ext cx="127963" cy="127963"/>
              </a:xfrm>
              <a:prstGeom prst="round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328068" y="2509071"/>
                <a:ext cx="274320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52"/>
            <p:cNvCxnSpPr/>
            <p:nvPr/>
          </p:nvCxnSpPr>
          <p:spPr>
            <a:xfrm>
              <a:off x="4277990" y="832862"/>
              <a:ext cx="347750" cy="80473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281174" y="977436"/>
              <a:ext cx="344439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  <a:headEnd type="triangle" w="med" len="sm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3749538" y="268884"/>
              <a:ext cx="274320" cy="144404"/>
              <a:chOff x="1328068" y="2509071"/>
              <a:chExt cx="274320" cy="144404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1466976" y="2518596"/>
                <a:ext cx="127963" cy="127963"/>
              </a:xfrm>
              <a:prstGeom prst="roundRect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1334923" y="2518596"/>
                <a:ext cx="127963" cy="127963"/>
              </a:xfrm>
              <a:prstGeom prst="round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328068" y="2509071"/>
                <a:ext cx="274320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1747932" y="1141120"/>
              <a:ext cx="146304" cy="14440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29214" y="420169"/>
              <a:ext cx="787945" cy="29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CSR</a:t>
              </a:r>
              <a:endParaRPr lang="en-US" sz="1200" b="1" baseline="-25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68545" y="833106"/>
              <a:ext cx="863997" cy="296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CSR</a:t>
              </a:r>
              <a:endParaRPr lang="en-US" sz="1200" b="1" baseline="-25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271426" y="1250574"/>
              <a:ext cx="146304" cy="144404"/>
              <a:chOff x="1328068" y="2509071"/>
              <a:chExt cx="146304" cy="144404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1338098" y="2515421"/>
                <a:ext cx="127963" cy="127963"/>
              </a:xfrm>
              <a:prstGeom prst="round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328068" y="2509071"/>
                <a:ext cx="146304" cy="144404"/>
              </a:xfrm>
              <a:prstGeom prst="rect">
                <a:avLst/>
              </a:prstGeom>
              <a:noFill/>
              <a:ln w="63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796450" y="2065776"/>
              <a:ext cx="1697152" cy="605839"/>
              <a:chOff x="3249345" y="1881593"/>
              <a:chExt cx="1697152" cy="605839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341935" y="1881593"/>
                <a:ext cx="1604562" cy="605839"/>
                <a:chOff x="3341935" y="1881593"/>
                <a:chExt cx="1604562" cy="605839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3341935" y="1881593"/>
                  <a:ext cx="1593296" cy="280257"/>
                  <a:chOff x="3341935" y="1881593"/>
                  <a:chExt cx="1593296" cy="280257"/>
                </a:xfrm>
              </p:grpSpPr>
              <p:sp>
                <p:nvSpPr>
                  <p:cNvPr id="71" name="Rounded Rectangle 70"/>
                  <p:cNvSpPr/>
                  <p:nvPr/>
                </p:nvSpPr>
                <p:spPr>
                  <a:xfrm>
                    <a:off x="3341935" y="1970289"/>
                    <a:ext cx="127963" cy="127963"/>
                  </a:xfrm>
                  <a:prstGeom prst="round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3386124" y="1881593"/>
                    <a:ext cx="1549107" cy="28025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sz="1050" dirty="0">
                        <a:latin typeface="Times New Roman"/>
                        <a:cs typeface="Times New Roman"/>
                      </a:rPr>
                      <a:t>CP A’s CSR</a:t>
                    </a:r>
                    <a:endParaRPr lang="en-US" sz="105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3341935" y="2035147"/>
                  <a:ext cx="1595954" cy="280257"/>
                  <a:chOff x="3341935" y="2033993"/>
                  <a:chExt cx="1595954" cy="280257"/>
                </a:xfrm>
              </p:grpSpPr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3388782" y="2033993"/>
                    <a:ext cx="1549107" cy="28025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sz="1050" dirty="0">
                        <a:latin typeface="Times New Roman"/>
                        <a:cs typeface="Times New Roman"/>
                      </a:rPr>
                      <a:t>CP B’s CSR</a:t>
                    </a:r>
                    <a:endParaRPr lang="en-US" sz="105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70" name="Rounded Rectangle 69"/>
                  <p:cNvSpPr/>
                  <p:nvPr/>
                </p:nvSpPr>
                <p:spPr>
                  <a:xfrm>
                    <a:off x="3341935" y="2122689"/>
                    <a:ext cx="127963" cy="127963"/>
                  </a:xfrm>
                  <a:prstGeom prst="roundRect">
                    <a:avLst/>
                  </a:prstGeom>
                  <a:solidFill>
                    <a:srgbClr val="8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3341935" y="2207175"/>
                  <a:ext cx="1604562" cy="280257"/>
                  <a:chOff x="3341935" y="2207175"/>
                  <a:chExt cx="1604562" cy="280257"/>
                </a:xfrm>
              </p:grpSpPr>
              <p:sp>
                <p:nvSpPr>
                  <p:cNvPr id="67" name="Rounded Rectangle 66"/>
                  <p:cNvSpPr/>
                  <p:nvPr/>
                </p:nvSpPr>
                <p:spPr>
                  <a:xfrm>
                    <a:off x="3341935" y="2277396"/>
                    <a:ext cx="127963" cy="127963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3397391" y="2207175"/>
                    <a:ext cx="1549106" cy="28025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sz="1050" dirty="0">
                        <a:latin typeface="Times New Roman"/>
                        <a:cs typeface="Times New Roman"/>
                      </a:rPr>
                      <a:t>Unused CSR</a:t>
                    </a:r>
                    <a:endParaRPr lang="en-US" sz="105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sp>
            <p:nvSpPr>
              <p:cNvPr id="63" name="Rectangle 62"/>
              <p:cNvSpPr/>
              <p:nvPr/>
            </p:nvSpPr>
            <p:spPr>
              <a:xfrm>
                <a:off x="3249345" y="1898610"/>
                <a:ext cx="1225222" cy="5647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756459" y="1146663"/>
              <a:ext cx="127963" cy="127963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8345488" cy="4176464"/>
          </a:xfrm>
        </p:spPr>
        <p:txBody>
          <a:bodyPr/>
          <a:lstStyle/>
          <a:p>
            <a:pPr marL="339725" indent="-339725">
              <a:buSzPct val="100000"/>
              <a:buFont typeface="Wingdings" charset="2"/>
              <a:buChar char="²"/>
            </a:pPr>
            <a:r>
              <a:rPr lang="en-US" b="1" dirty="0">
                <a:solidFill>
                  <a:srgbClr val="3366FF"/>
                </a:solidFill>
              </a:rPr>
              <a:t>Three key components</a:t>
            </a:r>
          </a:p>
          <a:p>
            <a:pPr marL="0" indent="0">
              <a:buNone/>
            </a:pPr>
            <a:endParaRPr lang="en-US" sz="600" b="1" dirty="0"/>
          </a:p>
          <a:p>
            <a:pPr marL="576263" indent="-236538"/>
            <a:r>
              <a:rPr lang="en-US" sz="2000" b="1" dirty="0"/>
              <a:t>Content Store and Routing elements (CSR)</a:t>
            </a:r>
          </a:p>
          <a:p>
            <a:pPr marL="741363" lvl="1" indent="-165100">
              <a:buFont typeface="Lucida Grande"/>
              <a:buChar char="-"/>
            </a:pPr>
            <a:r>
              <a:rPr lang="en-US" sz="1600" dirty="0"/>
              <a:t>Generic, programmable, and shared resources</a:t>
            </a:r>
          </a:p>
          <a:p>
            <a:pPr marL="741363" lvl="1" indent="-165100">
              <a:buFont typeface="Lucida Grande"/>
              <a:buChar char="-"/>
            </a:pPr>
            <a:r>
              <a:rPr lang="en-US" sz="1600" dirty="0"/>
              <a:t>Offered by third party entities</a:t>
            </a:r>
          </a:p>
          <a:p>
            <a:pPr marL="576263" lvl="1" indent="0">
              <a:buNone/>
            </a:pPr>
            <a:endParaRPr lang="en-US" sz="1400" b="1" dirty="0"/>
          </a:p>
          <a:p>
            <a:pPr marL="576263" indent="-236538"/>
            <a:r>
              <a:rPr lang="en-US" sz="2000" b="1" dirty="0"/>
              <a:t>CP Controller</a:t>
            </a:r>
          </a:p>
          <a:p>
            <a:pPr marL="741363" lvl="1" indent="-165100">
              <a:buFont typeface="Lucida Grande"/>
              <a:buChar char="-"/>
            </a:pPr>
            <a:r>
              <a:rPr lang="en-US" sz="1600" dirty="0"/>
              <a:t>Content-provider (CP) specific</a:t>
            </a:r>
          </a:p>
          <a:p>
            <a:pPr marL="741363" lvl="1" indent="-165100">
              <a:buFont typeface="Lucida Grande"/>
              <a:buChar char="-"/>
            </a:pPr>
            <a:r>
              <a:rPr lang="en-US" sz="1600" dirty="0"/>
              <a:t>Provision &amp; manage CSRs</a:t>
            </a:r>
          </a:p>
          <a:p>
            <a:pPr marL="115888" lvl="1" indent="0">
              <a:buNone/>
            </a:pPr>
            <a:endParaRPr lang="en-US" sz="1200" dirty="0"/>
          </a:p>
          <a:p>
            <a:pPr marL="511175" indent="-171450"/>
            <a:r>
              <a:rPr lang="en-US" sz="2000" b="1" dirty="0"/>
              <a:t>Client Content Player</a:t>
            </a:r>
          </a:p>
          <a:p>
            <a:pPr marL="744538" lvl="1" indent="-168275">
              <a:buFont typeface="Lucida Grande"/>
              <a:buChar char="-"/>
            </a:pPr>
            <a:r>
              <a:rPr lang="en-US" sz="1600" dirty="0"/>
              <a:t>Generic or CP-specific software</a:t>
            </a:r>
          </a:p>
          <a:p>
            <a:pPr marL="744538" lvl="1" indent="-168275">
              <a:buFont typeface="Lucida Grande"/>
              <a:buChar char="-"/>
            </a:pPr>
            <a:r>
              <a:rPr lang="en-US" sz="1600" dirty="0"/>
              <a:t>Allows users to interact with CP Controller and CSRs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67871"/>
            <a:ext cx="914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Wingdings" charset="2"/>
              <a:buChar char="²"/>
            </a:pP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An </a:t>
            </a:r>
            <a:r>
              <a:rPr lang="en-US" sz="2200" b="1" i="1" dirty="0">
                <a:solidFill>
                  <a:srgbClr val="800000"/>
                </a:solidFill>
                <a:latin typeface="Times New Roman"/>
                <a:cs typeface="Times New Roman"/>
              </a:rPr>
              <a:t>open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and </a:t>
            </a:r>
            <a:r>
              <a:rPr lang="en-US" sz="2200" b="1" i="1" dirty="0">
                <a:solidFill>
                  <a:srgbClr val="800000"/>
                </a:solidFill>
                <a:latin typeface="Times New Roman"/>
                <a:cs typeface="Times New Roman"/>
              </a:rPr>
              <a:t>standardized</a:t>
            </a:r>
            <a:r>
              <a:rPr lang="en-US" sz="22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control framework API used </a:t>
            </a:r>
            <a:b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</a:br>
            <a:r>
              <a:rPr lang="en-US" sz="2200" dirty="0">
                <a:solidFill>
                  <a:srgbClr val="3366FF"/>
                </a:solidFill>
                <a:latin typeface="Times New Roman"/>
                <a:cs typeface="Times New Roman"/>
              </a:rPr>
              <a:t>for interaction between the components.</a:t>
            </a:r>
            <a:endParaRPr lang="en-US" sz="2200" i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10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p" bldLvl="2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5400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3366FF"/>
                </a:solidFill>
              </a:rPr>
              <a:t>Functions</a:t>
            </a:r>
          </a:p>
          <a:p>
            <a:pPr marL="334963" indent="-217488"/>
            <a:r>
              <a:rPr lang="en-US" sz="2000" i="1" dirty="0"/>
              <a:t>Shared </a:t>
            </a:r>
            <a:r>
              <a:rPr lang="en-US" sz="2000" dirty="0"/>
              <a:t>resource</a:t>
            </a:r>
          </a:p>
          <a:p>
            <a:pPr marL="334963" indent="-217488"/>
            <a:r>
              <a:rPr lang="en-US" sz="2000" i="1" dirty="0"/>
              <a:t>Caches content; routes </a:t>
            </a:r>
            <a:r>
              <a:rPr lang="en-US" sz="2000" dirty="0"/>
              <a:t>requests and data</a:t>
            </a:r>
          </a:p>
          <a:p>
            <a:pPr marL="334963" indent="-217488"/>
            <a:r>
              <a:rPr lang="en-US" sz="2000" dirty="0"/>
              <a:t>Provides </a:t>
            </a:r>
            <a:r>
              <a:rPr lang="en-US" sz="2000" i="1" dirty="0"/>
              <a:t>basic</a:t>
            </a:r>
            <a:r>
              <a:rPr lang="en-US" sz="2000" dirty="0"/>
              <a:t> </a:t>
            </a:r>
            <a:r>
              <a:rPr lang="en-US" sz="2000" i="1" dirty="0"/>
              <a:t>functions</a:t>
            </a:r>
            <a:r>
              <a:rPr lang="en-US" sz="2000" dirty="0"/>
              <a:t> required for </a:t>
            </a:r>
            <a:r>
              <a:rPr lang="en-US" sz="2000" i="1" dirty="0"/>
              <a:t>resource management </a:t>
            </a:r>
            <a:r>
              <a:rPr lang="en-US" sz="2000" dirty="0"/>
              <a:t>&amp; </a:t>
            </a:r>
            <a:r>
              <a:rPr lang="en-US" sz="2000" i="1" dirty="0"/>
              <a:t>content delivery</a:t>
            </a:r>
          </a:p>
          <a:p>
            <a:pPr marL="334963" indent="-217488"/>
            <a:r>
              <a:rPr lang="en-US" sz="2000" dirty="0"/>
              <a:t>Stores </a:t>
            </a:r>
            <a:r>
              <a:rPr lang="en-US" sz="2000" i="1" dirty="0"/>
              <a:t>CP-specific control logic </a:t>
            </a:r>
            <a:r>
              <a:rPr lang="en-US" sz="2000" dirty="0"/>
              <a:t>specifying how to handle requests &amp; data</a:t>
            </a:r>
            <a:endParaRPr lang="en-US" sz="20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3366FF"/>
                </a:solidFill>
              </a:rPr>
              <a:t>CSR </a:t>
            </a:r>
            <a:r>
              <a:rPr lang="en-US" sz="2000" b="1" dirty="0">
                <a:solidFill>
                  <a:srgbClr val="3366FF"/>
                </a:solidFill>
                <a:sym typeface="Wingdings"/>
              </a:rPr>
              <a:t> </a:t>
            </a:r>
            <a:r>
              <a:rPr lang="en-US" sz="2000" b="1" dirty="0">
                <a:solidFill>
                  <a:srgbClr val="3366FF"/>
                </a:solidFill>
              </a:rPr>
              <a:t>CP Controller Interactions</a:t>
            </a:r>
          </a:p>
          <a:p>
            <a:pPr marL="346075" indent="-230188"/>
            <a:r>
              <a:rPr lang="en-US" sz="2000" dirty="0"/>
              <a:t>Reports statistics</a:t>
            </a:r>
            <a:endParaRPr lang="en-US" sz="20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3366FF"/>
                </a:solidFill>
              </a:rPr>
              <a:t>CSR </a:t>
            </a:r>
            <a:r>
              <a:rPr lang="en-US" sz="2000" b="1" dirty="0">
                <a:solidFill>
                  <a:srgbClr val="3366FF"/>
                </a:solidFill>
                <a:sym typeface="Wingdings"/>
              </a:rPr>
              <a:t> </a:t>
            </a:r>
            <a:r>
              <a:rPr lang="en-US" sz="2000" b="1" dirty="0">
                <a:solidFill>
                  <a:srgbClr val="3366FF"/>
                </a:solidFill>
              </a:rPr>
              <a:t>CSR Interactions</a:t>
            </a:r>
          </a:p>
          <a:p>
            <a:pPr indent="-225425"/>
            <a:r>
              <a:rPr lang="en-US" sz="2000" dirty="0"/>
              <a:t>Reports health information</a:t>
            </a:r>
          </a:p>
          <a:p>
            <a:pPr indent="-225425"/>
            <a:r>
              <a:rPr lang="en-US" sz="2000" dirty="0"/>
              <a:t>Content offloading</a:t>
            </a:r>
            <a:endParaRPr lang="en-US" sz="2000" i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3366FF"/>
                </a:solidFill>
              </a:rPr>
              <a:t>CSR </a:t>
            </a:r>
            <a:r>
              <a:rPr lang="en-US" sz="2000" b="1" dirty="0">
                <a:solidFill>
                  <a:srgbClr val="3366FF"/>
                </a:solidFill>
                <a:sym typeface="Wingdings"/>
              </a:rPr>
              <a:t> </a:t>
            </a:r>
            <a:r>
              <a:rPr lang="en-US" sz="2000" b="1" dirty="0">
                <a:solidFill>
                  <a:srgbClr val="3366FF"/>
                </a:solidFill>
              </a:rPr>
              <a:t>Client Content Player Interactions</a:t>
            </a:r>
          </a:p>
          <a:p>
            <a:pPr indent="-225425"/>
            <a:r>
              <a:rPr lang="en-US" sz="2000" dirty="0"/>
              <a:t>Responds to client requests with </a:t>
            </a:r>
            <a:r>
              <a:rPr lang="en-US" sz="2000" i="1" dirty="0"/>
              <a:t>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Store and Routing (CSR)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CONIA (MuSIC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 Controller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CONIA (MuSIC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 </a:t>
            </a:r>
            <a:fld id="{0A98A249-9593-3D4B-86FF-EE7CABC9770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5496" y="980728"/>
            <a:ext cx="8382000" cy="5400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3366FF"/>
                </a:solidFill>
              </a:rPr>
              <a:t>Functions</a:t>
            </a:r>
          </a:p>
          <a:p>
            <a:pPr marL="346075" indent="-230188"/>
            <a:r>
              <a:rPr lang="en-US" sz="2000" i="1" dirty="0"/>
              <a:t>Provisions</a:t>
            </a:r>
            <a:r>
              <a:rPr lang="en-US" sz="2000" dirty="0"/>
              <a:t> CSRs</a:t>
            </a:r>
          </a:p>
          <a:p>
            <a:pPr marL="346075" indent="-230188"/>
            <a:r>
              <a:rPr lang="en-US" sz="2000" dirty="0"/>
              <a:t>Defines its own </a:t>
            </a:r>
            <a:r>
              <a:rPr lang="en-US" sz="2000" i="1" dirty="0"/>
              <a:t>namespace</a:t>
            </a:r>
          </a:p>
          <a:p>
            <a:pPr marL="346075" indent="-230188"/>
            <a:r>
              <a:rPr lang="en-US" sz="2000" dirty="0"/>
              <a:t>Decides “</a:t>
            </a:r>
            <a:r>
              <a:rPr lang="en-US" sz="2000" i="1" dirty="0"/>
              <a:t>what to cache</a:t>
            </a:r>
            <a:r>
              <a:rPr lang="en-US" sz="2000" dirty="0"/>
              <a:t>”, “</a:t>
            </a:r>
            <a:r>
              <a:rPr lang="en-US" sz="2000" i="1" dirty="0"/>
              <a:t>where to cache</a:t>
            </a:r>
            <a:r>
              <a:rPr lang="en-US" sz="2000" dirty="0"/>
              <a:t>” </a:t>
            </a:r>
          </a:p>
          <a:p>
            <a:pPr marL="346075" indent="-230188"/>
            <a:r>
              <a:rPr lang="en-US" sz="2000" dirty="0"/>
              <a:t>Defines the </a:t>
            </a:r>
            <a:r>
              <a:rPr lang="en-US" sz="2000" i="1" dirty="0"/>
              <a:t>control logic </a:t>
            </a:r>
            <a:r>
              <a:rPr lang="en-US" sz="2000" dirty="0"/>
              <a:t>used to handle and forward requests and data</a:t>
            </a:r>
            <a:endParaRPr lang="en-US" sz="2000" b="1" dirty="0"/>
          </a:p>
          <a:p>
            <a:pPr marL="346075" indent="-230188"/>
            <a:r>
              <a:rPr lang="en-US" sz="2000" i="1" dirty="0"/>
              <a:t>Maps</a:t>
            </a:r>
            <a:r>
              <a:rPr lang="en-US" sz="2000" dirty="0"/>
              <a:t> client requests to CSRs</a:t>
            </a:r>
          </a:p>
          <a:p>
            <a:pPr marL="346075" indent="-230188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3366FF"/>
                </a:solidFill>
              </a:rPr>
              <a:t>CP Controller </a:t>
            </a:r>
            <a:r>
              <a:rPr lang="en-US" sz="2000" b="1" dirty="0">
                <a:solidFill>
                  <a:srgbClr val="3366FF"/>
                </a:solidFill>
                <a:sym typeface="Wingdings"/>
              </a:rPr>
              <a:t> </a:t>
            </a:r>
            <a:r>
              <a:rPr lang="en-US" sz="2000" b="1" dirty="0">
                <a:solidFill>
                  <a:srgbClr val="3366FF"/>
                </a:solidFill>
              </a:rPr>
              <a:t>CSR Interactions</a:t>
            </a:r>
          </a:p>
          <a:p>
            <a:pPr marL="346075" indent="-230188"/>
            <a:r>
              <a:rPr lang="en-US" sz="2000" dirty="0"/>
              <a:t>Pushes the namespace and content to CSRs</a:t>
            </a:r>
          </a:p>
          <a:p>
            <a:pPr marL="346075" indent="-230188"/>
            <a:r>
              <a:rPr lang="en-US" sz="2000" dirty="0"/>
              <a:t>Installs the control logic into CSRs</a:t>
            </a:r>
            <a:endParaRPr lang="en-US" sz="20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3366FF"/>
                </a:solidFill>
              </a:rPr>
              <a:t>CP Controller </a:t>
            </a:r>
            <a:r>
              <a:rPr lang="en-US" sz="2000" b="1" dirty="0">
                <a:solidFill>
                  <a:srgbClr val="3366FF"/>
                </a:solidFill>
                <a:sym typeface="Wingdings"/>
              </a:rPr>
              <a:t> </a:t>
            </a:r>
            <a:r>
              <a:rPr lang="en-US" sz="2000" b="1" dirty="0">
                <a:solidFill>
                  <a:srgbClr val="3366FF"/>
                </a:solidFill>
              </a:rPr>
              <a:t>Client Content Player Interactions</a:t>
            </a:r>
          </a:p>
          <a:p>
            <a:pPr indent="-227013"/>
            <a:r>
              <a:rPr lang="en-US" sz="2000" dirty="0"/>
              <a:t>Responds to client requests with </a:t>
            </a:r>
            <a:r>
              <a:rPr lang="en-US" sz="2000" i="1" dirty="0"/>
              <a:t>content map </a:t>
            </a:r>
            <a:r>
              <a:rPr lang="en-US" sz="2000" dirty="0"/>
              <a:t>(such as MPD)</a:t>
            </a:r>
          </a:p>
          <a:p>
            <a:pPr indent="-227013"/>
            <a:r>
              <a:rPr lang="en-US" sz="2000" i="1" dirty="0"/>
              <a:t>Dynamically</a:t>
            </a:r>
            <a:r>
              <a:rPr lang="en-US" sz="2000" dirty="0"/>
              <a:t> generates content map using the global view and the collected statistics</a:t>
            </a:r>
          </a:p>
        </p:txBody>
      </p:sp>
    </p:spTree>
    <p:extLst>
      <p:ext uri="{BB962C8B-B14F-4D97-AF65-F5344CB8AC3E}">
        <p14:creationId xmlns:p14="http://schemas.microsoft.com/office/powerpoint/2010/main" val="42472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Bea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8574</TotalTime>
  <Words>1103</Words>
  <Application>Microsoft Macintosh PowerPoint</Application>
  <PresentationFormat>On-screen Show (4:3)</PresentationFormat>
  <Paragraphs>332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Lucida Grande</vt:lpstr>
      <vt:lpstr>ＭＳ Ｐゴシック</vt:lpstr>
      <vt:lpstr>Times New Roman</vt:lpstr>
      <vt:lpstr>Wingdings</vt:lpstr>
      <vt:lpstr>Arial</vt:lpstr>
      <vt:lpstr>Beamer</vt:lpstr>
      <vt:lpstr>CONIA: Content (Provider)-Oriented Namespace-Independent Architecture for Multimedia Information Delivery</vt:lpstr>
      <vt:lpstr>Outline</vt:lpstr>
      <vt:lpstr>Limitation of Today’s Internet</vt:lpstr>
      <vt:lpstr>Future Internet Architecture Design Requirements</vt:lpstr>
      <vt:lpstr>CONIA: A New ICN Architecture</vt:lpstr>
      <vt:lpstr>Two Dimensions of CONIA</vt:lpstr>
      <vt:lpstr>CONIA: Content Delivery Architecture</vt:lpstr>
      <vt:lpstr>Content Store and Routing (CSR)</vt:lpstr>
      <vt:lpstr>CP Controller</vt:lpstr>
      <vt:lpstr>Client Content Player</vt:lpstr>
      <vt:lpstr>CSR Design and Implementation</vt:lpstr>
      <vt:lpstr>CCLT Design</vt:lpstr>
      <vt:lpstr>Use Cases: A Simple Example</vt:lpstr>
      <vt:lpstr>Use Cases: Load-aware Forwarding</vt:lpstr>
      <vt:lpstr>Use Cases: Dynamic Adaptation</vt:lpstr>
      <vt:lpstr>Use Cases: Flash Crowds &amp; Load Management</vt:lpstr>
      <vt:lpstr>Conclusion</vt:lpstr>
      <vt:lpstr>References</vt:lpstr>
      <vt:lpstr>Thank you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PHV</dc:creator>
  <cp:lastModifiedBy>Eman R Shehata</cp:lastModifiedBy>
  <cp:revision>575</cp:revision>
  <cp:lastPrinted>2015-06-05T02:45:58Z</cp:lastPrinted>
  <dcterms:created xsi:type="dcterms:W3CDTF">2010-08-20T18:38:47Z</dcterms:created>
  <dcterms:modified xsi:type="dcterms:W3CDTF">2017-10-01T02:56:56Z</dcterms:modified>
</cp:coreProperties>
</file>