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2" r:id="rId1"/>
  </p:sldMasterIdLst>
  <p:notesMasterIdLst>
    <p:notesMasterId r:id="rId27"/>
  </p:notesMasterIdLst>
  <p:sldIdLst>
    <p:sldId id="260" r:id="rId2"/>
    <p:sldId id="297" r:id="rId3"/>
    <p:sldId id="300" r:id="rId4"/>
    <p:sldId id="301" r:id="rId5"/>
    <p:sldId id="325" r:id="rId6"/>
    <p:sldId id="1274" r:id="rId7"/>
    <p:sldId id="1275" r:id="rId8"/>
    <p:sldId id="1277" r:id="rId9"/>
    <p:sldId id="1279" r:id="rId10"/>
    <p:sldId id="1280" r:id="rId11"/>
    <p:sldId id="319" r:id="rId12"/>
    <p:sldId id="311" r:id="rId13"/>
    <p:sldId id="316" r:id="rId14"/>
    <p:sldId id="324" r:id="rId15"/>
    <p:sldId id="321" r:id="rId16"/>
    <p:sldId id="308" r:id="rId17"/>
    <p:sldId id="320" r:id="rId18"/>
    <p:sldId id="322" r:id="rId19"/>
    <p:sldId id="323" r:id="rId20"/>
    <p:sldId id="268" r:id="rId21"/>
    <p:sldId id="294" r:id="rId22"/>
    <p:sldId id="292" r:id="rId23"/>
    <p:sldId id="293" r:id="rId24"/>
    <p:sldId id="296"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FFF"/>
    <a:srgbClr val="82FF57"/>
    <a:srgbClr val="0AE7C7"/>
    <a:srgbClr val="B3174E"/>
    <a:srgbClr val="F7DEF6"/>
    <a:srgbClr val="B81665"/>
    <a:srgbClr val="ED6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20"/>
    <p:restoredTop sz="86395"/>
  </p:normalViewPr>
  <p:slideViewPr>
    <p:cSldViewPr snapToGrid="0" snapToObjects="1">
      <p:cViewPr varScale="1">
        <p:scale>
          <a:sx n="105" d="100"/>
          <a:sy n="105" d="100"/>
        </p:scale>
        <p:origin x="856" y="192"/>
      </p:cViewPr>
      <p:guideLst/>
    </p:cSldViewPr>
  </p:slideViewPr>
  <p:outlineViewPr>
    <p:cViewPr>
      <p:scale>
        <a:sx n="33" d="100"/>
        <a:sy n="33" d="100"/>
      </p:scale>
      <p:origin x="0" y="-708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A697E-1E84-724F-80C3-52B1AC78E27A}" type="datetimeFigureOut">
              <a:rPr lang="en-US" smtClean="0"/>
              <a:t>7/31/19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34ABB-5890-AC4A-A168-D777A12DBB2D}" type="slidenum">
              <a:rPr lang="en-US" smtClean="0"/>
              <a:t>‹#›</a:t>
            </a:fld>
            <a:endParaRPr lang="en-US"/>
          </a:p>
        </p:txBody>
      </p:sp>
    </p:spTree>
    <p:extLst>
      <p:ext uri="{BB962C8B-B14F-4D97-AF65-F5344CB8AC3E}">
        <p14:creationId xmlns:p14="http://schemas.microsoft.com/office/powerpoint/2010/main" val="428154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B34ABB-5890-AC4A-A168-D777A12DBB2D}" type="slidenum">
              <a:rPr lang="en-US" smtClean="0"/>
              <a:t>1</a:t>
            </a:fld>
            <a:endParaRPr lang="en-US"/>
          </a:p>
        </p:txBody>
      </p:sp>
    </p:spTree>
    <p:extLst>
      <p:ext uri="{BB962C8B-B14F-4D97-AF65-F5344CB8AC3E}">
        <p14:creationId xmlns:p14="http://schemas.microsoft.com/office/powerpoint/2010/main" val="2244629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Hazard rate: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Access rate:</a:t>
            </a:r>
            <a:r>
              <a:rPr lang="en-US" baseline="0" dirty="0"/>
              <a:t> </a:t>
            </a:r>
            <a:r>
              <a:rPr lang="en-US" sz="1200" kern="1200" dirty="0">
                <a:solidFill>
                  <a:schemeClr val="tx1"/>
                </a:solidFill>
                <a:effectLst/>
                <a:latin typeface="+mn-lt"/>
                <a:ea typeface="+mn-ea"/>
                <a:cs typeface="+mn-cs"/>
              </a:rPr>
              <a:t>Thus, “BIG” caches with smaller value of α receive more capacity as their less popular objects have larger access rate than the corresponding objects from other branches. Fig. 4c shows the total cache capacity allotted to each “BIG” cache under optimal allotment. </a:t>
            </a:r>
            <a:endParaRPr lang="en-US" dirty="0"/>
          </a:p>
          <a:p>
            <a:endParaRPr lang="en-US" dirty="0"/>
          </a:p>
        </p:txBody>
      </p:sp>
      <p:sp>
        <p:nvSpPr>
          <p:cNvPr id="4" name="Slide Number Placeholder 3"/>
          <p:cNvSpPr>
            <a:spLocks noGrp="1"/>
          </p:cNvSpPr>
          <p:nvPr>
            <p:ph type="sldNum" sz="quarter" idx="5"/>
          </p:nvPr>
        </p:nvSpPr>
        <p:spPr/>
        <p:txBody>
          <a:bodyPr/>
          <a:lstStyle/>
          <a:p>
            <a:fld id="{4EB34ABB-5890-AC4A-A168-D777A12DBB2D}" type="slidenum">
              <a:rPr lang="en-US" smtClean="0"/>
              <a:t>23</a:t>
            </a:fld>
            <a:endParaRPr lang="en-US"/>
          </a:p>
        </p:txBody>
      </p:sp>
    </p:spTree>
    <p:extLst>
      <p:ext uri="{BB962C8B-B14F-4D97-AF65-F5344CB8AC3E}">
        <p14:creationId xmlns:p14="http://schemas.microsoft.com/office/powerpoint/2010/main" val="381587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Topology constraints can be all formulated!</a:t>
            </a:r>
          </a:p>
        </p:txBody>
      </p:sp>
      <p:sp>
        <p:nvSpPr>
          <p:cNvPr id="4" name="Slide Number Placeholder 3"/>
          <p:cNvSpPr>
            <a:spLocks noGrp="1"/>
          </p:cNvSpPr>
          <p:nvPr>
            <p:ph type="sldNum" sz="quarter" idx="10"/>
          </p:nvPr>
        </p:nvSpPr>
        <p:spPr/>
        <p:txBody>
          <a:bodyPr/>
          <a:lstStyle/>
          <a:p>
            <a:fld id="{4EB34ABB-5890-AC4A-A168-D777A12DBB2D}" type="slidenum">
              <a:rPr lang="en-US" smtClean="0"/>
              <a:t>24</a:t>
            </a:fld>
            <a:endParaRPr lang="en-US"/>
          </a:p>
        </p:txBody>
      </p:sp>
    </p:spTree>
    <p:extLst>
      <p:ext uri="{BB962C8B-B14F-4D97-AF65-F5344CB8AC3E}">
        <p14:creationId xmlns:p14="http://schemas.microsoft.com/office/powerpoint/2010/main" val="83029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34ABB-5890-AC4A-A168-D777A12DBB2D}" type="slidenum">
              <a:rPr lang="en-US" smtClean="0"/>
              <a:t>4</a:t>
            </a:fld>
            <a:endParaRPr lang="en-US"/>
          </a:p>
        </p:txBody>
      </p:sp>
    </p:spTree>
    <p:extLst>
      <p:ext uri="{BB962C8B-B14F-4D97-AF65-F5344CB8AC3E}">
        <p14:creationId xmlns:p14="http://schemas.microsoft.com/office/powerpoint/2010/main" val="1035051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5D0BF8-5D2A-D044-86D7-15D89B4A4BF0}" type="slidenum">
              <a:rPr lang="en-US" smtClean="0"/>
              <a:t>7</a:t>
            </a:fld>
            <a:endParaRPr lang="en-US"/>
          </a:p>
        </p:txBody>
      </p:sp>
    </p:spTree>
    <p:extLst>
      <p:ext uri="{BB962C8B-B14F-4D97-AF65-F5344CB8AC3E}">
        <p14:creationId xmlns:p14="http://schemas.microsoft.com/office/powerpoint/2010/main" val="3803745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when an object is evicted (or expired) from one cache, should it simply be discarded, or should it be inserted into the next (intermediate) cache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considered as a “new arrival” to this next cache) along the content request path to an origin content server? When an object is returned from an upstream cache (or the origin content server) back down along the request path, should the object be cached along the way – also known as “leave- copy-everywhere” (LCE), as advocated by [1, 30], or selectively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“leave-copy-down” (LCD) or with some probability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“leave-copy-probabilistically” (LCP) [38], at some intermediate caches? Or should it be cached only at the edge caches,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as advocated by [20]? Most of classical studies on caching policies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object replacement/eviction using LRU or timer expiration) are focused on a </a:t>
            </a:r>
            <a:r>
              <a:rPr lang="en-US" sz="1200" i="1" kern="1200" dirty="0">
                <a:solidFill>
                  <a:schemeClr val="tx1"/>
                </a:solidFill>
                <a:effectLst/>
                <a:latin typeface="+mn-lt"/>
                <a:ea typeface="+mn-ea"/>
                <a:cs typeface="+mn-cs"/>
              </a:rPr>
              <a:t>single </a:t>
            </a:r>
            <a:r>
              <a:rPr lang="en-US" sz="1200" kern="1200" dirty="0">
                <a:solidFill>
                  <a:schemeClr val="tx1"/>
                </a:solidFill>
                <a:effectLst/>
                <a:latin typeface="+mn-lt"/>
                <a:ea typeface="+mn-ea"/>
                <a:cs typeface="+mn-cs"/>
              </a:rPr>
              <a:t>cache system. When the caches are coupled together to form, say, a tandem caching system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L1/L2 caches in computer architecture) or a network of caches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a content distribution network or a cooperative proxy cache system), caching policies such as LRU are nonetheless applied to </a:t>
            </a:r>
            <a:r>
              <a:rPr lang="en-US" sz="1200" i="1" kern="1200" dirty="0">
                <a:solidFill>
                  <a:schemeClr val="tx1"/>
                </a:solidFill>
                <a:effectLst/>
                <a:latin typeface="+mn-lt"/>
                <a:ea typeface="+mn-ea"/>
                <a:cs typeface="+mn-cs"/>
              </a:rPr>
              <a:t>individual </a:t>
            </a:r>
            <a:r>
              <a:rPr lang="en-US" sz="1200" kern="1200" dirty="0">
                <a:solidFill>
                  <a:schemeClr val="tx1"/>
                </a:solidFill>
                <a:effectLst/>
                <a:latin typeface="+mn-lt"/>
                <a:ea typeface="+mn-ea"/>
                <a:cs typeface="+mn-cs"/>
              </a:rPr>
              <a:t>caches </a:t>
            </a:r>
            <a:r>
              <a:rPr lang="en-US" sz="1200" i="1" kern="1200" dirty="0">
                <a:solidFill>
                  <a:schemeClr val="tx1"/>
                </a:solidFill>
                <a:effectLst/>
                <a:latin typeface="+mn-lt"/>
                <a:ea typeface="+mn-ea"/>
                <a:cs typeface="+mn-cs"/>
              </a:rPr>
              <a:t>independently</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4EB34ABB-5890-AC4A-A168-D777A12DBB2D}" type="slidenum">
              <a:rPr lang="en-US" smtClean="0"/>
              <a:t>11</a:t>
            </a:fld>
            <a:endParaRPr lang="en-US"/>
          </a:p>
        </p:txBody>
      </p:sp>
    </p:spTree>
    <p:extLst>
      <p:ext uri="{BB962C8B-B14F-4D97-AF65-F5344CB8AC3E}">
        <p14:creationId xmlns:p14="http://schemas.microsoft.com/office/powerpoint/2010/main" val="2910636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B34ABB-5890-AC4A-A168-D777A12DBB2D}" type="slidenum">
              <a:rPr lang="en-US" smtClean="0"/>
              <a:t>12</a:t>
            </a:fld>
            <a:endParaRPr lang="en-US"/>
          </a:p>
        </p:txBody>
      </p:sp>
    </p:spTree>
    <p:extLst>
      <p:ext uri="{BB962C8B-B14F-4D97-AF65-F5344CB8AC3E}">
        <p14:creationId xmlns:p14="http://schemas.microsoft.com/office/powerpoint/2010/main" val="2014711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Different arrivals</a:t>
            </a:r>
          </a:p>
          <a:p>
            <a:r>
              <a:rPr lang="en-US" dirty="0"/>
              <a:t>We handle different pattern of request arrival</a:t>
            </a:r>
          </a:p>
        </p:txBody>
      </p:sp>
      <p:sp>
        <p:nvSpPr>
          <p:cNvPr id="4" name="Slide Number Placeholder 3"/>
          <p:cNvSpPr>
            <a:spLocks noGrp="1"/>
          </p:cNvSpPr>
          <p:nvPr>
            <p:ph type="sldNum" sz="quarter" idx="5"/>
          </p:nvPr>
        </p:nvSpPr>
        <p:spPr/>
        <p:txBody>
          <a:bodyPr/>
          <a:lstStyle/>
          <a:p>
            <a:fld id="{4EB34ABB-5890-AC4A-A168-D777A12DBB2D}" type="slidenum">
              <a:rPr lang="en-US" smtClean="0"/>
              <a:t>15</a:t>
            </a:fld>
            <a:endParaRPr lang="en-US"/>
          </a:p>
        </p:txBody>
      </p:sp>
    </p:spTree>
    <p:extLst>
      <p:ext uri="{BB962C8B-B14F-4D97-AF65-F5344CB8AC3E}">
        <p14:creationId xmlns:p14="http://schemas.microsoft.com/office/powerpoint/2010/main" val="2686683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solve the occupancy problem via it’s dual problem</a:t>
            </a:r>
          </a:p>
          <a:p>
            <a:r>
              <a:rPr lang="en-US" dirty="0"/>
              <a:t>We form the </a:t>
            </a:r>
            <a:r>
              <a:rPr lang="en-US" dirty="0" err="1"/>
              <a:t>lagrangian</a:t>
            </a:r>
            <a:r>
              <a:rPr lang="en-US" dirty="0"/>
              <a:t> function first</a:t>
            </a:r>
          </a:p>
          <a:p>
            <a:r>
              <a:rPr lang="en-US" dirty="0" err="1"/>
              <a:t>u_n^e</a:t>
            </a:r>
            <a:r>
              <a:rPr lang="en-US" dirty="0"/>
              <a:t>* is the occupancy that maximizes the </a:t>
            </a:r>
            <a:r>
              <a:rPr lang="en-US" dirty="0" err="1"/>
              <a:t>lagrangian</a:t>
            </a:r>
            <a:r>
              <a:rPr lang="en-US" dirty="0"/>
              <a:t> function</a:t>
            </a:r>
          </a:p>
          <a:p>
            <a:r>
              <a:rPr lang="en-US" dirty="0"/>
              <a:t>Since U is </a:t>
            </a:r>
            <a:r>
              <a:rPr lang="en-US" dirty="0" err="1"/>
              <a:t>stricty</a:t>
            </a:r>
            <a:r>
              <a:rPr lang="en-US" dirty="0"/>
              <a:t> concave the duality gap is zero and the dual problem actually gives the optimal primal values</a:t>
            </a:r>
          </a:p>
          <a:p>
            <a:r>
              <a:rPr lang="en-US" dirty="0"/>
              <a:t>Then we solve the dual problem by finding the optimal </a:t>
            </a:r>
            <a:r>
              <a:rPr lang="en-US" dirty="0" err="1"/>
              <a:t>lagrange</a:t>
            </a:r>
            <a:r>
              <a:rPr lang="en-US" dirty="0"/>
              <a:t> multipliers and these values are unique as well</a:t>
            </a:r>
          </a:p>
          <a:p>
            <a:r>
              <a:rPr lang="en-US" dirty="0"/>
              <a:t>The </a:t>
            </a:r>
            <a:r>
              <a:rPr lang="en-US" dirty="0" err="1"/>
              <a:t>lagrange</a:t>
            </a:r>
            <a:r>
              <a:rPr lang="en-US" dirty="0"/>
              <a:t> multipliers are passed to the master problem</a:t>
            </a:r>
          </a:p>
        </p:txBody>
      </p:sp>
      <p:sp>
        <p:nvSpPr>
          <p:cNvPr id="4" name="Slide Number Placeholder 3"/>
          <p:cNvSpPr>
            <a:spLocks noGrp="1"/>
          </p:cNvSpPr>
          <p:nvPr>
            <p:ph type="sldNum" sz="quarter" idx="5"/>
          </p:nvPr>
        </p:nvSpPr>
        <p:spPr/>
        <p:txBody>
          <a:bodyPr/>
          <a:lstStyle/>
          <a:p>
            <a:fld id="{4EB34ABB-5890-AC4A-A168-D777A12DBB2D}" type="slidenum">
              <a:rPr lang="en-US" smtClean="0"/>
              <a:t>18</a:t>
            </a:fld>
            <a:endParaRPr lang="en-US"/>
          </a:p>
        </p:txBody>
      </p:sp>
    </p:spTree>
    <p:extLst>
      <p:ext uri="{BB962C8B-B14F-4D97-AF65-F5344CB8AC3E}">
        <p14:creationId xmlns:p14="http://schemas.microsoft.com/office/powerpoint/2010/main" val="225506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optimal allotment problem is also solved with sub-gradient method! The sub-gradients are the </a:t>
            </a:r>
            <a:r>
              <a:rPr lang="en-US" dirty="0" err="1"/>
              <a:t>lagrange</a:t>
            </a:r>
            <a:r>
              <a:rPr lang="en-US" dirty="0"/>
              <a:t> multipliers of sub-problems</a:t>
            </a:r>
          </a:p>
          <a:p>
            <a:r>
              <a:rPr lang="en-US" dirty="0"/>
              <a:t>After updating the allotment values the feasibility check is done which makes sure the constraints are satisfied</a:t>
            </a:r>
          </a:p>
          <a:p>
            <a:r>
              <a:rPr lang="en-US" dirty="0"/>
              <a:t> </a:t>
            </a:r>
          </a:p>
        </p:txBody>
      </p:sp>
      <p:sp>
        <p:nvSpPr>
          <p:cNvPr id="4" name="Slide Number Placeholder 3"/>
          <p:cNvSpPr>
            <a:spLocks noGrp="1"/>
          </p:cNvSpPr>
          <p:nvPr>
            <p:ph type="sldNum" sz="quarter" idx="5"/>
          </p:nvPr>
        </p:nvSpPr>
        <p:spPr/>
        <p:txBody>
          <a:bodyPr/>
          <a:lstStyle/>
          <a:p>
            <a:fld id="{4EB34ABB-5890-AC4A-A168-D777A12DBB2D}" type="slidenum">
              <a:rPr lang="en-US" smtClean="0"/>
              <a:t>19</a:t>
            </a:fld>
            <a:endParaRPr lang="en-US"/>
          </a:p>
        </p:txBody>
      </p:sp>
    </p:spTree>
    <p:extLst>
      <p:ext uri="{BB962C8B-B14F-4D97-AF65-F5344CB8AC3E}">
        <p14:creationId xmlns:p14="http://schemas.microsoft.com/office/powerpoint/2010/main" val="3416617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For each big cache we solve the optimal occupancy values and we pass the occupancy probabilities and the </a:t>
            </a:r>
            <a:r>
              <a:rPr lang="en-US" baseline="0" dirty="0" err="1"/>
              <a:t>lagrange</a:t>
            </a:r>
            <a:r>
              <a:rPr lang="en-US" baseline="0" dirty="0"/>
              <a:t> multiplier to the master problem which is the allotment problem</a:t>
            </a:r>
          </a:p>
        </p:txBody>
      </p:sp>
      <p:sp>
        <p:nvSpPr>
          <p:cNvPr id="4" name="Slide Number Placeholder 3"/>
          <p:cNvSpPr>
            <a:spLocks noGrp="1"/>
          </p:cNvSpPr>
          <p:nvPr>
            <p:ph type="sldNum" sz="quarter" idx="10"/>
          </p:nvPr>
        </p:nvSpPr>
        <p:spPr/>
        <p:txBody>
          <a:bodyPr/>
          <a:lstStyle/>
          <a:p>
            <a:fld id="{4EB34ABB-5890-AC4A-A168-D777A12DBB2D}" type="slidenum">
              <a:rPr lang="en-US" smtClean="0"/>
              <a:t>20</a:t>
            </a:fld>
            <a:endParaRPr lang="en-US"/>
          </a:p>
        </p:txBody>
      </p:sp>
    </p:spTree>
    <p:extLst>
      <p:ext uri="{BB962C8B-B14F-4D97-AF65-F5344CB8AC3E}">
        <p14:creationId xmlns:p14="http://schemas.microsoft.com/office/powerpoint/2010/main" val="92317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ed Rectangle 6"/>
          <p:cNvSpPr/>
          <p:nvPr userDrawn="1"/>
        </p:nvSpPr>
        <p:spPr>
          <a:xfrm>
            <a:off x="1524000" y="1163783"/>
            <a:ext cx="9144000" cy="1898072"/>
          </a:xfrm>
          <a:prstGeom prst="round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1939492"/>
          </a:xfrm>
        </p:spPr>
        <p:txBody>
          <a:bodyPr anchor="b"/>
          <a:lstStyle>
            <a:lvl1pPr algn="ctr">
              <a:defRPr sz="6000">
                <a:solidFill>
                  <a:schemeClr val="bg1"/>
                </a:solidFill>
              </a:defRPr>
            </a:lvl1pPr>
          </a:lstStyle>
          <a:p>
            <a:r>
              <a:rPr lang="en-US" dirty="0"/>
              <a:t>Click to edit Master title sty</a:t>
            </a:r>
          </a:p>
        </p:txBody>
      </p:sp>
      <p:sp>
        <p:nvSpPr>
          <p:cNvPr id="3" name="Subtitle 2"/>
          <p:cNvSpPr>
            <a:spLocks noGrp="1"/>
          </p:cNvSpPr>
          <p:nvPr>
            <p:ph type="subTitle" idx="1"/>
          </p:nvPr>
        </p:nvSpPr>
        <p:spPr>
          <a:xfrm>
            <a:off x="1524000" y="3398334"/>
            <a:ext cx="9144000" cy="105308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6158841-6E8F-FE41-81C2-F8C7E666AF5F}" type="datetimeFigureOut">
              <a:rPr lang="en-US" smtClean="0"/>
              <a:t>7/31/19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96400" y="6424612"/>
            <a:ext cx="2743200" cy="365125"/>
          </a:xfrm>
        </p:spPr>
        <p:txBody>
          <a:bodyPr/>
          <a:lstStyle>
            <a:lvl1pPr>
              <a:defRPr>
                <a:solidFill>
                  <a:schemeClr val="bg1"/>
                </a:solidFill>
              </a:defRPr>
            </a:lvl1pPr>
          </a:lstStyle>
          <a:p>
            <a:fld id="{42D25632-5219-B145-9BCF-75D85B74331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58841-6E8F-FE41-81C2-F8C7E666AF5F}"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25632-5219-B145-9BCF-75D85B74331B}" type="slidenum">
              <a:rPr lang="en-US" smtClean="0"/>
              <a:t>‹#›</a:t>
            </a:fld>
            <a:endParaRPr lang="en-US"/>
          </a:p>
        </p:txBody>
      </p:sp>
      <p:sp>
        <p:nvSpPr>
          <p:cNvPr id="7" name="Rectangle 6"/>
          <p:cNvSpPr/>
          <p:nvPr userDrawn="1"/>
        </p:nvSpPr>
        <p:spPr>
          <a:xfrm>
            <a:off x="0" y="0"/>
            <a:ext cx="12192000" cy="109728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58841-6E8F-FE41-81C2-F8C7E666AF5F}"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25632-5219-B145-9BCF-75D85B74331B}"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1"/>
            <a:ext cx="12192000" cy="969819"/>
          </a:xfrm>
          <a:prstGeom prst="rect">
            <a:avLst/>
          </a:prstGeom>
          <a:gradFill>
            <a:gsLst>
              <a:gs pos="0">
                <a:schemeClr val="tx1"/>
              </a:gs>
              <a:gs pos="69000">
                <a:srgbClr val="B3174E"/>
              </a:gs>
              <a:gs pos="100000">
                <a:srgbClr val="B81665"/>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1782" y="158603"/>
            <a:ext cx="11388436" cy="652609"/>
          </a:xfrm>
        </p:spPr>
        <p:txBody>
          <a:bodyPr/>
          <a:lstStyle>
            <a:lvl1pPr>
              <a:defRPr>
                <a:solidFill>
                  <a:schemeClr val="bg1"/>
                </a:solidFill>
                <a:latin typeface="Times New Roman" charset="0"/>
                <a:ea typeface="Times New Roman" charset="0"/>
                <a:cs typeface="Times New Roman" charset="0"/>
              </a:defRPr>
            </a:lvl1pPr>
          </a:lstStyle>
          <a:p>
            <a:endParaRPr lang="en-US" dirty="0"/>
          </a:p>
        </p:txBody>
      </p:sp>
      <p:sp>
        <p:nvSpPr>
          <p:cNvPr id="3" name="Content Placeholder 2"/>
          <p:cNvSpPr>
            <a:spLocks noGrp="1"/>
          </p:cNvSpPr>
          <p:nvPr>
            <p:ph idx="1"/>
          </p:nvPr>
        </p:nvSpPr>
        <p:spPr>
          <a:xfrm>
            <a:off x="604007" y="1317072"/>
            <a:ext cx="11031523" cy="4706223"/>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158841-6E8F-FE41-81C2-F8C7E666AF5F}"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25632-5219-B145-9BCF-75D85B74331B}" type="slidenum">
              <a:rPr lang="en-US" smtClean="0"/>
              <a:t>‹#›</a:t>
            </a:fld>
            <a:endParaRPr lang="en-US"/>
          </a:p>
        </p:txBody>
      </p:sp>
      <p:sp>
        <p:nvSpPr>
          <p:cNvPr id="10" name="Rectangle 9"/>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2"/>
          <p:cNvSpPr txBox="1">
            <a:spLocks/>
          </p:cNvSpPr>
          <p:nvPr userDrawn="1"/>
        </p:nvSpPr>
        <p:spPr>
          <a:xfrm>
            <a:off x="173182" y="6424612"/>
            <a:ext cx="340821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University of Minnesota | Networking Lab</a:t>
            </a:r>
          </a:p>
        </p:txBody>
      </p:sp>
      <p:sp>
        <p:nvSpPr>
          <p:cNvPr id="12"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3"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90289"/>
            <a:ext cx="10515600" cy="1784507"/>
          </a:xfrm>
        </p:spPr>
        <p:txBody>
          <a:bodyPr anchor="b">
            <a:normAutofit/>
          </a:bodyPr>
          <a:lstStyle>
            <a:lvl1pPr>
              <a:defRPr sz="1400">
                <a:latin typeface="Times New Roman" charset="0"/>
                <a:ea typeface="Times New Roman" charset="0"/>
                <a:cs typeface="Times New Roman" charset="0"/>
              </a:defRPr>
            </a:lvl1pPr>
          </a:lstStyle>
          <a:p>
            <a:r>
              <a:rPr lang="en-US" dirty="0"/>
              <a:t>Click to edit Master title style</a:t>
            </a:r>
          </a:p>
        </p:txBody>
      </p:sp>
      <p:sp>
        <p:nvSpPr>
          <p:cNvPr id="3" name="Text Placeholder 2"/>
          <p:cNvSpPr>
            <a:spLocks noGrp="1"/>
          </p:cNvSpPr>
          <p:nvPr>
            <p:ph type="body" idx="1"/>
          </p:nvPr>
        </p:nvSpPr>
        <p:spPr>
          <a:xfrm>
            <a:off x="831850" y="3225521"/>
            <a:ext cx="10515600" cy="2864129"/>
          </a:xfrm>
        </p:spPr>
        <p:txBody>
          <a:bodyPr/>
          <a:lstStyle>
            <a:lvl1pPr marL="0" indent="0">
              <a:buNone/>
              <a:defRPr sz="2400">
                <a:solidFill>
                  <a:schemeClr val="tx1">
                    <a:tint val="75000"/>
                  </a:schemeClr>
                </a:solidFill>
                <a:latin typeface="Times New Roman" charset="0"/>
                <a:ea typeface="Times New Roman" charset="0"/>
                <a:cs typeface="Times New Roman"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6158841-6E8F-FE41-81C2-F8C7E666AF5F}" type="datetimeFigureOut">
              <a:rPr lang="en-US" smtClean="0"/>
              <a:t>7/31/19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D25632-5219-B145-9BCF-75D85B74331B}" type="slidenum">
              <a:rPr lang="en-US" smtClean="0"/>
              <a:t>‹#›</a:t>
            </a:fld>
            <a:endParaRPr lang="en-US"/>
          </a:p>
        </p:txBody>
      </p:sp>
      <p:sp>
        <p:nvSpPr>
          <p:cNvPr id="9" name="Rectangle 8"/>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2"/>
          <p:cNvSpPr txBox="1">
            <a:spLocks/>
          </p:cNvSpPr>
          <p:nvPr userDrawn="1"/>
        </p:nvSpPr>
        <p:spPr>
          <a:xfrm>
            <a:off x="173181" y="6424612"/>
            <a:ext cx="307570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University of Minnesota | Networking Lab</a:t>
            </a:r>
          </a:p>
        </p:txBody>
      </p:sp>
      <p:sp>
        <p:nvSpPr>
          <p:cNvPr id="11"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2"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
        <p:nvSpPr>
          <p:cNvPr id="7" name="Rectangle 6"/>
          <p:cNvSpPr/>
          <p:nvPr userDrawn="1"/>
        </p:nvSpPr>
        <p:spPr>
          <a:xfrm>
            <a:off x="0" y="0"/>
            <a:ext cx="12192000" cy="969819"/>
          </a:xfrm>
          <a:prstGeom prst="rect">
            <a:avLst/>
          </a:prstGeom>
          <a:gradFill>
            <a:gsLst>
              <a:gs pos="0">
                <a:schemeClr val="tx1"/>
              </a:gs>
              <a:gs pos="69000">
                <a:srgbClr val="B3174E"/>
              </a:gs>
              <a:gs pos="100000">
                <a:srgbClr val="B81665"/>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158841-6E8F-FE41-81C2-F8C7E666AF5F}"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25632-5219-B145-9BCF-75D85B74331B}" type="slidenum">
              <a:rPr lang="en-US" smtClean="0"/>
              <a:t>‹#›</a:t>
            </a:fld>
            <a:endParaRPr lang="en-US"/>
          </a:p>
        </p:txBody>
      </p:sp>
      <p:sp>
        <p:nvSpPr>
          <p:cNvPr id="9" name="Rectangle 8"/>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2"/>
          <p:cNvSpPr txBox="1">
            <a:spLocks/>
          </p:cNvSpPr>
          <p:nvPr userDrawn="1"/>
        </p:nvSpPr>
        <p:spPr>
          <a:xfrm>
            <a:off x="173182" y="642461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University of Minnesota | Network Lab</a:t>
            </a:r>
            <a:endParaRPr lang="en-US" dirty="0"/>
          </a:p>
        </p:txBody>
      </p:sp>
      <p:sp>
        <p:nvSpPr>
          <p:cNvPr id="11"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2"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p:cNvSpPr/>
          <p:nvPr userDrawn="1"/>
        </p:nvSpPr>
        <p:spPr>
          <a:xfrm>
            <a:off x="0" y="-1"/>
            <a:ext cx="12192000" cy="969819"/>
          </a:xfrm>
          <a:prstGeom prst="rect">
            <a:avLst/>
          </a:prstGeom>
          <a:gradFill>
            <a:gsLst>
              <a:gs pos="0">
                <a:schemeClr val="tx1"/>
              </a:gs>
              <a:gs pos="69000">
                <a:srgbClr val="B3174E"/>
              </a:gs>
              <a:gs pos="100000">
                <a:srgbClr val="B81665"/>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0283" y="124473"/>
            <a:ext cx="11549207" cy="720870"/>
          </a:xfrm>
        </p:spPr>
        <p:txBody>
          <a:bodyPr/>
          <a:lstStyle>
            <a:lvl1pPr>
              <a:defRPr>
                <a:solidFill>
                  <a:schemeClr val="bg1"/>
                </a:solidFill>
                <a:latin typeface="Times New Roman" charset="0"/>
                <a:ea typeface="Times New Roman" charset="0"/>
                <a:cs typeface="Times New Roman" charset="0"/>
              </a:defRPr>
            </a:lvl1pPr>
          </a:lstStyle>
          <a:p>
            <a:r>
              <a:rPr lang="en-US" dirty="0"/>
              <a:t>Click to edit Master title style</a:t>
            </a:r>
          </a:p>
        </p:txBody>
      </p:sp>
      <p:sp>
        <p:nvSpPr>
          <p:cNvPr id="4" name="Content Placeholder 3"/>
          <p:cNvSpPr>
            <a:spLocks noGrp="1"/>
          </p:cNvSpPr>
          <p:nvPr>
            <p:ph sz="half" idx="2"/>
          </p:nvPr>
        </p:nvSpPr>
        <p:spPr>
          <a:xfrm>
            <a:off x="520117" y="1241571"/>
            <a:ext cx="6484689" cy="4948092"/>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7424256" y="1241571"/>
            <a:ext cx="4244829" cy="4948092"/>
          </a:xfrm>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6158841-6E8F-FE41-81C2-F8C7E666AF5F}" type="datetimeFigureOut">
              <a:rPr lang="en-US" smtClean="0"/>
              <a:t>7/31/19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D25632-5219-B145-9BCF-75D85B74331B}" type="slidenum">
              <a:rPr lang="en-US" smtClean="0"/>
              <a:t>‹#›</a:t>
            </a:fld>
            <a:endParaRPr lang="en-US"/>
          </a:p>
        </p:txBody>
      </p:sp>
      <p:sp>
        <p:nvSpPr>
          <p:cNvPr id="11" name="Rectangle 10"/>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2"/>
          <p:cNvSpPr txBox="1">
            <a:spLocks/>
          </p:cNvSpPr>
          <p:nvPr userDrawn="1"/>
        </p:nvSpPr>
        <p:spPr>
          <a:xfrm>
            <a:off x="173182" y="6424612"/>
            <a:ext cx="302721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University of Minnesota | Networking Lab</a:t>
            </a:r>
            <a:endParaRPr lang="en-US" dirty="0"/>
          </a:p>
        </p:txBody>
      </p:sp>
      <p:sp>
        <p:nvSpPr>
          <p:cNvPr id="13"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4"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265670"/>
            <a:ext cx="10515600" cy="1325563"/>
          </a:xfrm>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Date Placeholder 2"/>
          <p:cNvSpPr>
            <a:spLocks noGrp="1"/>
          </p:cNvSpPr>
          <p:nvPr>
            <p:ph type="dt" sz="half" idx="10"/>
          </p:nvPr>
        </p:nvSpPr>
        <p:spPr>
          <a:xfrm>
            <a:off x="173182" y="6424612"/>
            <a:ext cx="3405760" cy="365125"/>
          </a:xfrm>
        </p:spPr>
        <p:txBody>
          <a:bodyPr/>
          <a:lstStyle>
            <a:lvl1pPr>
              <a:defRPr>
                <a:solidFill>
                  <a:schemeClr val="bg1"/>
                </a:solidFill>
              </a:defRPr>
            </a:lvl1pPr>
          </a:lstStyle>
          <a:p>
            <a:r>
              <a:rPr lang="en-US" dirty="0"/>
              <a:t>University of Minnesota | Networking Lab</a:t>
            </a:r>
          </a:p>
        </p:txBody>
      </p:sp>
      <p:sp>
        <p:nvSpPr>
          <p:cNvPr id="4" name="Footer Placeholder 3"/>
          <p:cNvSpPr>
            <a:spLocks noGrp="1"/>
          </p:cNvSpPr>
          <p:nvPr>
            <p:ph type="ftr" sz="quarter" idx="11"/>
          </p:nvPr>
        </p:nvSpPr>
        <p:spPr>
          <a:xfrm>
            <a:off x="3941618" y="6424612"/>
            <a:ext cx="4114800" cy="365125"/>
          </a:xfrm>
        </p:spPr>
        <p:txBody>
          <a:bodyPr/>
          <a:lstStyle>
            <a:lvl1pPr>
              <a:defRPr>
                <a:solidFill>
                  <a:schemeClr val="bg1"/>
                </a:solidFill>
              </a:defRPr>
            </a:lvl1pPr>
          </a:lstStyle>
          <a:p>
            <a:r>
              <a:rPr lang="en-US" dirty="0"/>
              <a:t>Cache Network Management Using BIG Cache Abstraction</a:t>
            </a:r>
          </a:p>
        </p:txBody>
      </p:sp>
      <p:sp>
        <p:nvSpPr>
          <p:cNvPr id="5" name="Slide Number Placeholder 4"/>
          <p:cNvSpPr>
            <a:spLocks noGrp="1"/>
          </p:cNvSpPr>
          <p:nvPr>
            <p:ph type="sldNum" sz="quarter" idx="12"/>
          </p:nvPr>
        </p:nvSpPr>
        <p:spPr>
          <a:xfrm>
            <a:off x="9303327" y="6424611"/>
            <a:ext cx="2743200" cy="365125"/>
          </a:xfrm>
        </p:spPr>
        <p:txBody>
          <a:bodyPr/>
          <a:lstStyle>
            <a:lvl1pPr>
              <a:defRPr>
                <a:solidFill>
                  <a:schemeClr val="bg1"/>
                </a:solidFill>
              </a:defRPr>
            </a:lvl1pPr>
          </a:lstStyle>
          <a:p>
            <a:fld id="{42D25632-5219-B145-9BCF-75D85B74331B}" type="slidenum">
              <a:rPr lang="en-US" smtClean="0"/>
              <a:pPr/>
              <a:t>‹#›</a:t>
            </a:fld>
            <a:endParaRPr lang="en-US" dirty="0"/>
          </a:p>
        </p:txBody>
      </p:sp>
      <p:sp>
        <p:nvSpPr>
          <p:cNvPr id="7" name="Rectangle 6"/>
          <p:cNvSpPr/>
          <p:nvPr userDrawn="1"/>
        </p:nvSpPr>
        <p:spPr>
          <a:xfrm>
            <a:off x="0" y="-1"/>
            <a:ext cx="12192000" cy="969819"/>
          </a:xfrm>
          <a:prstGeom prst="rect">
            <a:avLst/>
          </a:prstGeom>
          <a:gradFill>
            <a:gsLst>
              <a:gs pos="0">
                <a:schemeClr val="tx1"/>
              </a:gs>
              <a:gs pos="69000">
                <a:srgbClr val="B3174E"/>
              </a:gs>
              <a:gs pos="100000">
                <a:srgbClr val="B81665"/>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Rectangle 5"/>
          <p:cNvSpPr/>
          <p:nvPr userDrawn="1"/>
        </p:nvSpPr>
        <p:spPr>
          <a:xfrm>
            <a:off x="0" y="-1"/>
            <a:ext cx="12192000" cy="969819"/>
          </a:xfrm>
          <a:prstGeom prst="rect">
            <a:avLst/>
          </a:prstGeom>
          <a:gradFill>
            <a:gsLst>
              <a:gs pos="0">
                <a:schemeClr val="tx1"/>
              </a:gs>
              <a:gs pos="69000">
                <a:srgbClr val="B3174E"/>
              </a:gs>
              <a:gs pos="100000">
                <a:srgbClr val="B81665"/>
              </a:gs>
            </a:gsLst>
            <a:path path="circle">
              <a:fillToRect l="100000" t="10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6158841-6E8F-FE41-81C2-F8C7E666AF5F}" type="datetimeFigureOut">
              <a:rPr lang="en-US" smtClean="0"/>
              <a:t>7/31/19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D25632-5219-B145-9BCF-75D85B74331B}" type="slidenum">
              <a:rPr lang="en-US" smtClean="0"/>
              <a:t>‹#›</a:t>
            </a:fld>
            <a:endParaRPr lang="en-US"/>
          </a:p>
        </p:txBody>
      </p:sp>
      <p:sp>
        <p:nvSpPr>
          <p:cNvPr id="7" name="Rectangle 6"/>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2"/>
          <p:cNvSpPr txBox="1">
            <a:spLocks/>
          </p:cNvSpPr>
          <p:nvPr userDrawn="1"/>
        </p:nvSpPr>
        <p:spPr>
          <a:xfrm>
            <a:off x="173182" y="6424612"/>
            <a:ext cx="3408218"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University of Minnesota | Networking Lab</a:t>
            </a:r>
          </a:p>
        </p:txBody>
      </p:sp>
      <p:sp>
        <p:nvSpPr>
          <p:cNvPr id="9"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0"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158841-6E8F-FE41-81C2-F8C7E666AF5F}"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25632-5219-B145-9BCF-75D85B74331B}"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158841-6E8F-FE41-81C2-F8C7E666AF5F}" type="datetimeFigureOut">
              <a:rPr lang="en-US" smtClean="0"/>
              <a:t>7/31/19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D25632-5219-B145-9BCF-75D85B74331B}" type="slidenum">
              <a:rPr lang="en-US" smtClean="0"/>
              <a:t>‹#›</a:t>
            </a:fld>
            <a:endParaRPr lang="en-US"/>
          </a:p>
        </p:txBody>
      </p:sp>
      <p:sp>
        <p:nvSpPr>
          <p:cNvPr id="9" name="Rectangle 8"/>
          <p:cNvSpPr/>
          <p:nvPr userDrawn="1"/>
        </p:nvSpPr>
        <p:spPr>
          <a:xfrm>
            <a:off x="0" y="6356350"/>
            <a:ext cx="12192000" cy="501650"/>
          </a:xfrm>
          <a:prstGeom prst="rect">
            <a:avLst/>
          </a:prstGeom>
          <a:solidFill>
            <a:srgbClr val="B3174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2"/>
          <p:cNvSpPr txBox="1">
            <a:spLocks/>
          </p:cNvSpPr>
          <p:nvPr userDrawn="1"/>
        </p:nvSpPr>
        <p:spPr>
          <a:xfrm>
            <a:off x="173182" y="6424612"/>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University of Minnesota | Network Lab</a:t>
            </a:r>
            <a:endParaRPr lang="en-US" dirty="0"/>
          </a:p>
        </p:txBody>
      </p:sp>
      <p:sp>
        <p:nvSpPr>
          <p:cNvPr id="11" name="Footer Placeholder 3"/>
          <p:cNvSpPr txBox="1">
            <a:spLocks/>
          </p:cNvSpPr>
          <p:nvPr userDrawn="1"/>
        </p:nvSpPr>
        <p:spPr>
          <a:xfrm>
            <a:off x="3941618" y="642461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Cache Network Management Using BIG Cache Abstraction</a:t>
            </a:r>
            <a:endParaRPr lang="en-US" dirty="0"/>
          </a:p>
        </p:txBody>
      </p:sp>
      <p:sp>
        <p:nvSpPr>
          <p:cNvPr id="12" name="Slide Number Placeholder 4"/>
          <p:cNvSpPr txBox="1">
            <a:spLocks/>
          </p:cNvSpPr>
          <p:nvPr userDrawn="1"/>
        </p:nvSpPr>
        <p:spPr>
          <a:xfrm>
            <a:off x="9303327" y="642461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2D25632-5219-B145-9BCF-75D85B7433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58841-6E8F-FE41-81C2-F8C7E666AF5F}" type="datetimeFigureOut">
              <a:rPr lang="en-US" smtClean="0"/>
              <a:t>7/31/19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25632-5219-B145-9BCF-75D85B74331B}" type="slidenum">
              <a:rPr lang="en-US" smtClean="0"/>
              <a:t>‹#›</a:t>
            </a:fld>
            <a:endParaRPr lang="en-US"/>
          </a:p>
        </p:txBody>
      </p:sp>
    </p:spTree>
    <p:extLst>
      <p:ext uri="{BB962C8B-B14F-4D97-AF65-F5344CB8AC3E}">
        <p14:creationId xmlns:p14="http://schemas.microsoft.com/office/powerpoint/2010/main" val="65752089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00.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1.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19.png"/><Relationship Id="rId9" Type="http://schemas.openxmlformats.org/officeDocument/2006/relationships/image" Target="../media/image34.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0.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tiff"/><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72981"/>
            <a:ext cx="9144000" cy="1939492"/>
          </a:xfrm>
        </p:spPr>
        <p:txBody>
          <a:bodyPr>
            <a:normAutofit/>
          </a:bodyPr>
          <a:lstStyle/>
          <a:p>
            <a:r>
              <a:rPr lang="en-US" sz="4800"/>
              <a:t>Cache Network Management Using</a:t>
            </a:r>
            <a:br>
              <a:rPr lang="en-US" sz="4800"/>
            </a:br>
            <a:r>
              <a:rPr lang="en-US" sz="4800"/>
              <a:t>BIG Cache Abstraction</a:t>
            </a:r>
            <a:endParaRPr lang="en-US" sz="4800" dirty="0"/>
          </a:p>
        </p:txBody>
      </p:sp>
      <p:sp>
        <p:nvSpPr>
          <p:cNvPr id="3" name="Subtitle 2"/>
          <p:cNvSpPr>
            <a:spLocks noGrp="1"/>
          </p:cNvSpPr>
          <p:nvPr>
            <p:ph type="subTitle" idx="1"/>
          </p:nvPr>
        </p:nvSpPr>
        <p:spPr>
          <a:xfrm>
            <a:off x="1524000" y="3398333"/>
            <a:ext cx="9144000" cy="1769411"/>
          </a:xfrm>
        </p:spPr>
        <p:txBody>
          <a:bodyPr>
            <a:normAutofit lnSpcReduction="10000"/>
          </a:bodyPr>
          <a:lstStyle/>
          <a:p>
            <a:r>
              <a:rPr lang="en-US" sz="2600" i="1" dirty="0">
                <a:solidFill>
                  <a:schemeClr val="tx1"/>
                </a:solidFill>
                <a:latin typeface="Times New Roman" charset="0"/>
                <a:ea typeface="Times New Roman" charset="0"/>
                <a:cs typeface="Times New Roman" charset="0"/>
              </a:rPr>
              <a:t>Pariya Babaie, </a:t>
            </a:r>
            <a:r>
              <a:rPr lang="en-US" sz="2600" i="1" dirty="0" err="1">
                <a:solidFill>
                  <a:schemeClr val="tx1"/>
                </a:solidFill>
                <a:latin typeface="Times New Roman" charset="0"/>
                <a:ea typeface="Times New Roman" charset="0"/>
                <a:cs typeface="Times New Roman" charset="0"/>
              </a:rPr>
              <a:t>Eman</a:t>
            </a:r>
            <a:r>
              <a:rPr lang="en-US" sz="2600" i="1" dirty="0">
                <a:solidFill>
                  <a:schemeClr val="tx1"/>
                </a:solidFill>
                <a:latin typeface="Times New Roman" charset="0"/>
                <a:ea typeface="Times New Roman" charset="0"/>
                <a:cs typeface="Times New Roman" charset="0"/>
              </a:rPr>
              <a:t> Ramadan,  </a:t>
            </a:r>
            <a:r>
              <a:rPr lang="en-US" sz="2600" b="1" i="1" dirty="0" err="1">
                <a:solidFill>
                  <a:schemeClr val="tx1"/>
                </a:solidFill>
                <a:latin typeface="Times New Roman" charset="0"/>
                <a:ea typeface="Times New Roman" charset="0"/>
                <a:cs typeface="Times New Roman" charset="0"/>
              </a:rPr>
              <a:t>Zhi</a:t>
            </a:r>
            <a:r>
              <a:rPr lang="en-US" sz="2600" b="1" i="1" dirty="0">
                <a:solidFill>
                  <a:schemeClr val="tx1"/>
                </a:solidFill>
                <a:latin typeface="Times New Roman" charset="0"/>
                <a:ea typeface="Times New Roman" charset="0"/>
                <a:cs typeface="Times New Roman" charset="0"/>
              </a:rPr>
              <a:t>-Li Zhang</a:t>
            </a:r>
          </a:p>
          <a:p>
            <a:endParaRPr lang="en-US" sz="3500" b="1" i="1" dirty="0">
              <a:solidFill>
                <a:schemeClr val="tx1"/>
              </a:solidFill>
              <a:latin typeface="Times New Roman" charset="0"/>
              <a:ea typeface="Times New Roman" charset="0"/>
              <a:cs typeface="Times New Roman" charset="0"/>
            </a:endParaRPr>
          </a:p>
          <a:p>
            <a:pPr fontAlgn="auto">
              <a:spcAft>
                <a:spcPts val="0"/>
              </a:spcAft>
              <a:defRPr/>
            </a:pPr>
            <a:r>
              <a:rPr lang="en-US" sz="1800" dirty="0"/>
              <a:t>Department of Computer Science &amp; Engineering</a:t>
            </a:r>
          </a:p>
          <a:p>
            <a:pPr fontAlgn="auto">
              <a:spcAft>
                <a:spcPts val="0"/>
              </a:spcAft>
              <a:defRPr/>
            </a:pPr>
            <a:r>
              <a:rPr lang="en-US" sz="1800" dirty="0"/>
              <a:t>University of Minnesota, Minneapolis, USA</a:t>
            </a:r>
          </a:p>
          <a:p>
            <a:endParaRPr lang="en-US" sz="1900" b="1" i="1" dirty="0">
              <a:latin typeface="Times New Roman" charset="0"/>
              <a:ea typeface="Times New Roman" charset="0"/>
              <a:cs typeface="Times New Roman" charset="0"/>
            </a:endParaRPr>
          </a:p>
          <a:p>
            <a:endParaRPr lang="en-US" sz="1800" b="1" i="1" dirty="0">
              <a:solidFill>
                <a:schemeClr val="tx1"/>
              </a:solidFill>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p:txBody>
      </p:sp>
      <p:sp>
        <p:nvSpPr>
          <p:cNvPr id="4" name="TextBox 3"/>
          <p:cNvSpPr txBox="1"/>
          <p:nvPr/>
        </p:nvSpPr>
        <p:spPr>
          <a:xfrm>
            <a:off x="4426527" y="5628913"/>
            <a:ext cx="3338946" cy="646331"/>
          </a:xfrm>
          <a:prstGeom prst="rect">
            <a:avLst/>
          </a:prstGeom>
          <a:noFill/>
        </p:spPr>
        <p:txBody>
          <a:bodyPr wrap="square" rtlCol="0">
            <a:spAutoFit/>
          </a:bodyPr>
          <a:lstStyle/>
          <a:p>
            <a:pPr algn="ctr"/>
            <a:r>
              <a:rPr lang="en-US" b="1" dirty="0">
                <a:solidFill>
                  <a:srgbClr val="000000"/>
                </a:solidFill>
                <a:latin typeface="Times New Roman"/>
                <a:cs typeface="Times New Roman"/>
              </a:rPr>
              <a:t>April 30, 2019</a:t>
            </a:r>
          </a:p>
          <a:p>
            <a:pPr algn="ctr"/>
            <a:r>
              <a:rPr lang="en-US" dirty="0"/>
              <a:t>INFOCOM 2019, Paris, France</a:t>
            </a:r>
          </a:p>
        </p:txBody>
      </p:sp>
      <p:pic>
        <p:nvPicPr>
          <p:cNvPr id="5" name="Picture 12" descr="Mwdmk-RG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6527" y="130515"/>
            <a:ext cx="2935881" cy="7424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84712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590" y="1078108"/>
            <a:ext cx="11341001" cy="741363"/>
          </a:xfrm>
        </p:spPr>
        <p:txBody>
          <a:bodyPr>
            <a:normAutofit fontScale="92500" lnSpcReduction="10000"/>
          </a:bodyPr>
          <a:lstStyle/>
          <a:p>
            <a:pPr marL="0" indent="0">
              <a:buNone/>
            </a:pPr>
            <a:r>
              <a:rPr lang="en-US" i="1" dirty="0">
                <a:solidFill>
                  <a:srgbClr val="FF0000"/>
                </a:solidFill>
              </a:rPr>
              <a:t>Treating the entire cache network as a ”BIG Cache” pool, forming a collection of  (virtual) “BIG Caches”, one per edge server</a:t>
            </a:r>
          </a:p>
          <a:p>
            <a:pPr marL="0" indent="0">
              <a:buSzPct val="100000"/>
              <a:buNone/>
            </a:pPr>
            <a:endParaRPr lang="en-US" sz="2400" dirty="0">
              <a:solidFill>
                <a:srgbClr val="002060"/>
              </a:solidFill>
            </a:endParaRPr>
          </a:p>
          <a:p>
            <a:pPr marL="0" indent="0">
              <a:buNone/>
            </a:pPr>
            <a:endParaRPr lang="en-US" sz="2400" dirty="0">
              <a:solidFill>
                <a:srgbClr val="002060"/>
              </a:solidFill>
            </a:endParaRPr>
          </a:p>
        </p:txBody>
      </p:sp>
      <p:sp>
        <p:nvSpPr>
          <p:cNvPr id="3" name="Title 2"/>
          <p:cNvSpPr>
            <a:spLocks noGrp="1"/>
          </p:cNvSpPr>
          <p:nvPr>
            <p:ph type="title"/>
          </p:nvPr>
        </p:nvSpPr>
        <p:spPr>
          <a:xfrm>
            <a:off x="1921508" y="178168"/>
            <a:ext cx="8193439" cy="741363"/>
          </a:xfrm>
        </p:spPr>
        <p:txBody>
          <a:bodyPr>
            <a:normAutofit/>
          </a:bodyPr>
          <a:lstStyle/>
          <a:p>
            <a:r>
              <a:rPr lang="en-US" dirty="0"/>
              <a:t>BIG Cache Abstraction</a:t>
            </a:r>
          </a:p>
        </p:txBody>
      </p:sp>
      <p:cxnSp>
        <p:nvCxnSpPr>
          <p:cNvPr id="34" name="Straight Connector 33"/>
          <p:cNvCxnSpPr/>
          <p:nvPr/>
        </p:nvCxnSpPr>
        <p:spPr>
          <a:xfrm flipV="1">
            <a:off x="-2105438" y="3718874"/>
            <a:ext cx="490759" cy="126200"/>
          </a:xfrm>
          <a:prstGeom prst="line">
            <a:avLst/>
          </a:prstGeom>
          <a:ln w="9525" cmpd="sng">
            <a:solidFill>
              <a:schemeClr val="bg1">
                <a:lumMod val="75000"/>
              </a:schemeClr>
            </a:solidFill>
            <a:prstDash val="lgDashDot"/>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Content Placeholder 2">
            <a:extLst>
              <a:ext uri="{FF2B5EF4-FFF2-40B4-BE49-F238E27FC236}">
                <a16:creationId xmlns:a16="http://schemas.microsoft.com/office/drawing/2014/main" id="{9099E6C3-2DDE-D840-BB39-CB0E7A31646F}"/>
              </a:ext>
            </a:extLst>
          </p:cNvPr>
          <p:cNvSpPr txBox="1">
            <a:spLocks/>
          </p:cNvSpPr>
          <p:nvPr/>
        </p:nvSpPr>
        <p:spPr>
          <a:xfrm>
            <a:off x="336704" y="1854794"/>
            <a:ext cx="6459096" cy="423212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b="1" i="1" dirty="0">
                <a:solidFill>
                  <a:srgbClr val="0000FD"/>
                </a:solidFill>
              </a:rPr>
              <a:t>BIG cache abstraction</a:t>
            </a:r>
          </a:p>
          <a:p>
            <a:r>
              <a:rPr lang="en-US" sz="2600" dirty="0"/>
              <a:t>Each </a:t>
            </a:r>
            <a:r>
              <a:rPr lang="en-US" sz="2600" i="1" dirty="0">
                <a:solidFill>
                  <a:srgbClr val="0070C0"/>
                </a:solidFill>
              </a:rPr>
              <a:t>intermediate</a:t>
            </a:r>
            <a:r>
              <a:rPr lang="en-US" sz="2600" dirty="0">
                <a:solidFill>
                  <a:srgbClr val="0070C0"/>
                </a:solidFill>
              </a:rPr>
              <a:t> </a:t>
            </a:r>
            <a:r>
              <a:rPr lang="en-US" sz="2600" dirty="0"/>
              <a:t>cache allots a </a:t>
            </a:r>
            <a:r>
              <a:rPr lang="en-US" sz="2600" i="1" dirty="0">
                <a:solidFill>
                  <a:srgbClr val="0070C0"/>
                </a:solidFill>
              </a:rPr>
              <a:t>portion</a:t>
            </a:r>
            <a:r>
              <a:rPr lang="en-US" sz="2600" dirty="0">
                <a:solidFill>
                  <a:srgbClr val="0070C0"/>
                </a:solidFill>
              </a:rPr>
              <a:t> </a:t>
            </a:r>
            <a:r>
              <a:rPr lang="en-US" sz="2600" dirty="0"/>
              <a:t>of its capacity to serve requests from each edge server sharing it</a:t>
            </a:r>
          </a:p>
          <a:p>
            <a:pPr>
              <a:buFont typeface="Arial" charset="0"/>
              <a:buChar char="•"/>
            </a:pPr>
            <a:endParaRPr lang="en-US" sz="900" dirty="0"/>
          </a:p>
          <a:p>
            <a:r>
              <a:rPr lang="en-US" sz="2600" dirty="0"/>
              <a:t>Cache pieces at different layers are </a:t>
            </a:r>
            <a:r>
              <a:rPr lang="en-US" sz="2600" dirty="0">
                <a:solidFill>
                  <a:srgbClr val="0070C0"/>
                </a:solidFill>
              </a:rPr>
              <a:t>“</a:t>
            </a:r>
            <a:r>
              <a:rPr lang="en-US" sz="2600" i="1" dirty="0">
                <a:solidFill>
                  <a:srgbClr val="0070C0"/>
                </a:solidFill>
              </a:rPr>
              <a:t>glued”</a:t>
            </a:r>
            <a:r>
              <a:rPr lang="en-US" sz="2600" dirty="0">
                <a:solidFill>
                  <a:srgbClr val="0070C0"/>
                </a:solidFill>
              </a:rPr>
              <a:t> </a:t>
            </a:r>
            <a:r>
              <a:rPr lang="en-US" sz="2600" dirty="0"/>
              <a:t>together to form one </a:t>
            </a:r>
            <a:r>
              <a:rPr lang="en-US" sz="2600" i="1" dirty="0">
                <a:solidFill>
                  <a:srgbClr val="0070C0"/>
                </a:solidFill>
              </a:rPr>
              <a:t>virtual </a:t>
            </a:r>
            <a:r>
              <a:rPr lang="en-US" sz="2600" dirty="0">
                <a:solidFill>
                  <a:srgbClr val="0070C0"/>
                </a:solidFill>
              </a:rPr>
              <a:t>“</a:t>
            </a:r>
            <a:r>
              <a:rPr lang="en-US" sz="2600" i="1" dirty="0">
                <a:solidFill>
                  <a:srgbClr val="0070C0"/>
                </a:solidFill>
              </a:rPr>
              <a:t>BIG”</a:t>
            </a:r>
            <a:r>
              <a:rPr lang="en-US" sz="2600" dirty="0">
                <a:solidFill>
                  <a:srgbClr val="0070C0"/>
                </a:solidFill>
              </a:rPr>
              <a:t> </a:t>
            </a:r>
            <a:r>
              <a:rPr lang="en-US" sz="2600" dirty="0"/>
              <a:t>cache</a:t>
            </a:r>
          </a:p>
          <a:p>
            <a:pPr marL="0" indent="0">
              <a:buFont typeface="Arial"/>
              <a:buNone/>
            </a:pPr>
            <a:endParaRPr lang="en-US" sz="800" dirty="0"/>
          </a:p>
          <a:p>
            <a:r>
              <a:rPr lang="en-US" sz="2600" dirty="0"/>
              <a:t>Objects are placed in the </a:t>
            </a:r>
            <a:r>
              <a:rPr lang="en-US" sz="2600" i="1" dirty="0">
                <a:solidFill>
                  <a:srgbClr val="0070C0"/>
                </a:solidFill>
              </a:rPr>
              <a:t>BIG</a:t>
            </a:r>
            <a:r>
              <a:rPr lang="en-US" sz="2600" dirty="0">
                <a:solidFill>
                  <a:srgbClr val="0070C0"/>
                </a:solidFill>
              </a:rPr>
              <a:t> </a:t>
            </a:r>
            <a:r>
              <a:rPr lang="en-US" sz="2600" dirty="0"/>
              <a:t>virtual cache under </a:t>
            </a:r>
            <a:r>
              <a:rPr lang="en-US" sz="2600" i="1" dirty="0">
                <a:solidFill>
                  <a:srgbClr val="0070C0"/>
                </a:solidFill>
              </a:rPr>
              <a:t>one consistent</a:t>
            </a:r>
            <a:r>
              <a:rPr lang="en-US" sz="2600" dirty="0"/>
              <a:t> cache replacement policy</a:t>
            </a:r>
          </a:p>
          <a:p>
            <a:pPr>
              <a:buFont typeface="Arial" charset="0"/>
              <a:buChar char="•"/>
            </a:pPr>
            <a:endParaRPr lang="en-US" sz="900" dirty="0"/>
          </a:p>
        </p:txBody>
      </p:sp>
      <p:pic>
        <p:nvPicPr>
          <p:cNvPr id="38" name="Content Placeholder 3">
            <a:extLst>
              <a:ext uri="{FF2B5EF4-FFF2-40B4-BE49-F238E27FC236}">
                <a16:creationId xmlns:a16="http://schemas.microsoft.com/office/drawing/2014/main" id="{8F9FD661-CD33-0047-91A8-D3D5C5A0E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1482" y="1854794"/>
            <a:ext cx="4952809" cy="3610460"/>
          </a:xfrm>
          <a:prstGeom prst="rect">
            <a:avLst/>
          </a:prstGeom>
        </p:spPr>
      </p:pic>
      <p:grpSp>
        <p:nvGrpSpPr>
          <p:cNvPr id="41" name="Group 40">
            <a:extLst>
              <a:ext uri="{FF2B5EF4-FFF2-40B4-BE49-F238E27FC236}">
                <a16:creationId xmlns:a16="http://schemas.microsoft.com/office/drawing/2014/main" id="{1F7F71AA-FC5E-F641-9B02-26B3DB6B7CEF}"/>
              </a:ext>
            </a:extLst>
          </p:cNvPr>
          <p:cNvGrpSpPr/>
          <p:nvPr/>
        </p:nvGrpSpPr>
        <p:grpSpPr>
          <a:xfrm>
            <a:off x="6276410" y="3076066"/>
            <a:ext cx="1330682" cy="1255006"/>
            <a:chOff x="3013460" y="2696421"/>
            <a:chExt cx="1403897" cy="1126358"/>
          </a:xfrm>
        </p:grpSpPr>
        <p:grpSp>
          <p:nvGrpSpPr>
            <p:cNvPr id="42" name="Group 41">
              <a:extLst>
                <a:ext uri="{FF2B5EF4-FFF2-40B4-BE49-F238E27FC236}">
                  <a16:creationId xmlns:a16="http://schemas.microsoft.com/office/drawing/2014/main" id="{D14D5FDA-EE2D-914F-A4FD-56511EE5D6F7}"/>
                </a:ext>
              </a:extLst>
            </p:cNvPr>
            <p:cNvGrpSpPr/>
            <p:nvPr/>
          </p:nvGrpSpPr>
          <p:grpSpPr>
            <a:xfrm>
              <a:off x="3013460" y="2696421"/>
              <a:ext cx="1403897" cy="866866"/>
              <a:chOff x="3795462" y="5170824"/>
              <a:chExt cx="1403897" cy="866866"/>
            </a:xfrm>
          </p:grpSpPr>
          <p:pic>
            <p:nvPicPr>
              <p:cNvPr id="47" name="Picture 46" descr="sample(1).png">
                <a:extLst>
                  <a:ext uri="{FF2B5EF4-FFF2-40B4-BE49-F238E27FC236}">
                    <a16:creationId xmlns:a16="http://schemas.microsoft.com/office/drawing/2014/main" id="{575CE6C9-5D95-154B-A9EA-59FC76CF33EE}"/>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12190" y="5623040"/>
                <a:ext cx="352086" cy="414650"/>
              </a:xfrm>
              <a:prstGeom prst="rect">
                <a:avLst/>
              </a:prstGeom>
            </p:spPr>
          </p:pic>
          <p:sp>
            <p:nvSpPr>
              <p:cNvPr id="48" name="TextBox 47">
                <a:extLst>
                  <a:ext uri="{FF2B5EF4-FFF2-40B4-BE49-F238E27FC236}">
                    <a16:creationId xmlns:a16="http://schemas.microsoft.com/office/drawing/2014/main" id="{29E1A1D8-6482-2546-AA09-E5ABF4EADE98}"/>
                  </a:ext>
                </a:extLst>
              </p:cNvPr>
              <p:cNvSpPr txBox="1"/>
              <p:nvPr/>
            </p:nvSpPr>
            <p:spPr>
              <a:xfrm>
                <a:off x="3795462" y="5170824"/>
                <a:ext cx="1403897" cy="469586"/>
              </a:xfrm>
              <a:prstGeom prst="rect">
                <a:avLst/>
              </a:prstGeom>
              <a:noFill/>
            </p:spPr>
            <p:txBody>
              <a:bodyPr wrap="square" rtlCol="0">
                <a:spAutoFit/>
              </a:bodyPr>
              <a:lstStyle/>
              <a:p>
                <a:pPr algn="ctr"/>
                <a:r>
                  <a:rPr lang="en-US" sz="1400" i="1" dirty="0">
                    <a:latin typeface="Times New Roman"/>
                    <a:cs typeface="Times New Roman"/>
                  </a:rPr>
                  <a:t>BIG Cache Controller</a:t>
                </a:r>
              </a:p>
            </p:txBody>
          </p:sp>
        </p:grpSp>
        <p:grpSp>
          <p:nvGrpSpPr>
            <p:cNvPr id="43" name="Group 42">
              <a:extLst>
                <a:ext uri="{FF2B5EF4-FFF2-40B4-BE49-F238E27FC236}">
                  <a16:creationId xmlns:a16="http://schemas.microsoft.com/office/drawing/2014/main" id="{1C8DE559-6D66-1D44-8154-70D6F88E5943}"/>
                </a:ext>
              </a:extLst>
            </p:cNvPr>
            <p:cNvGrpSpPr/>
            <p:nvPr/>
          </p:nvGrpSpPr>
          <p:grpSpPr>
            <a:xfrm>
              <a:off x="3901120" y="3128189"/>
              <a:ext cx="371615" cy="694590"/>
              <a:chOff x="4776449" y="5246283"/>
              <a:chExt cx="371615" cy="694590"/>
            </a:xfrm>
          </p:grpSpPr>
          <p:cxnSp>
            <p:nvCxnSpPr>
              <p:cNvPr id="44" name="Straight Arrow Connector 43">
                <a:extLst>
                  <a:ext uri="{FF2B5EF4-FFF2-40B4-BE49-F238E27FC236}">
                    <a16:creationId xmlns:a16="http://schemas.microsoft.com/office/drawing/2014/main" id="{26DAAE20-C7A0-704C-B97A-6C78EC3BF7CC}"/>
                  </a:ext>
                </a:extLst>
              </p:cNvPr>
              <p:cNvCxnSpPr/>
              <p:nvPr/>
            </p:nvCxnSpPr>
            <p:spPr>
              <a:xfrm flipV="1">
                <a:off x="4817728" y="5246283"/>
                <a:ext cx="185807" cy="270949"/>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CDF0F16-6009-5741-9B5E-C00731759345}"/>
                  </a:ext>
                </a:extLst>
              </p:cNvPr>
              <p:cNvCxnSpPr/>
              <p:nvPr/>
            </p:nvCxnSpPr>
            <p:spPr>
              <a:xfrm flipV="1">
                <a:off x="4776449" y="5517232"/>
                <a:ext cx="371615" cy="10192"/>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DBC4FCA-26A4-7140-9C22-C9A2B0EC2FD3}"/>
                  </a:ext>
                </a:extLst>
              </p:cNvPr>
              <p:cNvCxnSpPr/>
              <p:nvPr/>
            </p:nvCxnSpPr>
            <p:spPr>
              <a:xfrm>
                <a:off x="4820251" y="5527424"/>
                <a:ext cx="87302" cy="413449"/>
              </a:xfrm>
              <a:prstGeom prst="straightConnector1">
                <a:avLst/>
              </a:prstGeom>
              <a:ln w="22225">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5" name="Rectangle 14">
            <a:extLst>
              <a:ext uri="{FF2B5EF4-FFF2-40B4-BE49-F238E27FC236}">
                <a16:creationId xmlns:a16="http://schemas.microsoft.com/office/drawing/2014/main" id="{00C88729-4C88-264F-951D-F7C2AFB4A74E}"/>
              </a:ext>
            </a:extLst>
          </p:cNvPr>
          <p:cNvSpPr/>
          <p:nvPr/>
        </p:nvSpPr>
        <p:spPr bwMode="auto">
          <a:xfrm>
            <a:off x="2105430" y="2688936"/>
            <a:ext cx="8699944" cy="1942176"/>
          </a:xfrm>
          <a:prstGeom prst="rect">
            <a:avLst/>
          </a:prstGeom>
          <a:solidFill>
            <a:srgbClr val="FFFF00"/>
          </a:solidFill>
          <a:ln w="9525" cap="flat" cmpd="sng" algn="ctr">
            <a:noFill/>
            <a:prstDash val="solid"/>
            <a:round/>
            <a:headEnd type="none" w="med" len="med"/>
            <a:tailEnd type="none" w="med" len="med"/>
          </a:ln>
          <a:effectLst/>
        </p:spPr>
        <p:txBody>
          <a:bodyPr wrap="none" lIns="91439" tIns="45719" rIns="91439" bIns="45719" anchor="ctr"/>
          <a:lstStyle/>
          <a:p>
            <a:pPr marL="457200" marR="0" lvl="0" indent="-457200" algn="ctr" defTabSz="914391" eaLnBrk="0" fontAlgn="auto" latinLnBrk="0" hangingPunct="0">
              <a:lnSpc>
                <a:spcPct val="100000"/>
              </a:lnSpc>
              <a:spcBef>
                <a:spcPts val="0"/>
              </a:spcBef>
              <a:spcAft>
                <a:spcPts val="0"/>
              </a:spcAft>
              <a:buClrTx/>
              <a:buSzTx/>
              <a:buFont typeface="Wingdings" charset="2"/>
              <a:buNone/>
              <a:tabLst/>
              <a:defRPr/>
            </a:pPr>
            <a:r>
              <a:rPr lang="en-US" sz="3200" dirty="0">
                <a:solidFill>
                  <a:srgbClr val="313FFF"/>
                </a:solidFill>
              </a:rPr>
              <a:t>Enables </a:t>
            </a:r>
            <a:r>
              <a:rPr lang="en-US" sz="3200" i="1" dirty="0">
                <a:solidFill>
                  <a:srgbClr val="313FFF"/>
                </a:solidFill>
              </a:rPr>
              <a:t>higher-level abstractions and frameworks</a:t>
            </a:r>
          </a:p>
          <a:p>
            <a:pPr marL="457200" marR="0" lvl="0" indent="-457200" algn="ctr" defTabSz="914391" eaLnBrk="0" fontAlgn="auto" latinLnBrk="0" hangingPunct="0">
              <a:lnSpc>
                <a:spcPct val="100000"/>
              </a:lnSpc>
              <a:spcBef>
                <a:spcPts val="0"/>
              </a:spcBef>
              <a:spcAft>
                <a:spcPts val="0"/>
              </a:spcAft>
              <a:buClrTx/>
              <a:buSzTx/>
              <a:buFont typeface="Wingdings" charset="2"/>
              <a:buNone/>
              <a:tabLst/>
              <a:defRPr/>
            </a:pPr>
            <a:r>
              <a:rPr lang="en-US" sz="3200" i="1" dirty="0">
                <a:solidFill>
                  <a:srgbClr val="313FFF"/>
                </a:solidFill>
              </a:rPr>
              <a:t> </a:t>
            </a:r>
            <a:r>
              <a:rPr lang="en-US" sz="3200" dirty="0">
                <a:solidFill>
                  <a:srgbClr val="313FFF"/>
                </a:solidFill>
              </a:rPr>
              <a:t>for </a:t>
            </a:r>
            <a:r>
              <a:rPr lang="en-US" sz="3200" i="1" dirty="0">
                <a:solidFill>
                  <a:srgbClr val="313FFF"/>
                </a:solidFill>
              </a:rPr>
              <a:t>network-wide</a:t>
            </a:r>
            <a:r>
              <a:rPr lang="en-US" sz="3200" dirty="0">
                <a:solidFill>
                  <a:srgbClr val="313FFF"/>
                </a:solidFill>
              </a:rPr>
              <a:t> cache management!</a:t>
            </a:r>
          </a:p>
        </p:txBody>
      </p:sp>
      <p:sp>
        <p:nvSpPr>
          <p:cNvPr id="16" name="TextBox 15">
            <a:extLst>
              <a:ext uri="{FF2B5EF4-FFF2-40B4-BE49-F238E27FC236}">
                <a16:creationId xmlns:a16="http://schemas.microsoft.com/office/drawing/2014/main" id="{2FAC58E3-D858-6C42-AC6C-02CD846FA36B}"/>
              </a:ext>
            </a:extLst>
          </p:cNvPr>
          <p:cNvSpPr txBox="1"/>
          <p:nvPr/>
        </p:nvSpPr>
        <p:spPr>
          <a:xfrm>
            <a:off x="7200669" y="5725013"/>
            <a:ext cx="5219700" cy="369332"/>
          </a:xfrm>
          <a:prstGeom prst="rect">
            <a:avLst/>
          </a:prstGeom>
          <a:noFill/>
        </p:spPr>
        <p:txBody>
          <a:bodyPr wrap="square" rtlCol="0">
            <a:spAutoFit/>
          </a:bodyPr>
          <a:lstStyle/>
          <a:p>
            <a:r>
              <a:rPr lang="en-US" i="1" dirty="0">
                <a:solidFill>
                  <a:srgbClr val="FF0000"/>
                </a:solidFill>
              </a:rPr>
              <a:t>See Our IEEE ICDCS’17 paper for more details</a:t>
            </a:r>
          </a:p>
        </p:txBody>
      </p:sp>
    </p:spTree>
    <p:extLst>
      <p:ext uri="{BB962C8B-B14F-4D97-AF65-F5344CB8AC3E}">
        <p14:creationId xmlns:p14="http://schemas.microsoft.com/office/powerpoint/2010/main" val="222823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Network-wide Cache Management </a:t>
            </a:r>
          </a:p>
        </p:txBody>
      </p:sp>
      <p:pic>
        <p:nvPicPr>
          <p:cNvPr id="194" name="Picture 193">
            <a:extLst>
              <a:ext uri="{FF2B5EF4-FFF2-40B4-BE49-F238E27FC236}">
                <a16:creationId xmlns:a16="http://schemas.microsoft.com/office/drawing/2014/main" id="{F9800BF5-270B-CA40-BD88-B55CAF7FC5BE}"/>
              </a:ext>
            </a:extLst>
          </p:cNvPr>
          <p:cNvPicPr>
            <a:picLocks noChangeAspect="1"/>
          </p:cNvPicPr>
          <p:nvPr/>
        </p:nvPicPr>
        <p:blipFill>
          <a:blip r:embed="rId3"/>
          <a:stretch>
            <a:fillRect/>
          </a:stretch>
        </p:blipFill>
        <p:spPr>
          <a:xfrm>
            <a:off x="7618114" y="969167"/>
            <a:ext cx="1419184" cy="1000376"/>
          </a:xfrm>
          <a:prstGeom prst="rect">
            <a:avLst/>
          </a:prstGeom>
        </p:spPr>
      </p:pic>
      <p:pic>
        <p:nvPicPr>
          <p:cNvPr id="195" name="Picture 194">
            <a:extLst>
              <a:ext uri="{FF2B5EF4-FFF2-40B4-BE49-F238E27FC236}">
                <a16:creationId xmlns:a16="http://schemas.microsoft.com/office/drawing/2014/main" id="{AE6403AD-978E-6046-A0C3-3454B23A763B}"/>
              </a:ext>
            </a:extLst>
          </p:cNvPr>
          <p:cNvPicPr>
            <a:picLocks noChangeAspect="1"/>
          </p:cNvPicPr>
          <p:nvPr/>
        </p:nvPicPr>
        <p:blipFill>
          <a:blip r:embed="rId3"/>
          <a:stretch>
            <a:fillRect/>
          </a:stretch>
        </p:blipFill>
        <p:spPr>
          <a:xfrm>
            <a:off x="10457680" y="1944171"/>
            <a:ext cx="1419184" cy="1000376"/>
          </a:xfrm>
          <a:prstGeom prst="rect">
            <a:avLst/>
          </a:prstGeom>
        </p:spPr>
      </p:pic>
      <p:sp>
        <p:nvSpPr>
          <p:cNvPr id="197" name="Cloud 196">
            <a:extLst>
              <a:ext uri="{FF2B5EF4-FFF2-40B4-BE49-F238E27FC236}">
                <a16:creationId xmlns:a16="http://schemas.microsoft.com/office/drawing/2014/main" id="{B23F1F6D-806A-5649-8D28-980FFAE3C81F}"/>
              </a:ext>
            </a:extLst>
          </p:cNvPr>
          <p:cNvSpPr/>
          <p:nvPr/>
        </p:nvSpPr>
        <p:spPr>
          <a:xfrm>
            <a:off x="6146010" y="1857738"/>
            <a:ext cx="4515637" cy="3078926"/>
          </a:xfrm>
          <a:prstGeom prst="cloud">
            <a:avLst/>
          </a:prstGeom>
          <a:pattFill prst="shingle">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6DB4F31-73F7-7247-A187-8FDE47D73258}"/>
              </a:ext>
            </a:extLst>
          </p:cNvPr>
          <p:cNvCxnSpPr>
            <a:cxnSpLocks/>
          </p:cNvCxnSpPr>
          <p:nvPr/>
        </p:nvCxnSpPr>
        <p:spPr>
          <a:xfrm flipV="1">
            <a:off x="6725328" y="2571398"/>
            <a:ext cx="610232" cy="49380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877B3AB1-2174-7D4C-9D82-1CB11B57592A}"/>
              </a:ext>
            </a:extLst>
          </p:cNvPr>
          <p:cNvCxnSpPr>
            <a:cxnSpLocks/>
          </p:cNvCxnSpPr>
          <p:nvPr/>
        </p:nvCxnSpPr>
        <p:spPr>
          <a:xfrm flipH="1">
            <a:off x="6663027" y="3400789"/>
            <a:ext cx="62301" cy="474914"/>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D8D7D31E-8268-9F44-ABE1-09F5A1773EEB}"/>
              </a:ext>
            </a:extLst>
          </p:cNvPr>
          <p:cNvCxnSpPr>
            <a:cxnSpLocks/>
          </p:cNvCxnSpPr>
          <p:nvPr/>
        </p:nvCxnSpPr>
        <p:spPr>
          <a:xfrm flipH="1" flipV="1">
            <a:off x="7335560" y="2571398"/>
            <a:ext cx="939756" cy="346275"/>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5" name="Straight Connector 214">
            <a:extLst>
              <a:ext uri="{FF2B5EF4-FFF2-40B4-BE49-F238E27FC236}">
                <a16:creationId xmlns:a16="http://schemas.microsoft.com/office/drawing/2014/main" id="{D06ADC9B-0B40-6848-B4B7-3B39FC196EF7}"/>
              </a:ext>
            </a:extLst>
          </p:cNvPr>
          <p:cNvCxnSpPr>
            <a:cxnSpLocks/>
          </p:cNvCxnSpPr>
          <p:nvPr/>
        </p:nvCxnSpPr>
        <p:spPr>
          <a:xfrm flipV="1">
            <a:off x="7335560" y="1750622"/>
            <a:ext cx="841915" cy="48822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6" name="Straight Connector 215">
            <a:extLst>
              <a:ext uri="{FF2B5EF4-FFF2-40B4-BE49-F238E27FC236}">
                <a16:creationId xmlns:a16="http://schemas.microsoft.com/office/drawing/2014/main" id="{47B76CD3-428E-3E49-BA7F-E59EC066E117}"/>
              </a:ext>
            </a:extLst>
          </p:cNvPr>
          <p:cNvCxnSpPr>
            <a:cxnSpLocks/>
          </p:cNvCxnSpPr>
          <p:nvPr/>
        </p:nvCxnSpPr>
        <p:spPr>
          <a:xfrm flipV="1">
            <a:off x="8275315" y="2478793"/>
            <a:ext cx="1291664" cy="43888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7" name="Straight Connector 216">
            <a:extLst>
              <a:ext uri="{FF2B5EF4-FFF2-40B4-BE49-F238E27FC236}">
                <a16:creationId xmlns:a16="http://schemas.microsoft.com/office/drawing/2014/main" id="{F000F4E9-B34D-3742-85C3-A190A815C943}"/>
              </a:ext>
            </a:extLst>
          </p:cNvPr>
          <p:cNvCxnSpPr>
            <a:cxnSpLocks/>
          </p:cNvCxnSpPr>
          <p:nvPr/>
        </p:nvCxnSpPr>
        <p:spPr>
          <a:xfrm>
            <a:off x="9889025" y="2312516"/>
            <a:ext cx="568654" cy="131844"/>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EFA059CE-7ADF-1F45-9DA9-AFE08465DE74}"/>
              </a:ext>
            </a:extLst>
          </p:cNvPr>
          <p:cNvCxnSpPr>
            <a:cxnSpLocks/>
          </p:cNvCxnSpPr>
          <p:nvPr/>
        </p:nvCxnSpPr>
        <p:spPr>
          <a:xfrm flipV="1">
            <a:off x="7622748" y="3250228"/>
            <a:ext cx="652567" cy="42478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0" name="Straight Connector 219">
            <a:extLst>
              <a:ext uri="{FF2B5EF4-FFF2-40B4-BE49-F238E27FC236}">
                <a16:creationId xmlns:a16="http://schemas.microsoft.com/office/drawing/2014/main" id="{4347ED90-49C3-E04B-993E-5D63CD5011D8}"/>
              </a:ext>
            </a:extLst>
          </p:cNvPr>
          <p:cNvCxnSpPr>
            <a:cxnSpLocks/>
          </p:cNvCxnSpPr>
          <p:nvPr/>
        </p:nvCxnSpPr>
        <p:spPr>
          <a:xfrm flipH="1" flipV="1">
            <a:off x="6725328" y="3400789"/>
            <a:ext cx="897421" cy="27422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270629BB-B777-A04A-AA15-6DA6AC512B9E}"/>
              </a:ext>
            </a:extLst>
          </p:cNvPr>
          <p:cNvCxnSpPr>
            <a:cxnSpLocks/>
            <a:stCxn id="210" idx="0"/>
          </p:cNvCxnSpPr>
          <p:nvPr/>
        </p:nvCxnSpPr>
        <p:spPr>
          <a:xfrm flipV="1">
            <a:off x="8257437" y="3980469"/>
            <a:ext cx="516580" cy="41525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3" name="Straight Connector 222">
            <a:extLst>
              <a:ext uri="{FF2B5EF4-FFF2-40B4-BE49-F238E27FC236}">
                <a16:creationId xmlns:a16="http://schemas.microsoft.com/office/drawing/2014/main" id="{8D234E57-9FB8-2549-8F1F-38C74A5CF972}"/>
              </a:ext>
            </a:extLst>
          </p:cNvPr>
          <p:cNvCxnSpPr>
            <a:cxnSpLocks/>
          </p:cNvCxnSpPr>
          <p:nvPr/>
        </p:nvCxnSpPr>
        <p:spPr>
          <a:xfrm flipH="1" flipV="1">
            <a:off x="9566980" y="2478793"/>
            <a:ext cx="46603" cy="51530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16AEA5BE-B056-8445-88C4-25D2E4E03133}"/>
              </a:ext>
            </a:extLst>
          </p:cNvPr>
          <p:cNvCxnSpPr>
            <a:cxnSpLocks/>
            <a:stCxn id="211" idx="0"/>
          </p:cNvCxnSpPr>
          <p:nvPr/>
        </p:nvCxnSpPr>
        <p:spPr>
          <a:xfrm flipV="1">
            <a:off x="9603240" y="3326655"/>
            <a:ext cx="10343" cy="65094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CF463278-A4E1-7A43-9748-E7C0140D82C1}"/>
              </a:ext>
            </a:extLst>
          </p:cNvPr>
          <p:cNvCxnSpPr>
            <a:cxnSpLocks/>
          </p:cNvCxnSpPr>
          <p:nvPr/>
        </p:nvCxnSpPr>
        <p:spPr>
          <a:xfrm flipV="1">
            <a:off x="8774017" y="3326655"/>
            <a:ext cx="839566" cy="32126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777B8739-44F8-054B-94A8-CD4C9A10D395}"/>
              </a:ext>
            </a:extLst>
          </p:cNvPr>
          <p:cNvCxnSpPr>
            <a:cxnSpLocks/>
            <a:stCxn id="137" idx="0"/>
          </p:cNvCxnSpPr>
          <p:nvPr/>
        </p:nvCxnSpPr>
        <p:spPr>
          <a:xfrm flipV="1">
            <a:off x="6459906" y="4096282"/>
            <a:ext cx="185181" cy="76633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85CBF939-3AAD-E943-97D0-A8B00BA3996D}"/>
              </a:ext>
            </a:extLst>
          </p:cNvPr>
          <p:cNvCxnSpPr>
            <a:cxnSpLocks/>
          </p:cNvCxnSpPr>
          <p:nvPr/>
        </p:nvCxnSpPr>
        <p:spPr>
          <a:xfrm>
            <a:off x="8403730" y="4701592"/>
            <a:ext cx="706995" cy="43674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523BD149-8633-C046-85A5-A23BAF868311}"/>
              </a:ext>
            </a:extLst>
          </p:cNvPr>
          <p:cNvCxnSpPr>
            <a:cxnSpLocks/>
            <a:endCxn id="211" idx="1"/>
          </p:cNvCxnSpPr>
          <p:nvPr/>
        </p:nvCxnSpPr>
        <p:spPr>
          <a:xfrm>
            <a:off x="8774017" y="3980469"/>
            <a:ext cx="507177" cy="163403"/>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230" name="TextBox 229">
            <a:extLst>
              <a:ext uri="{FF2B5EF4-FFF2-40B4-BE49-F238E27FC236}">
                <a16:creationId xmlns:a16="http://schemas.microsoft.com/office/drawing/2014/main" id="{7D046941-B485-1D41-8CED-AE21107EA618}"/>
              </a:ext>
            </a:extLst>
          </p:cNvPr>
          <p:cNvSpPr txBox="1"/>
          <p:nvPr/>
        </p:nvSpPr>
        <p:spPr>
          <a:xfrm>
            <a:off x="10018085" y="4994295"/>
            <a:ext cx="1177650" cy="646331"/>
          </a:xfrm>
          <a:prstGeom prst="rect">
            <a:avLst/>
          </a:prstGeom>
          <a:noFill/>
        </p:spPr>
        <p:txBody>
          <a:bodyPr wrap="square" rtlCol="0">
            <a:spAutoFit/>
          </a:bodyPr>
          <a:lstStyle/>
          <a:p>
            <a:r>
              <a:rPr lang="en-US" b="1" dirty="0"/>
              <a:t>User Bases</a:t>
            </a:r>
          </a:p>
        </p:txBody>
      </p:sp>
      <p:sp>
        <p:nvSpPr>
          <p:cNvPr id="231" name="TextBox 230">
            <a:extLst>
              <a:ext uri="{FF2B5EF4-FFF2-40B4-BE49-F238E27FC236}">
                <a16:creationId xmlns:a16="http://schemas.microsoft.com/office/drawing/2014/main" id="{08308D3D-0227-BC43-818B-0A17065813EA}"/>
              </a:ext>
            </a:extLst>
          </p:cNvPr>
          <p:cNvSpPr txBox="1"/>
          <p:nvPr/>
        </p:nvSpPr>
        <p:spPr>
          <a:xfrm>
            <a:off x="10469920" y="1281270"/>
            <a:ext cx="1612109" cy="369332"/>
          </a:xfrm>
          <a:prstGeom prst="rect">
            <a:avLst/>
          </a:prstGeom>
          <a:noFill/>
        </p:spPr>
        <p:txBody>
          <a:bodyPr wrap="square" rtlCol="0">
            <a:spAutoFit/>
          </a:bodyPr>
          <a:lstStyle/>
          <a:p>
            <a:r>
              <a:rPr lang="en-US" b="1" dirty="0"/>
              <a:t>Origin Servers</a:t>
            </a:r>
          </a:p>
        </p:txBody>
      </p:sp>
      <p:sp>
        <p:nvSpPr>
          <p:cNvPr id="232" name="TextBox 231">
            <a:extLst>
              <a:ext uri="{FF2B5EF4-FFF2-40B4-BE49-F238E27FC236}">
                <a16:creationId xmlns:a16="http://schemas.microsoft.com/office/drawing/2014/main" id="{3A6F3DD1-1C33-6A4C-A51A-369874CF2BEF}"/>
              </a:ext>
            </a:extLst>
          </p:cNvPr>
          <p:cNvSpPr txBox="1"/>
          <p:nvPr/>
        </p:nvSpPr>
        <p:spPr>
          <a:xfrm>
            <a:off x="9830794" y="2895905"/>
            <a:ext cx="2238089" cy="369332"/>
          </a:xfrm>
          <a:prstGeom prst="rect">
            <a:avLst/>
          </a:prstGeom>
          <a:noFill/>
        </p:spPr>
        <p:txBody>
          <a:bodyPr wrap="square" rtlCol="0">
            <a:spAutoFit/>
          </a:bodyPr>
          <a:lstStyle/>
          <a:p>
            <a:pPr algn="ctr"/>
            <a:r>
              <a:rPr lang="en-US" b="1" dirty="0"/>
              <a:t>Intermediate Servers</a:t>
            </a:r>
          </a:p>
        </p:txBody>
      </p:sp>
      <p:cxnSp>
        <p:nvCxnSpPr>
          <p:cNvPr id="234" name="Straight Connector 233">
            <a:extLst>
              <a:ext uri="{FF2B5EF4-FFF2-40B4-BE49-F238E27FC236}">
                <a16:creationId xmlns:a16="http://schemas.microsoft.com/office/drawing/2014/main" id="{B5D68DC9-FFD9-254D-AF34-AB9A8B7F00AE}"/>
              </a:ext>
            </a:extLst>
          </p:cNvPr>
          <p:cNvCxnSpPr>
            <a:cxnSpLocks/>
          </p:cNvCxnSpPr>
          <p:nvPr/>
        </p:nvCxnSpPr>
        <p:spPr>
          <a:xfrm flipH="1" flipV="1">
            <a:off x="8275315" y="3250228"/>
            <a:ext cx="498702" cy="397687"/>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236" name="TextBox 235">
            <a:extLst>
              <a:ext uri="{FF2B5EF4-FFF2-40B4-BE49-F238E27FC236}">
                <a16:creationId xmlns:a16="http://schemas.microsoft.com/office/drawing/2014/main" id="{7E950D39-853A-BA4D-9E63-6650E4A6F591}"/>
              </a:ext>
            </a:extLst>
          </p:cNvPr>
          <p:cNvSpPr txBox="1"/>
          <p:nvPr/>
        </p:nvSpPr>
        <p:spPr>
          <a:xfrm>
            <a:off x="6039007" y="1074475"/>
            <a:ext cx="1848143" cy="369332"/>
          </a:xfrm>
          <a:prstGeom prst="rect">
            <a:avLst/>
          </a:prstGeom>
          <a:noFill/>
        </p:spPr>
        <p:txBody>
          <a:bodyPr wrap="square" rtlCol="0">
            <a:spAutoFit/>
          </a:bodyPr>
          <a:lstStyle/>
          <a:p>
            <a:pPr algn="ctr"/>
            <a:r>
              <a:rPr lang="en-US" b="1" dirty="0"/>
              <a:t>Objects</a:t>
            </a:r>
          </a:p>
        </p:txBody>
      </p:sp>
      <p:cxnSp>
        <p:nvCxnSpPr>
          <p:cNvPr id="225" name="Straight Connector 224">
            <a:extLst>
              <a:ext uri="{FF2B5EF4-FFF2-40B4-BE49-F238E27FC236}">
                <a16:creationId xmlns:a16="http://schemas.microsoft.com/office/drawing/2014/main" id="{1922C7C6-1183-9148-AC9E-9BFB4D824563}"/>
              </a:ext>
            </a:extLst>
          </p:cNvPr>
          <p:cNvCxnSpPr>
            <a:cxnSpLocks/>
            <a:stCxn id="211" idx="3"/>
          </p:cNvCxnSpPr>
          <p:nvPr/>
        </p:nvCxnSpPr>
        <p:spPr>
          <a:xfrm>
            <a:off x="9925286" y="4143872"/>
            <a:ext cx="1132438" cy="170554"/>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56" name="Straight Connector 255">
            <a:extLst>
              <a:ext uri="{FF2B5EF4-FFF2-40B4-BE49-F238E27FC236}">
                <a16:creationId xmlns:a16="http://schemas.microsoft.com/office/drawing/2014/main" id="{C37A42A2-37E9-A148-AFAE-049BAEB17ED5}"/>
              </a:ext>
            </a:extLst>
          </p:cNvPr>
          <p:cNvCxnSpPr>
            <a:cxnSpLocks/>
            <a:stCxn id="147" idx="0"/>
          </p:cNvCxnSpPr>
          <p:nvPr/>
        </p:nvCxnSpPr>
        <p:spPr>
          <a:xfrm flipV="1">
            <a:off x="7584998" y="4007565"/>
            <a:ext cx="88546" cy="946104"/>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8CABDB9D-078D-7140-9B5C-9879E456DC8A}"/>
              </a:ext>
            </a:extLst>
          </p:cNvPr>
          <p:cNvGrpSpPr/>
          <p:nvPr/>
        </p:nvGrpSpPr>
        <p:grpSpPr>
          <a:xfrm>
            <a:off x="6280665" y="2165151"/>
            <a:ext cx="3707196" cy="2551350"/>
            <a:chOff x="5867721" y="2165151"/>
            <a:chExt cx="3707196" cy="2551350"/>
          </a:xfrm>
        </p:grpSpPr>
        <p:sp>
          <p:nvSpPr>
            <p:cNvPr id="5" name="Oval 4">
              <a:extLst>
                <a:ext uri="{FF2B5EF4-FFF2-40B4-BE49-F238E27FC236}">
                  <a16:creationId xmlns:a16="http://schemas.microsoft.com/office/drawing/2014/main" id="{78AB86E2-ED08-6E4D-B7D2-D6FA3E77C70A}"/>
                </a:ext>
              </a:extLst>
            </p:cNvPr>
            <p:cNvSpPr/>
            <p:nvPr/>
          </p:nvSpPr>
          <p:spPr>
            <a:xfrm>
              <a:off x="6572128" y="2238741"/>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a:extLst>
                <a:ext uri="{FF2B5EF4-FFF2-40B4-BE49-F238E27FC236}">
                  <a16:creationId xmlns:a16="http://schemas.microsoft.com/office/drawing/2014/main" id="{582A9955-322D-5243-B997-B6D8BA79CA34}"/>
                </a:ext>
              </a:extLst>
            </p:cNvPr>
            <p:cNvSpPr/>
            <p:nvPr/>
          </p:nvSpPr>
          <p:spPr>
            <a:xfrm>
              <a:off x="5956792" y="3069252"/>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a:extLst>
                <a:ext uri="{FF2B5EF4-FFF2-40B4-BE49-F238E27FC236}">
                  <a16:creationId xmlns:a16="http://schemas.microsoft.com/office/drawing/2014/main" id="{EF03BA54-7922-7041-9F60-521CF39D509B}"/>
                </a:ext>
              </a:extLst>
            </p:cNvPr>
            <p:cNvSpPr/>
            <p:nvPr/>
          </p:nvSpPr>
          <p:spPr>
            <a:xfrm>
              <a:off x="5867721" y="3884715"/>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a:extLst>
                <a:ext uri="{FF2B5EF4-FFF2-40B4-BE49-F238E27FC236}">
                  <a16:creationId xmlns:a16="http://schemas.microsoft.com/office/drawing/2014/main" id="{84823DE7-EF1E-D645-92C8-A398CA147248}"/>
                </a:ext>
              </a:extLst>
            </p:cNvPr>
            <p:cNvSpPr/>
            <p:nvPr/>
          </p:nvSpPr>
          <p:spPr>
            <a:xfrm>
              <a:off x="7422085" y="4401969"/>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9E3A02D2-28F0-1047-9340-7651A0AC8395}"/>
                </a:ext>
              </a:extLst>
            </p:cNvPr>
            <p:cNvSpPr/>
            <p:nvPr/>
          </p:nvSpPr>
          <p:spPr>
            <a:xfrm>
              <a:off x="6832521" y="3684117"/>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a:extLst>
                <a:ext uri="{FF2B5EF4-FFF2-40B4-BE49-F238E27FC236}">
                  <a16:creationId xmlns:a16="http://schemas.microsoft.com/office/drawing/2014/main" id="{A57F605B-2CDE-9045-AA02-B40826530854}"/>
                </a:ext>
              </a:extLst>
            </p:cNvPr>
            <p:cNvSpPr/>
            <p:nvPr/>
          </p:nvSpPr>
          <p:spPr>
            <a:xfrm>
              <a:off x="8800333" y="3001874"/>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a:extLst>
                <a:ext uri="{FF2B5EF4-FFF2-40B4-BE49-F238E27FC236}">
                  <a16:creationId xmlns:a16="http://schemas.microsoft.com/office/drawing/2014/main" id="{20A36774-46F8-994E-BC78-EA4BBEA71B2F}"/>
                </a:ext>
              </a:extLst>
            </p:cNvPr>
            <p:cNvSpPr/>
            <p:nvPr/>
          </p:nvSpPr>
          <p:spPr>
            <a:xfrm>
              <a:off x="8796799" y="3979980"/>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a:extLst>
                <a:ext uri="{FF2B5EF4-FFF2-40B4-BE49-F238E27FC236}">
                  <a16:creationId xmlns:a16="http://schemas.microsoft.com/office/drawing/2014/main" id="{B9D06178-AE0D-3648-86D4-B0545E7CF152}"/>
                </a:ext>
              </a:extLst>
            </p:cNvPr>
            <p:cNvSpPr/>
            <p:nvPr/>
          </p:nvSpPr>
          <p:spPr>
            <a:xfrm>
              <a:off x="7523754" y="2922149"/>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a:extLst>
                <a:ext uri="{FF2B5EF4-FFF2-40B4-BE49-F238E27FC236}">
                  <a16:creationId xmlns:a16="http://schemas.microsoft.com/office/drawing/2014/main" id="{FED00188-2778-F546-8D76-C02383A329E5}"/>
                </a:ext>
              </a:extLst>
            </p:cNvPr>
            <p:cNvSpPr/>
            <p:nvPr/>
          </p:nvSpPr>
          <p:spPr>
            <a:xfrm>
              <a:off x="7982694" y="3650236"/>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DB3C7A76-1076-554F-AB78-E62641865E0C}"/>
                </a:ext>
              </a:extLst>
            </p:cNvPr>
            <p:cNvSpPr/>
            <p:nvPr/>
          </p:nvSpPr>
          <p:spPr>
            <a:xfrm>
              <a:off x="8813841" y="2165151"/>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a:extLst>
              <a:ext uri="{FF2B5EF4-FFF2-40B4-BE49-F238E27FC236}">
                <a16:creationId xmlns:a16="http://schemas.microsoft.com/office/drawing/2014/main" id="{E67B95A5-B6CA-4F4D-9B4C-5477BABF891D}"/>
              </a:ext>
            </a:extLst>
          </p:cNvPr>
          <p:cNvGrpSpPr/>
          <p:nvPr/>
        </p:nvGrpSpPr>
        <p:grpSpPr>
          <a:xfrm>
            <a:off x="6163319" y="4862612"/>
            <a:ext cx="682372" cy="761594"/>
            <a:chOff x="4692922" y="3460051"/>
            <a:chExt cx="682372" cy="761594"/>
          </a:xfrm>
        </p:grpSpPr>
        <p:pic>
          <p:nvPicPr>
            <p:cNvPr id="137" name="Picture 136" descr="fig1(2).png">
              <a:extLst>
                <a:ext uri="{FF2B5EF4-FFF2-40B4-BE49-F238E27FC236}">
                  <a16:creationId xmlns:a16="http://schemas.microsoft.com/office/drawing/2014/main" id="{4B929EEB-F814-0A4E-81DA-37D8A7989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39" name="Picture 138" descr="fig1(2).png">
              <a:extLst>
                <a:ext uri="{FF2B5EF4-FFF2-40B4-BE49-F238E27FC236}">
                  <a16:creationId xmlns:a16="http://schemas.microsoft.com/office/drawing/2014/main" id="{2FCCB8E1-502F-8443-BB7E-F453FF467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0" name="Picture 139" descr="fig1(2).png">
              <a:extLst>
                <a:ext uri="{FF2B5EF4-FFF2-40B4-BE49-F238E27FC236}">
                  <a16:creationId xmlns:a16="http://schemas.microsoft.com/office/drawing/2014/main" id="{388D5942-3443-9F44-BB39-9450C6286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42" name="Group 141">
            <a:extLst>
              <a:ext uri="{FF2B5EF4-FFF2-40B4-BE49-F238E27FC236}">
                <a16:creationId xmlns:a16="http://schemas.microsoft.com/office/drawing/2014/main" id="{62D2A949-EE93-F449-99A2-240F869EA44F}"/>
              </a:ext>
            </a:extLst>
          </p:cNvPr>
          <p:cNvGrpSpPr/>
          <p:nvPr/>
        </p:nvGrpSpPr>
        <p:grpSpPr>
          <a:xfrm>
            <a:off x="8971049" y="4936664"/>
            <a:ext cx="682372" cy="761594"/>
            <a:chOff x="4692922" y="3460051"/>
            <a:chExt cx="682372" cy="761594"/>
          </a:xfrm>
        </p:grpSpPr>
        <p:pic>
          <p:nvPicPr>
            <p:cNvPr id="143" name="Picture 142" descr="fig1(2).png">
              <a:extLst>
                <a:ext uri="{FF2B5EF4-FFF2-40B4-BE49-F238E27FC236}">
                  <a16:creationId xmlns:a16="http://schemas.microsoft.com/office/drawing/2014/main" id="{9C0F97E1-838E-FA48-B480-B3C535BDD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44" name="Picture 143" descr="fig1(2).png">
              <a:extLst>
                <a:ext uri="{FF2B5EF4-FFF2-40B4-BE49-F238E27FC236}">
                  <a16:creationId xmlns:a16="http://schemas.microsoft.com/office/drawing/2014/main" id="{EE744E5D-D061-124F-9676-FBDA0478F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5" name="Picture 144" descr="fig1(2).png">
              <a:extLst>
                <a:ext uri="{FF2B5EF4-FFF2-40B4-BE49-F238E27FC236}">
                  <a16:creationId xmlns:a16="http://schemas.microsoft.com/office/drawing/2014/main" id="{BA4B89D0-3B63-8044-AB04-304A9BD8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46" name="Group 145">
            <a:extLst>
              <a:ext uri="{FF2B5EF4-FFF2-40B4-BE49-F238E27FC236}">
                <a16:creationId xmlns:a16="http://schemas.microsoft.com/office/drawing/2014/main" id="{02A5D087-0CF6-A042-AFF4-7F9DBA70ACEA}"/>
              </a:ext>
            </a:extLst>
          </p:cNvPr>
          <p:cNvGrpSpPr/>
          <p:nvPr/>
        </p:nvGrpSpPr>
        <p:grpSpPr>
          <a:xfrm>
            <a:off x="7288411" y="4953669"/>
            <a:ext cx="682372" cy="761594"/>
            <a:chOff x="4692922" y="3460051"/>
            <a:chExt cx="682372" cy="761594"/>
          </a:xfrm>
        </p:grpSpPr>
        <p:pic>
          <p:nvPicPr>
            <p:cNvPr id="147" name="Picture 146" descr="fig1(2).png">
              <a:extLst>
                <a:ext uri="{FF2B5EF4-FFF2-40B4-BE49-F238E27FC236}">
                  <a16:creationId xmlns:a16="http://schemas.microsoft.com/office/drawing/2014/main" id="{6DB9D9A7-4F68-C749-8A0A-A6700626E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48" name="Picture 147" descr="fig1(2).png">
              <a:extLst>
                <a:ext uri="{FF2B5EF4-FFF2-40B4-BE49-F238E27FC236}">
                  <a16:creationId xmlns:a16="http://schemas.microsoft.com/office/drawing/2014/main" id="{048E8840-7D3D-774F-B42F-70B54C930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9" name="Picture 148" descr="fig1(2).png">
              <a:extLst>
                <a:ext uri="{FF2B5EF4-FFF2-40B4-BE49-F238E27FC236}">
                  <a16:creationId xmlns:a16="http://schemas.microsoft.com/office/drawing/2014/main" id="{21F34400-53C4-7B41-8842-1F96ECC41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50" name="Group 149">
            <a:extLst>
              <a:ext uri="{FF2B5EF4-FFF2-40B4-BE49-F238E27FC236}">
                <a16:creationId xmlns:a16="http://schemas.microsoft.com/office/drawing/2014/main" id="{4793A5D7-95B4-7546-8AB7-EF423AD2345D}"/>
              </a:ext>
            </a:extLst>
          </p:cNvPr>
          <p:cNvGrpSpPr/>
          <p:nvPr/>
        </p:nvGrpSpPr>
        <p:grpSpPr>
          <a:xfrm>
            <a:off x="11104367" y="3942946"/>
            <a:ext cx="682372" cy="761594"/>
            <a:chOff x="4692922" y="3460051"/>
            <a:chExt cx="682372" cy="761594"/>
          </a:xfrm>
        </p:grpSpPr>
        <p:pic>
          <p:nvPicPr>
            <p:cNvPr id="151" name="Picture 150" descr="fig1(2).png">
              <a:extLst>
                <a:ext uri="{FF2B5EF4-FFF2-40B4-BE49-F238E27FC236}">
                  <a16:creationId xmlns:a16="http://schemas.microsoft.com/office/drawing/2014/main" id="{66152B9E-8804-6541-B2F0-B8211C7A2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52" name="Picture 151" descr="fig1(2).png">
              <a:extLst>
                <a:ext uri="{FF2B5EF4-FFF2-40B4-BE49-F238E27FC236}">
                  <a16:creationId xmlns:a16="http://schemas.microsoft.com/office/drawing/2014/main" id="{12490158-7D0C-2E46-9FD9-EE11F585E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53" name="Picture 152" descr="fig1(2).png">
              <a:extLst>
                <a:ext uri="{FF2B5EF4-FFF2-40B4-BE49-F238E27FC236}">
                  <a16:creationId xmlns:a16="http://schemas.microsoft.com/office/drawing/2014/main" id="{0F034863-56B2-2C47-80D6-F779B155C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4" name="Group 3">
            <a:extLst>
              <a:ext uri="{FF2B5EF4-FFF2-40B4-BE49-F238E27FC236}">
                <a16:creationId xmlns:a16="http://schemas.microsoft.com/office/drawing/2014/main" id="{6A08340D-33ED-CB40-8A67-E111B33BAB2F}"/>
              </a:ext>
            </a:extLst>
          </p:cNvPr>
          <p:cNvGrpSpPr/>
          <p:nvPr/>
        </p:nvGrpSpPr>
        <p:grpSpPr>
          <a:xfrm>
            <a:off x="6762382" y="1636418"/>
            <a:ext cx="548985" cy="88557"/>
            <a:chOff x="5526180" y="4889863"/>
            <a:chExt cx="548985" cy="88557"/>
          </a:xfrm>
        </p:grpSpPr>
        <p:sp>
          <p:nvSpPr>
            <p:cNvPr id="255" name="Rounded Rectangle 254">
              <a:extLst>
                <a:ext uri="{FF2B5EF4-FFF2-40B4-BE49-F238E27FC236}">
                  <a16:creationId xmlns:a16="http://schemas.microsoft.com/office/drawing/2014/main" id="{2A037826-E46E-2B45-A703-599D1E527A73}"/>
                </a:ext>
              </a:extLst>
            </p:cNvPr>
            <p:cNvSpPr/>
            <p:nvPr/>
          </p:nvSpPr>
          <p:spPr>
            <a:xfrm>
              <a:off x="5667850" y="4889863"/>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a:extLst>
                <a:ext uri="{FF2B5EF4-FFF2-40B4-BE49-F238E27FC236}">
                  <a16:creationId xmlns:a16="http://schemas.microsoft.com/office/drawing/2014/main" id="{23C67691-DA02-754A-9455-D367C1E47E3B}"/>
                </a:ext>
              </a:extLst>
            </p:cNvPr>
            <p:cNvSpPr/>
            <p:nvPr/>
          </p:nvSpPr>
          <p:spPr>
            <a:xfrm>
              <a:off x="5820568" y="4891288"/>
              <a:ext cx="106265" cy="8713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a:extLst>
                <a:ext uri="{FF2B5EF4-FFF2-40B4-BE49-F238E27FC236}">
                  <a16:creationId xmlns:a16="http://schemas.microsoft.com/office/drawing/2014/main" id="{73F682E8-826E-FB41-8479-A263E4C14B42}"/>
                </a:ext>
              </a:extLst>
            </p:cNvPr>
            <p:cNvSpPr/>
            <p:nvPr/>
          </p:nvSpPr>
          <p:spPr>
            <a:xfrm>
              <a:off x="5968900" y="4889863"/>
              <a:ext cx="106265" cy="87132"/>
            </a:xfrm>
            <a:prstGeom prst="roundRect">
              <a:avLst/>
            </a:prstGeom>
            <a:solidFill>
              <a:srgbClr val="B3174E"/>
            </a:solidFill>
            <a:ln>
              <a:solidFill>
                <a:srgbClr val="B31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ounded Rectangle 258">
              <a:extLst>
                <a:ext uri="{FF2B5EF4-FFF2-40B4-BE49-F238E27FC236}">
                  <a16:creationId xmlns:a16="http://schemas.microsoft.com/office/drawing/2014/main" id="{23811DA5-0790-3A49-9BC5-562C692B35DA}"/>
                </a:ext>
              </a:extLst>
            </p:cNvPr>
            <p:cNvSpPr/>
            <p:nvPr/>
          </p:nvSpPr>
          <p:spPr>
            <a:xfrm>
              <a:off x="5526180" y="4889863"/>
              <a:ext cx="106265" cy="871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472DC5D-F6B6-0842-9CFB-5DF8CA525159}"/>
              </a:ext>
            </a:extLst>
          </p:cNvPr>
          <p:cNvGrpSpPr/>
          <p:nvPr/>
        </p:nvGrpSpPr>
        <p:grpSpPr>
          <a:xfrm>
            <a:off x="6666677" y="2327140"/>
            <a:ext cx="1014790" cy="1537697"/>
            <a:chOff x="6253733" y="2327140"/>
            <a:chExt cx="1014790" cy="1537697"/>
          </a:xfrm>
        </p:grpSpPr>
        <p:sp>
          <p:nvSpPr>
            <p:cNvPr id="260" name="Rounded Rectangle 259">
              <a:extLst>
                <a:ext uri="{FF2B5EF4-FFF2-40B4-BE49-F238E27FC236}">
                  <a16:creationId xmlns:a16="http://schemas.microsoft.com/office/drawing/2014/main" id="{7B78788F-9FCC-9846-99D9-6D2BC0643F41}"/>
                </a:ext>
              </a:extLst>
            </p:cNvPr>
            <p:cNvSpPr/>
            <p:nvPr/>
          </p:nvSpPr>
          <p:spPr>
            <a:xfrm>
              <a:off x="6253733" y="3179900"/>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ed Rectangle 260">
              <a:extLst>
                <a:ext uri="{FF2B5EF4-FFF2-40B4-BE49-F238E27FC236}">
                  <a16:creationId xmlns:a16="http://schemas.microsoft.com/office/drawing/2014/main" id="{A8E55B29-BAC3-7C46-B06A-A326C9532FDD}"/>
                </a:ext>
              </a:extLst>
            </p:cNvPr>
            <p:cNvSpPr/>
            <p:nvPr/>
          </p:nvSpPr>
          <p:spPr>
            <a:xfrm>
              <a:off x="7162258" y="3777705"/>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a:extLst>
                <a:ext uri="{FF2B5EF4-FFF2-40B4-BE49-F238E27FC236}">
                  <a16:creationId xmlns:a16="http://schemas.microsoft.com/office/drawing/2014/main" id="{BFD23ECE-7E8D-6E46-AC4E-DA710A138E68}"/>
                </a:ext>
              </a:extLst>
            </p:cNvPr>
            <p:cNvSpPr/>
            <p:nvPr/>
          </p:nvSpPr>
          <p:spPr>
            <a:xfrm>
              <a:off x="6870056" y="2327140"/>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A24551FD-EEFC-8C4A-AB64-2775EAF03F24}"/>
              </a:ext>
            </a:extLst>
          </p:cNvPr>
          <p:cNvGrpSpPr/>
          <p:nvPr/>
        </p:nvGrpSpPr>
        <p:grpSpPr>
          <a:xfrm>
            <a:off x="8042743" y="3030065"/>
            <a:ext cx="548985" cy="88557"/>
            <a:chOff x="5526180" y="4889863"/>
            <a:chExt cx="548985" cy="88557"/>
          </a:xfrm>
        </p:grpSpPr>
        <p:sp>
          <p:nvSpPr>
            <p:cNvPr id="264" name="Rounded Rectangle 263">
              <a:extLst>
                <a:ext uri="{FF2B5EF4-FFF2-40B4-BE49-F238E27FC236}">
                  <a16:creationId xmlns:a16="http://schemas.microsoft.com/office/drawing/2014/main" id="{FB32EBED-2E4A-1442-940A-4A303455009C}"/>
                </a:ext>
              </a:extLst>
            </p:cNvPr>
            <p:cNvSpPr/>
            <p:nvPr/>
          </p:nvSpPr>
          <p:spPr>
            <a:xfrm>
              <a:off x="5667850" y="4889863"/>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a:extLst>
                <a:ext uri="{FF2B5EF4-FFF2-40B4-BE49-F238E27FC236}">
                  <a16:creationId xmlns:a16="http://schemas.microsoft.com/office/drawing/2014/main" id="{D8950D95-2B2B-944F-A19B-0E5A801C8663}"/>
                </a:ext>
              </a:extLst>
            </p:cNvPr>
            <p:cNvSpPr/>
            <p:nvPr/>
          </p:nvSpPr>
          <p:spPr>
            <a:xfrm>
              <a:off x="5820568" y="4891288"/>
              <a:ext cx="106265" cy="8713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a:extLst>
                <a:ext uri="{FF2B5EF4-FFF2-40B4-BE49-F238E27FC236}">
                  <a16:creationId xmlns:a16="http://schemas.microsoft.com/office/drawing/2014/main" id="{72D91E51-E5AE-6E46-B7DE-160F8CE169B7}"/>
                </a:ext>
              </a:extLst>
            </p:cNvPr>
            <p:cNvSpPr/>
            <p:nvPr/>
          </p:nvSpPr>
          <p:spPr>
            <a:xfrm>
              <a:off x="5968900" y="4889863"/>
              <a:ext cx="106265" cy="87132"/>
            </a:xfrm>
            <a:prstGeom prst="roundRect">
              <a:avLst/>
            </a:prstGeom>
            <a:solidFill>
              <a:srgbClr val="B3174E"/>
            </a:solidFill>
            <a:ln>
              <a:solidFill>
                <a:srgbClr val="B31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ed Rectangle 266">
              <a:extLst>
                <a:ext uri="{FF2B5EF4-FFF2-40B4-BE49-F238E27FC236}">
                  <a16:creationId xmlns:a16="http://schemas.microsoft.com/office/drawing/2014/main" id="{E4D068E3-3748-264F-85E9-9F66D639C7D4}"/>
                </a:ext>
              </a:extLst>
            </p:cNvPr>
            <p:cNvSpPr/>
            <p:nvPr/>
          </p:nvSpPr>
          <p:spPr>
            <a:xfrm>
              <a:off x="5526180" y="4889863"/>
              <a:ext cx="106265" cy="871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8" name="Rounded Rectangle 267">
            <a:extLst>
              <a:ext uri="{FF2B5EF4-FFF2-40B4-BE49-F238E27FC236}">
                <a16:creationId xmlns:a16="http://schemas.microsoft.com/office/drawing/2014/main" id="{B1467484-773C-A447-854F-37262B530E49}"/>
              </a:ext>
            </a:extLst>
          </p:cNvPr>
          <p:cNvSpPr/>
          <p:nvPr/>
        </p:nvSpPr>
        <p:spPr>
          <a:xfrm>
            <a:off x="8122874" y="4429581"/>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ed Rectangle 268">
            <a:extLst>
              <a:ext uri="{FF2B5EF4-FFF2-40B4-BE49-F238E27FC236}">
                <a16:creationId xmlns:a16="http://schemas.microsoft.com/office/drawing/2014/main" id="{F05AE5BF-6D89-EF49-AB2D-06CD69C9DC14}"/>
              </a:ext>
            </a:extLst>
          </p:cNvPr>
          <p:cNvSpPr/>
          <p:nvPr/>
        </p:nvSpPr>
        <p:spPr>
          <a:xfrm>
            <a:off x="8672561" y="3796213"/>
            <a:ext cx="106265" cy="87132"/>
          </a:xfrm>
          <a:prstGeom prst="roundRect">
            <a:avLst/>
          </a:prstGeom>
          <a:solidFill>
            <a:srgbClr val="B3174E"/>
          </a:solidFill>
          <a:ln>
            <a:solidFill>
              <a:srgbClr val="B317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15BD2BD-ADE1-EE42-AF19-B459A512EB0F}"/>
              </a:ext>
            </a:extLst>
          </p:cNvPr>
          <p:cNvGrpSpPr/>
          <p:nvPr/>
        </p:nvGrpSpPr>
        <p:grpSpPr>
          <a:xfrm>
            <a:off x="8039980" y="3030065"/>
            <a:ext cx="544679" cy="91338"/>
            <a:chOff x="7546436" y="2604989"/>
            <a:chExt cx="544679" cy="91338"/>
          </a:xfrm>
        </p:grpSpPr>
        <p:grpSp>
          <p:nvGrpSpPr>
            <p:cNvPr id="270" name="Group 269">
              <a:extLst>
                <a:ext uri="{FF2B5EF4-FFF2-40B4-BE49-F238E27FC236}">
                  <a16:creationId xmlns:a16="http://schemas.microsoft.com/office/drawing/2014/main" id="{91994502-C28A-B247-97F6-F640456960B1}"/>
                </a:ext>
              </a:extLst>
            </p:cNvPr>
            <p:cNvGrpSpPr/>
            <p:nvPr/>
          </p:nvGrpSpPr>
          <p:grpSpPr>
            <a:xfrm>
              <a:off x="7690462" y="2604989"/>
              <a:ext cx="400653" cy="88557"/>
              <a:chOff x="5526180" y="4889863"/>
              <a:chExt cx="400653" cy="88557"/>
            </a:xfrm>
          </p:grpSpPr>
          <p:sp>
            <p:nvSpPr>
              <p:cNvPr id="271" name="Rounded Rectangle 270">
                <a:extLst>
                  <a:ext uri="{FF2B5EF4-FFF2-40B4-BE49-F238E27FC236}">
                    <a16:creationId xmlns:a16="http://schemas.microsoft.com/office/drawing/2014/main" id="{17FCD040-7C41-2643-9407-B2328642FBD8}"/>
                  </a:ext>
                </a:extLst>
              </p:cNvPr>
              <p:cNvSpPr/>
              <p:nvPr/>
            </p:nvSpPr>
            <p:spPr>
              <a:xfrm>
                <a:off x="5667850" y="4889863"/>
                <a:ext cx="106265" cy="87132"/>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271">
                <a:extLst>
                  <a:ext uri="{FF2B5EF4-FFF2-40B4-BE49-F238E27FC236}">
                    <a16:creationId xmlns:a16="http://schemas.microsoft.com/office/drawing/2014/main" id="{DF26182C-9475-7648-96F3-7801857E2142}"/>
                  </a:ext>
                </a:extLst>
              </p:cNvPr>
              <p:cNvSpPr/>
              <p:nvPr/>
            </p:nvSpPr>
            <p:spPr>
              <a:xfrm>
                <a:off x="5820568" y="4891288"/>
                <a:ext cx="106265" cy="87132"/>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a:extLst>
                  <a:ext uri="{FF2B5EF4-FFF2-40B4-BE49-F238E27FC236}">
                    <a16:creationId xmlns:a16="http://schemas.microsoft.com/office/drawing/2014/main" id="{26DCE690-0E92-C348-98F4-B0432C515DAC}"/>
                  </a:ext>
                </a:extLst>
              </p:cNvPr>
              <p:cNvSpPr/>
              <p:nvPr/>
            </p:nvSpPr>
            <p:spPr>
              <a:xfrm>
                <a:off x="5526180" y="4889863"/>
                <a:ext cx="106265" cy="871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5" name="Rounded Rectangle 274">
              <a:extLst>
                <a:ext uri="{FF2B5EF4-FFF2-40B4-BE49-F238E27FC236}">
                  <a16:creationId xmlns:a16="http://schemas.microsoft.com/office/drawing/2014/main" id="{4A1D278B-1814-C348-854F-68B23BCB6265}"/>
                </a:ext>
              </a:extLst>
            </p:cNvPr>
            <p:cNvSpPr/>
            <p:nvPr/>
          </p:nvSpPr>
          <p:spPr>
            <a:xfrm>
              <a:off x="7546436" y="2609195"/>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0A30D234-0979-784D-9A21-6840ACC9EE59}"/>
              </a:ext>
            </a:extLst>
          </p:cNvPr>
          <p:cNvGrpSpPr/>
          <p:nvPr/>
        </p:nvGrpSpPr>
        <p:grpSpPr>
          <a:xfrm>
            <a:off x="9537148" y="2284774"/>
            <a:ext cx="154409" cy="1899433"/>
            <a:chOff x="9124204" y="2284774"/>
            <a:chExt cx="154409" cy="1899433"/>
          </a:xfrm>
        </p:grpSpPr>
        <p:sp>
          <p:nvSpPr>
            <p:cNvPr id="276" name="Rounded Rectangle 275">
              <a:extLst>
                <a:ext uri="{FF2B5EF4-FFF2-40B4-BE49-F238E27FC236}">
                  <a16:creationId xmlns:a16="http://schemas.microsoft.com/office/drawing/2014/main" id="{32B6830B-980C-1149-90DA-6A6E59500F7F}"/>
                </a:ext>
              </a:extLst>
            </p:cNvPr>
            <p:cNvSpPr/>
            <p:nvPr/>
          </p:nvSpPr>
          <p:spPr>
            <a:xfrm>
              <a:off x="9124204" y="4097075"/>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a:extLst>
                <a:ext uri="{FF2B5EF4-FFF2-40B4-BE49-F238E27FC236}">
                  <a16:creationId xmlns:a16="http://schemas.microsoft.com/office/drawing/2014/main" id="{A4C0B331-763F-FC42-B17D-B2A58BC71D02}"/>
                </a:ext>
              </a:extLst>
            </p:cNvPr>
            <p:cNvSpPr/>
            <p:nvPr/>
          </p:nvSpPr>
          <p:spPr>
            <a:xfrm>
              <a:off x="9142921" y="3099706"/>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a:extLst>
                <a:ext uri="{FF2B5EF4-FFF2-40B4-BE49-F238E27FC236}">
                  <a16:creationId xmlns:a16="http://schemas.microsoft.com/office/drawing/2014/main" id="{9E0C76D6-7CEC-794C-B6DB-E1B3A6F0FFD7}"/>
                </a:ext>
              </a:extLst>
            </p:cNvPr>
            <p:cNvSpPr/>
            <p:nvPr/>
          </p:nvSpPr>
          <p:spPr>
            <a:xfrm>
              <a:off x="9172348" y="2284774"/>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83F4D0BE-3942-1648-A744-3FE65AAE4FB5}"/>
              </a:ext>
            </a:extLst>
          </p:cNvPr>
          <p:cNvGrpSpPr/>
          <p:nvPr/>
        </p:nvGrpSpPr>
        <p:grpSpPr>
          <a:xfrm>
            <a:off x="9691557" y="2055981"/>
            <a:ext cx="1403612" cy="2136735"/>
            <a:chOff x="9278613" y="2055981"/>
            <a:chExt cx="1403612" cy="2136735"/>
          </a:xfrm>
        </p:grpSpPr>
        <p:cxnSp>
          <p:nvCxnSpPr>
            <p:cNvPr id="279" name="Straight Arrow Connector 278">
              <a:extLst>
                <a:ext uri="{FF2B5EF4-FFF2-40B4-BE49-F238E27FC236}">
                  <a16:creationId xmlns:a16="http://schemas.microsoft.com/office/drawing/2014/main" id="{424DCC7B-F45D-1042-B75E-4789FD5734C2}"/>
                </a:ext>
              </a:extLst>
            </p:cNvPr>
            <p:cNvCxnSpPr>
              <a:cxnSpLocks/>
            </p:cNvCxnSpPr>
            <p:nvPr/>
          </p:nvCxnSpPr>
          <p:spPr>
            <a:xfrm flipH="1" flipV="1">
              <a:off x="9519700" y="2170615"/>
              <a:ext cx="485709" cy="10305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80" name="Straight Arrow Connector 279">
              <a:extLst>
                <a:ext uri="{FF2B5EF4-FFF2-40B4-BE49-F238E27FC236}">
                  <a16:creationId xmlns:a16="http://schemas.microsoft.com/office/drawing/2014/main" id="{FCC7D2B2-55F3-3E49-8AC5-BE02010EDE44}"/>
                </a:ext>
              </a:extLst>
            </p:cNvPr>
            <p:cNvCxnSpPr>
              <a:cxnSpLocks/>
            </p:cNvCxnSpPr>
            <p:nvPr/>
          </p:nvCxnSpPr>
          <p:spPr>
            <a:xfrm>
              <a:off x="9278613" y="2553273"/>
              <a:ext cx="46739" cy="391274"/>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sp>
          <p:nvSpPr>
            <p:cNvPr id="281" name="Rounded Rectangle 280">
              <a:extLst>
                <a:ext uri="{FF2B5EF4-FFF2-40B4-BE49-F238E27FC236}">
                  <a16:creationId xmlns:a16="http://schemas.microsoft.com/office/drawing/2014/main" id="{BC41CA5C-F5DA-5D4F-80B7-0F3E314FB3E2}"/>
                </a:ext>
              </a:extLst>
            </p:cNvPr>
            <p:cNvSpPr/>
            <p:nvPr/>
          </p:nvSpPr>
          <p:spPr>
            <a:xfrm>
              <a:off x="9972296" y="2055981"/>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a:extLst>
                <a:ext uri="{FF2B5EF4-FFF2-40B4-BE49-F238E27FC236}">
                  <a16:creationId xmlns:a16="http://schemas.microsoft.com/office/drawing/2014/main" id="{647B6FA8-E6C1-1C4D-BFE1-66C47F8B0EFB}"/>
                </a:ext>
              </a:extLst>
            </p:cNvPr>
            <p:cNvSpPr/>
            <p:nvPr/>
          </p:nvSpPr>
          <p:spPr>
            <a:xfrm>
              <a:off x="10575960" y="4105584"/>
              <a:ext cx="106265" cy="87132"/>
            </a:xfrm>
            <a:prstGeom prst="roundRect">
              <a:avLst/>
            </a:prstGeom>
            <a:solidFill>
              <a:srgbClr val="0AE7C7"/>
            </a:solidFill>
            <a:ln>
              <a:solidFill>
                <a:srgbClr val="0AE7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3" name="Straight Arrow Connector 282">
              <a:extLst>
                <a:ext uri="{FF2B5EF4-FFF2-40B4-BE49-F238E27FC236}">
                  <a16:creationId xmlns:a16="http://schemas.microsoft.com/office/drawing/2014/main" id="{41F811A5-4D22-234C-96E0-0DF19A97DABA}"/>
                </a:ext>
              </a:extLst>
            </p:cNvPr>
            <p:cNvCxnSpPr>
              <a:cxnSpLocks/>
            </p:cNvCxnSpPr>
            <p:nvPr/>
          </p:nvCxnSpPr>
          <p:spPr>
            <a:xfrm>
              <a:off x="9308904" y="3373711"/>
              <a:ext cx="39328" cy="569235"/>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84" name="Straight Arrow Connector 283">
              <a:extLst>
                <a:ext uri="{FF2B5EF4-FFF2-40B4-BE49-F238E27FC236}">
                  <a16:creationId xmlns:a16="http://schemas.microsoft.com/office/drawing/2014/main" id="{B3C2F949-0B5F-284C-AD4F-655523645A69}"/>
                </a:ext>
              </a:extLst>
            </p:cNvPr>
            <p:cNvCxnSpPr>
              <a:cxnSpLocks/>
            </p:cNvCxnSpPr>
            <p:nvPr/>
          </p:nvCxnSpPr>
          <p:spPr>
            <a:xfrm>
              <a:off x="9535107" y="3998649"/>
              <a:ext cx="995469" cy="185558"/>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grpSp>
      <p:sp>
        <p:nvSpPr>
          <p:cNvPr id="95" name="Rounded Rectangle 94">
            <a:extLst>
              <a:ext uri="{FF2B5EF4-FFF2-40B4-BE49-F238E27FC236}">
                <a16:creationId xmlns:a16="http://schemas.microsoft.com/office/drawing/2014/main" id="{70B8F30A-CBAF-C24E-AAA3-1A36557B782D}"/>
              </a:ext>
            </a:extLst>
          </p:cNvPr>
          <p:cNvSpPr/>
          <p:nvPr/>
        </p:nvSpPr>
        <p:spPr>
          <a:xfrm>
            <a:off x="6610776" y="3996139"/>
            <a:ext cx="106265" cy="87132"/>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ontent Placeholder 5">
            <a:extLst>
              <a:ext uri="{FF2B5EF4-FFF2-40B4-BE49-F238E27FC236}">
                <a16:creationId xmlns:a16="http://schemas.microsoft.com/office/drawing/2014/main" id="{70DD7FD1-AB98-504E-8825-CFC64B8955D0}"/>
              </a:ext>
            </a:extLst>
          </p:cNvPr>
          <p:cNvSpPr txBox="1">
            <a:spLocks/>
          </p:cNvSpPr>
          <p:nvPr/>
        </p:nvSpPr>
        <p:spPr>
          <a:xfrm>
            <a:off x="141857" y="1142950"/>
            <a:ext cx="5628424" cy="536109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2446338" algn="l"/>
              </a:tabLst>
            </a:pPr>
            <a:r>
              <a:rPr lang="en-US" sz="3100" i="1" dirty="0">
                <a:solidFill>
                  <a:srgbClr val="313FFF"/>
                </a:solidFill>
              </a:rPr>
              <a:t>Decouples</a:t>
            </a:r>
            <a:r>
              <a:rPr lang="en-US" sz="3100" dirty="0"/>
              <a:t> </a:t>
            </a:r>
            <a:r>
              <a:rPr lang="en-US" sz="3100" i="1" dirty="0">
                <a:solidFill>
                  <a:srgbClr val="002060"/>
                </a:solidFill>
              </a:rPr>
              <a:t>caching policies </a:t>
            </a:r>
            <a:r>
              <a:rPr lang="en-US" sz="3100" dirty="0">
                <a:solidFill>
                  <a:srgbClr val="002060"/>
                </a:solidFill>
              </a:rPr>
              <a:t>(“what objects to cache”) from </a:t>
            </a:r>
            <a:r>
              <a:rPr lang="en-US" sz="3100" i="1" dirty="0">
                <a:solidFill>
                  <a:srgbClr val="002060"/>
                </a:solidFill>
              </a:rPr>
              <a:t>object placement</a:t>
            </a:r>
            <a:r>
              <a:rPr lang="en-US" sz="3100" dirty="0">
                <a:solidFill>
                  <a:srgbClr val="002060"/>
                </a:solidFill>
              </a:rPr>
              <a:t> (“where to place an object or multiple copies of it”)  across multiple distributed caches</a:t>
            </a:r>
          </a:p>
          <a:p>
            <a:pPr lvl="1">
              <a:buFont typeface="Wingdings" pitchFamily="2" charset="2"/>
              <a:buChar char="Ø"/>
              <a:tabLst>
                <a:tab pos="2446338" algn="l"/>
              </a:tabLst>
            </a:pPr>
            <a:r>
              <a:rPr lang="en-US" dirty="0"/>
              <a:t> </a:t>
            </a:r>
            <a:r>
              <a:rPr lang="en-US" sz="2600" dirty="0"/>
              <a:t>e.g., in terms of server loads, it doesn’t matter where objects are placed; it matters to user access latency</a:t>
            </a:r>
          </a:p>
          <a:p>
            <a:pPr lvl="1">
              <a:buFont typeface="Wingdings" pitchFamily="2" charset="2"/>
              <a:buChar char="Ø"/>
              <a:tabLst>
                <a:tab pos="2446338" algn="l"/>
              </a:tabLst>
            </a:pPr>
            <a:endParaRPr lang="en-US" sz="600" dirty="0"/>
          </a:p>
          <a:p>
            <a:pPr>
              <a:tabLst>
                <a:tab pos="2446338" algn="l"/>
              </a:tabLst>
            </a:pPr>
            <a:r>
              <a:rPr lang="en-US" sz="3100" dirty="0">
                <a:solidFill>
                  <a:srgbClr val="002060"/>
                </a:solidFill>
              </a:rPr>
              <a:t>Allows cache network operators to </a:t>
            </a:r>
            <a:r>
              <a:rPr lang="en-US" sz="3100" i="1" dirty="0">
                <a:solidFill>
                  <a:srgbClr val="313FFF"/>
                </a:solidFill>
              </a:rPr>
              <a:t>efficiently</a:t>
            </a:r>
            <a:r>
              <a:rPr lang="en-US" sz="3100" dirty="0">
                <a:solidFill>
                  <a:srgbClr val="002060"/>
                </a:solidFill>
              </a:rPr>
              <a:t> and </a:t>
            </a:r>
            <a:r>
              <a:rPr lang="en-US" sz="3100" i="1" dirty="0">
                <a:solidFill>
                  <a:srgbClr val="313FFF"/>
                </a:solidFill>
              </a:rPr>
              <a:t>fully utilize </a:t>
            </a:r>
            <a:r>
              <a:rPr lang="en-US" sz="3100" dirty="0">
                <a:solidFill>
                  <a:srgbClr val="002060"/>
                </a:solidFill>
              </a:rPr>
              <a:t>the available cache resources</a:t>
            </a:r>
          </a:p>
          <a:p>
            <a:pPr lvl="1">
              <a:buFont typeface="Wingdings" pitchFamily="2" charset="2"/>
              <a:buChar char="Ø"/>
              <a:tabLst>
                <a:tab pos="2446338" algn="l"/>
              </a:tabLst>
            </a:pPr>
            <a:r>
              <a:rPr lang="en-US" sz="2700" dirty="0">
                <a:solidFill>
                  <a:srgbClr val="002060"/>
                </a:solidFill>
              </a:rPr>
              <a:t> </a:t>
            </a:r>
            <a:r>
              <a:rPr lang="en-US" sz="2600" dirty="0">
                <a:solidFill>
                  <a:srgbClr val="002060"/>
                </a:solidFill>
              </a:rPr>
              <a:t>e.g., </a:t>
            </a:r>
            <a:r>
              <a:rPr lang="en-US" sz="2600" i="1" dirty="0">
                <a:solidFill>
                  <a:srgbClr val="002060"/>
                </a:solidFill>
              </a:rPr>
              <a:t>controlled</a:t>
            </a:r>
            <a:r>
              <a:rPr lang="en-US" sz="2600" dirty="0">
                <a:solidFill>
                  <a:srgbClr val="002060"/>
                </a:solidFill>
              </a:rPr>
              <a:t> “placement” &amp; movement” of objects from one cache node to another node</a:t>
            </a:r>
          </a:p>
          <a:p>
            <a:pPr lvl="1">
              <a:buFont typeface="Wingdings" pitchFamily="2" charset="2"/>
              <a:buChar char="Ø"/>
              <a:tabLst>
                <a:tab pos="2446338" algn="l"/>
              </a:tabLst>
            </a:pPr>
            <a:endParaRPr lang="en-US" sz="600" dirty="0"/>
          </a:p>
          <a:p>
            <a:pPr>
              <a:tabLst>
                <a:tab pos="2446338" algn="l"/>
              </a:tabLst>
            </a:pPr>
            <a:r>
              <a:rPr lang="en-US" sz="3100" dirty="0">
                <a:solidFill>
                  <a:srgbClr val="002060"/>
                </a:solidFill>
              </a:rPr>
              <a:t>Enables development of more effective, efficient, and manageable </a:t>
            </a:r>
            <a:r>
              <a:rPr lang="en-US" sz="3100" i="1" dirty="0">
                <a:solidFill>
                  <a:srgbClr val="313FFF"/>
                </a:solidFill>
              </a:rPr>
              <a:t>network-wide</a:t>
            </a:r>
            <a:r>
              <a:rPr lang="en-US" sz="3100" dirty="0">
                <a:solidFill>
                  <a:srgbClr val="002060"/>
                </a:solidFill>
              </a:rPr>
              <a:t> cache management policies</a:t>
            </a:r>
          </a:p>
          <a:p>
            <a:pPr lvl="1">
              <a:buFont typeface="Wingdings" pitchFamily="2" charset="2"/>
              <a:buChar char="Ø"/>
              <a:tabLst>
                <a:tab pos="2446338" algn="l"/>
              </a:tabLst>
            </a:pPr>
            <a:r>
              <a:rPr lang="en-US" dirty="0"/>
              <a:t> </a:t>
            </a:r>
            <a:r>
              <a:rPr lang="en-US" sz="2600" dirty="0"/>
              <a:t>e.g., by accommodating different objectives of CPs, COs and users</a:t>
            </a:r>
          </a:p>
          <a:p>
            <a:endParaRPr lang="en-US" dirty="0"/>
          </a:p>
          <a:p>
            <a:endParaRPr lang="en-US" dirty="0"/>
          </a:p>
        </p:txBody>
      </p:sp>
      <p:sp>
        <p:nvSpPr>
          <p:cNvPr id="108" name="Rectangle 107">
            <a:extLst>
              <a:ext uri="{FF2B5EF4-FFF2-40B4-BE49-F238E27FC236}">
                <a16:creationId xmlns:a16="http://schemas.microsoft.com/office/drawing/2014/main" id="{53B5637E-A3B1-064C-97F5-C05AA65546C9}"/>
              </a:ext>
            </a:extLst>
          </p:cNvPr>
          <p:cNvSpPr/>
          <p:nvPr/>
        </p:nvSpPr>
        <p:spPr bwMode="auto">
          <a:xfrm>
            <a:off x="6096109" y="3009802"/>
            <a:ext cx="5402801" cy="559929"/>
          </a:xfrm>
          <a:prstGeom prst="rect">
            <a:avLst/>
          </a:prstGeom>
          <a:solidFill>
            <a:srgbClr val="FFFF00"/>
          </a:solidFill>
          <a:ln w="9525" cap="flat" cmpd="sng" algn="ctr">
            <a:noFill/>
            <a:prstDash val="solid"/>
            <a:round/>
            <a:headEnd type="none" w="med" len="med"/>
            <a:tailEnd type="none" w="med" len="med"/>
          </a:ln>
          <a:effectLst/>
        </p:spPr>
        <p:txBody>
          <a:bodyPr wrap="none" lIns="91439" tIns="45719" rIns="91439" bIns="45719" anchor="ctr"/>
          <a:lstStyle/>
          <a:p>
            <a:pPr marL="457200" marR="0" lvl="0" indent="-457200" algn="ctr" defTabSz="914391" eaLnBrk="0" fontAlgn="auto" latinLnBrk="0" hangingPunct="0">
              <a:lnSpc>
                <a:spcPct val="100000"/>
              </a:lnSpc>
              <a:spcBef>
                <a:spcPts val="0"/>
              </a:spcBef>
              <a:spcAft>
                <a:spcPts val="0"/>
              </a:spcAft>
              <a:buClrTx/>
              <a:buSzTx/>
              <a:buFont typeface="Wingdings" charset="2"/>
              <a:buNone/>
              <a:tabLst/>
              <a:defRPr/>
            </a:pPr>
            <a:r>
              <a:rPr lang="en-US" sz="2800" dirty="0">
                <a:solidFill>
                  <a:srgbClr val="313FFF"/>
                </a:solidFill>
              </a:rPr>
              <a:t>“software-defined” cache networks</a:t>
            </a:r>
          </a:p>
        </p:txBody>
      </p:sp>
    </p:spTree>
    <p:extLst>
      <p:ext uri="{BB962C8B-B14F-4D97-AF65-F5344CB8AC3E}">
        <p14:creationId xmlns:p14="http://schemas.microsoft.com/office/powerpoint/2010/main" val="27356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35" presetClass="emph" presetSubtype="0" repeatCount="indefinite" fill="hold" nodeType="withEffect">
                                  <p:stCondLst>
                                    <p:cond delay="0"/>
                                  </p:stCondLst>
                                  <p:endCondLst>
                                    <p:cond evt="onNext" delay="0">
                                      <p:tgtEl>
                                        <p:sldTgt/>
                                      </p:tgtEl>
                                    </p:cond>
                                  </p:endCondLst>
                                  <p:childTnLst>
                                    <p:anim calcmode="discrete" valueType="str">
                                      <p:cBhvr>
                                        <p:cTn id="14" dur="1000" fill="hold"/>
                                        <p:tgtEl>
                                          <p:spTgt spid="8"/>
                                        </p:tgtEl>
                                        <p:attrNameLst>
                                          <p:attrName>style.visibility</p:attrName>
                                        </p:attrNameLst>
                                      </p:cBhvr>
                                      <p:tavLst>
                                        <p:tav tm="0">
                                          <p:val>
                                            <p:strVal val="hidden"/>
                                          </p:val>
                                        </p:tav>
                                        <p:tav tm="50000">
                                          <p:val>
                                            <p:strVal val="visible"/>
                                          </p:val>
                                        </p:tav>
                                      </p:tavLst>
                                    </p:anim>
                                  </p:childTnLst>
                                </p:cTn>
                              </p:par>
                              <p:par>
                                <p:cTn id="15" presetID="1" presetClass="entr" presetSubtype="0" fill="hold" nodeType="withEffect">
                                  <p:stCondLst>
                                    <p:cond delay="0"/>
                                  </p:stCondLst>
                                  <p:childTnLst>
                                    <p:set>
                                      <p:cBhvr>
                                        <p:cTn id="16" dur="1" fill="hold">
                                          <p:stCondLst>
                                            <p:cond delay="0"/>
                                          </p:stCondLst>
                                        </p:cTn>
                                        <p:tgtEl>
                                          <p:spTgt spid="2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6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68"/>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35" presetClass="emph" presetSubtype="0" repeatCount="indefinite" fill="hold" nodeType="withEffect">
                                  <p:stCondLst>
                                    <p:cond delay="0"/>
                                  </p:stCondLst>
                                  <p:endCondLst>
                                    <p:cond evt="onNext" delay="0">
                                      <p:tgtEl>
                                        <p:sldTgt/>
                                      </p:tgtEl>
                                    </p:cond>
                                  </p:endCondLst>
                                  <p:childTnLst>
                                    <p:anim calcmode="discrete" valueType="str">
                                      <p:cBhvr>
                                        <p:cTn id="34" dur="10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500" fill="hold"/>
                                        <p:tgtEl>
                                          <p:spTgt spid="108"/>
                                        </p:tgtEl>
                                        <p:attrNameLst>
                                          <p:attrName>ppt_x</p:attrName>
                                        </p:attrNameLst>
                                      </p:cBhvr>
                                      <p:tavLst>
                                        <p:tav tm="0">
                                          <p:val>
                                            <p:strVal val="#ppt_x"/>
                                          </p:val>
                                        </p:tav>
                                        <p:tav tm="100000">
                                          <p:val>
                                            <p:strVal val="#ppt_x"/>
                                          </p:val>
                                        </p:tav>
                                      </p:tavLst>
                                    </p:anim>
                                    <p:anim calcmode="lin" valueType="num">
                                      <p:cBhvr additive="base">
                                        <p:cTn id="40" dur="500" fill="hold"/>
                                        <p:tgtEl>
                                          <p:spTgt spid="1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68" grpId="0" animBg="1"/>
      <p:bldP spid="268" grpId="1" animBg="1"/>
      <p:bldP spid="269" grpId="0" animBg="1"/>
      <p:bldP spid="1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782" y="158603"/>
            <a:ext cx="11388436" cy="652609"/>
          </a:xfrm>
        </p:spPr>
        <p:txBody>
          <a:bodyPr>
            <a:normAutofit fontScale="90000"/>
          </a:bodyPr>
          <a:lstStyle/>
          <a:p>
            <a:r>
              <a:rPr lang="en-US" dirty="0"/>
              <a:t>Network-wide Performance Optimization</a:t>
            </a:r>
          </a:p>
        </p:txBody>
      </p:sp>
      <p:sp>
        <p:nvSpPr>
          <p:cNvPr id="3" name="Content Placeholder 2"/>
          <p:cNvSpPr>
            <a:spLocks noGrp="1"/>
          </p:cNvSpPr>
          <p:nvPr>
            <p:ph idx="1"/>
          </p:nvPr>
        </p:nvSpPr>
        <p:spPr>
          <a:xfrm>
            <a:off x="192867" y="1091536"/>
            <a:ext cx="9004293" cy="5607861"/>
          </a:xfrm>
        </p:spPr>
        <p:txBody>
          <a:bodyPr>
            <a:normAutofit/>
          </a:bodyPr>
          <a:lstStyle/>
          <a:p>
            <a:pPr marL="0" indent="0">
              <a:buNone/>
            </a:pPr>
            <a:endParaRPr lang="en-US" dirty="0"/>
          </a:p>
          <a:p>
            <a:r>
              <a:rPr lang="en-US" dirty="0"/>
              <a:t>Goal</a:t>
            </a:r>
          </a:p>
          <a:p>
            <a:pPr lvl="1"/>
            <a:r>
              <a:rPr lang="en-US" dirty="0"/>
              <a:t>Maximizing network utilization</a:t>
            </a:r>
          </a:p>
          <a:p>
            <a:pPr lvl="2"/>
            <a:r>
              <a:rPr lang="en-US" dirty="0"/>
              <a:t>Which objects to cache?</a:t>
            </a:r>
          </a:p>
          <a:p>
            <a:pPr lvl="2"/>
            <a:r>
              <a:rPr lang="en-US" dirty="0"/>
              <a:t>Where to place them?</a:t>
            </a:r>
          </a:p>
          <a:p>
            <a:pPr lvl="2"/>
            <a:r>
              <a:rPr lang="en-US" dirty="0"/>
              <a:t>Cache allotments</a:t>
            </a:r>
          </a:p>
          <a:p>
            <a:endParaRPr lang="en-US" dirty="0"/>
          </a:p>
          <a:p>
            <a:r>
              <a:rPr lang="en-US" dirty="0"/>
              <a:t>Constraints</a:t>
            </a:r>
          </a:p>
          <a:p>
            <a:pPr lvl="1"/>
            <a:r>
              <a:rPr lang="en-US" dirty="0"/>
              <a:t>The summation of allotments within an intermediate cache must not exceed its physical capacity</a:t>
            </a:r>
          </a:p>
          <a:p>
            <a:pPr lvl="1"/>
            <a:r>
              <a:rPr lang="en-US" dirty="0"/>
              <a:t>The total size of the objects in any BIG cache must not exceed its capacity</a:t>
            </a:r>
          </a:p>
          <a:p>
            <a:endParaRPr lang="en-US" dirty="0"/>
          </a:p>
          <a:p>
            <a:pPr lvl="1"/>
            <a:endParaRPr lang="en-US" dirty="0"/>
          </a:p>
          <a:p>
            <a:endParaRPr lang="en-US" dirty="0"/>
          </a:p>
        </p:txBody>
      </p:sp>
      <p:grpSp>
        <p:nvGrpSpPr>
          <p:cNvPr id="117" name="Group 116">
            <a:extLst>
              <a:ext uri="{FF2B5EF4-FFF2-40B4-BE49-F238E27FC236}">
                <a16:creationId xmlns:a16="http://schemas.microsoft.com/office/drawing/2014/main" id="{5F8A5A49-8373-034D-9F49-C3730E7CE985}"/>
              </a:ext>
            </a:extLst>
          </p:cNvPr>
          <p:cNvGrpSpPr/>
          <p:nvPr/>
        </p:nvGrpSpPr>
        <p:grpSpPr>
          <a:xfrm>
            <a:off x="5680743" y="937392"/>
            <a:ext cx="6472332" cy="2818633"/>
            <a:chOff x="1255341" y="529945"/>
            <a:chExt cx="6992667" cy="2981971"/>
          </a:xfrm>
        </p:grpSpPr>
        <p:sp>
          <p:nvSpPr>
            <p:cNvPr id="118" name="TextBox 117">
              <a:extLst>
                <a:ext uri="{FF2B5EF4-FFF2-40B4-BE49-F238E27FC236}">
                  <a16:creationId xmlns:a16="http://schemas.microsoft.com/office/drawing/2014/main" id="{B7AB353B-8F8C-EC49-B4A0-AD6318A6E795}"/>
                </a:ext>
              </a:extLst>
            </p:cNvPr>
            <p:cNvSpPr txBox="1"/>
            <p:nvPr/>
          </p:nvSpPr>
          <p:spPr>
            <a:xfrm rot="16200000">
              <a:off x="7403627" y="1181453"/>
              <a:ext cx="718502" cy="369332"/>
            </a:xfrm>
            <a:prstGeom prst="rect">
              <a:avLst/>
            </a:prstGeom>
            <a:noFill/>
          </p:spPr>
          <p:txBody>
            <a:bodyPr wrap="square" rtlCol="0">
              <a:spAutoFit/>
            </a:bodyPr>
            <a:lstStyle/>
            <a:p>
              <a:r>
                <a:rPr lang="en-US" dirty="0"/>
                <a:t>…..</a:t>
              </a:r>
            </a:p>
          </p:txBody>
        </p:sp>
        <p:cxnSp>
          <p:nvCxnSpPr>
            <p:cNvPr id="119" name="Straight Connector 118">
              <a:extLst>
                <a:ext uri="{FF2B5EF4-FFF2-40B4-BE49-F238E27FC236}">
                  <a16:creationId xmlns:a16="http://schemas.microsoft.com/office/drawing/2014/main" id="{616ED889-E1D8-B54A-AA5D-39CD26340832}"/>
                </a:ext>
              </a:extLst>
            </p:cNvPr>
            <p:cNvCxnSpPr>
              <a:cxnSpLocks/>
              <a:stCxn id="137" idx="0"/>
              <a:endCxn id="133" idx="2"/>
            </p:cNvCxnSpPr>
            <p:nvPr/>
          </p:nvCxnSpPr>
          <p:spPr>
            <a:xfrm flipH="1" flipV="1">
              <a:off x="3417354" y="1953351"/>
              <a:ext cx="783719" cy="247517"/>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120" name="TextBox 119">
              <a:extLst>
                <a:ext uri="{FF2B5EF4-FFF2-40B4-BE49-F238E27FC236}">
                  <a16:creationId xmlns:a16="http://schemas.microsoft.com/office/drawing/2014/main" id="{B41B9F4D-2068-624E-A832-D5AACFE04514}"/>
                </a:ext>
              </a:extLst>
            </p:cNvPr>
            <p:cNvSpPr txBox="1"/>
            <p:nvPr/>
          </p:nvSpPr>
          <p:spPr>
            <a:xfrm>
              <a:off x="1464228" y="1576164"/>
              <a:ext cx="1976633" cy="646331"/>
            </a:xfrm>
            <a:prstGeom prst="rect">
              <a:avLst/>
            </a:prstGeom>
            <a:noFill/>
          </p:spPr>
          <p:txBody>
            <a:bodyPr wrap="square" rtlCol="0">
              <a:spAutoFit/>
            </a:bodyPr>
            <a:lstStyle/>
            <a:p>
              <a:pPr algn="ctr"/>
              <a:r>
                <a:rPr lang="en-US" b="1" dirty="0"/>
                <a:t>Intermediate</a:t>
              </a:r>
              <a:r>
                <a:rPr lang="en-US" dirty="0"/>
                <a:t> </a:t>
              </a:r>
              <a:r>
                <a:rPr lang="en-US" b="1" dirty="0"/>
                <a:t>Servers</a:t>
              </a:r>
            </a:p>
          </p:txBody>
        </p:sp>
        <p:sp>
          <p:nvSpPr>
            <p:cNvPr id="121" name="Rounded Rectangle 120">
              <a:extLst>
                <a:ext uri="{FF2B5EF4-FFF2-40B4-BE49-F238E27FC236}">
                  <a16:creationId xmlns:a16="http://schemas.microsoft.com/office/drawing/2014/main" id="{734C45E7-6B39-3F4B-A1B1-53DDFACA9AE2}"/>
                </a:ext>
              </a:extLst>
            </p:cNvPr>
            <p:cNvSpPr/>
            <p:nvPr/>
          </p:nvSpPr>
          <p:spPr>
            <a:xfrm>
              <a:off x="4806844" y="913447"/>
              <a:ext cx="45719"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2" name="Rounded Rectangle 121">
              <a:extLst>
                <a:ext uri="{FF2B5EF4-FFF2-40B4-BE49-F238E27FC236}">
                  <a16:creationId xmlns:a16="http://schemas.microsoft.com/office/drawing/2014/main" id="{94FC90B3-F2FB-6F4C-B3FE-BA689107B164}"/>
                </a:ext>
              </a:extLst>
            </p:cNvPr>
            <p:cNvSpPr/>
            <p:nvPr/>
          </p:nvSpPr>
          <p:spPr>
            <a:xfrm>
              <a:off x="6072815" y="1692489"/>
              <a:ext cx="70771"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3" name="Rounded Rectangle 122">
              <a:extLst>
                <a:ext uri="{FF2B5EF4-FFF2-40B4-BE49-F238E27FC236}">
                  <a16:creationId xmlns:a16="http://schemas.microsoft.com/office/drawing/2014/main" id="{9117C415-FC6B-1D4A-8744-7DBEA27D6B34}"/>
                </a:ext>
              </a:extLst>
            </p:cNvPr>
            <p:cNvSpPr/>
            <p:nvPr/>
          </p:nvSpPr>
          <p:spPr>
            <a:xfrm>
              <a:off x="6568281" y="2213739"/>
              <a:ext cx="101205"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4" name="Group 123">
              <a:extLst>
                <a:ext uri="{FF2B5EF4-FFF2-40B4-BE49-F238E27FC236}">
                  <a16:creationId xmlns:a16="http://schemas.microsoft.com/office/drawing/2014/main" id="{8F705E49-61F7-8642-B8B3-595428567485}"/>
                </a:ext>
              </a:extLst>
            </p:cNvPr>
            <p:cNvGrpSpPr/>
            <p:nvPr/>
          </p:nvGrpSpPr>
          <p:grpSpPr>
            <a:xfrm>
              <a:off x="4417722" y="913448"/>
              <a:ext cx="123063" cy="275338"/>
              <a:chOff x="2992540" y="2350471"/>
              <a:chExt cx="430420" cy="275338"/>
            </a:xfrm>
          </p:grpSpPr>
          <p:sp>
            <p:nvSpPr>
              <p:cNvPr id="322" name="Rounded Rectangle 321">
                <a:extLst>
                  <a:ext uri="{FF2B5EF4-FFF2-40B4-BE49-F238E27FC236}">
                    <a16:creationId xmlns:a16="http://schemas.microsoft.com/office/drawing/2014/main" id="{CEBFAA58-548D-B447-A2F4-49381200D701}"/>
                  </a:ext>
                </a:extLst>
              </p:cNvPr>
              <p:cNvSpPr/>
              <p:nvPr/>
            </p:nvSpPr>
            <p:spPr>
              <a:xfrm>
                <a:off x="3321755" y="2350471"/>
                <a:ext cx="101205" cy="265175"/>
              </a:xfrm>
              <a:prstGeom prst="roundRect">
                <a:avLst/>
              </a:prstGeom>
              <a:pattFill prst="pct75">
                <a:fgClr>
                  <a:srgbClr val="C0000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3" name="Rounded Rectangle 322">
                <a:extLst>
                  <a:ext uri="{FF2B5EF4-FFF2-40B4-BE49-F238E27FC236}">
                    <a16:creationId xmlns:a16="http://schemas.microsoft.com/office/drawing/2014/main" id="{1AFB706B-6B16-E743-BF36-A02EA2571821}"/>
                  </a:ext>
                </a:extLst>
              </p:cNvPr>
              <p:cNvSpPr/>
              <p:nvPr/>
            </p:nvSpPr>
            <p:spPr>
              <a:xfrm>
                <a:off x="3166325" y="2363723"/>
                <a:ext cx="148409" cy="262086"/>
              </a:xfrm>
              <a:prstGeom prst="roundRect">
                <a:avLst/>
              </a:prstGeom>
              <a:pattFill prst="wdDnDiag">
                <a:fgClr>
                  <a:schemeClr val="accent4"/>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4" name="Rounded Rectangle 323">
                <a:extLst>
                  <a:ext uri="{FF2B5EF4-FFF2-40B4-BE49-F238E27FC236}">
                    <a16:creationId xmlns:a16="http://schemas.microsoft.com/office/drawing/2014/main" id="{E4EB570D-97D3-604E-8DBD-2B422304F868}"/>
                  </a:ext>
                </a:extLst>
              </p:cNvPr>
              <p:cNvSpPr/>
              <p:nvPr/>
            </p:nvSpPr>
            <p:spPr>
              <a:xfrm>
                <a:off x="2992540" y="2363724"/>
                <a:ext cx="173785" cy="251922"/>
              </a:xfrm>
              <a:prstGeom prst="roundRect">
                <a:avLst/>
              </a:prstGeom>
              <a:pattFill prst="pct50">
                <a:fgClr>
                  <a:srgbClr val="7030A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5" name="Group 124">
              <a:extLst>
                <a:ext uri="{FF2B5EF4-FFF2-40B4-BE49-F238E27FC236}">
                  <a16:creationId xmlns:a16="http://schemas.microsoft.com/office/drawing/2014/main" id="{5D4219DD-E196-F34C-A5AC-8F03BEFFD273}"/>
                </a:ext>
              </a:extLst>
            </p:cNvPr>
            <p:cNvGrpSpPr/>
            <p:nvPr/>
          </p:nvGrpSpPr>
          <p:grpSpPr>
            <a:xfrm>
              <a:off x="3201273" y="1679281"/>
              <a:ext cx="263809" cy="275338"/>
              <a:chOff x="3160958" y="1668649"/>
              <a:chExt cx="430420" cy="275338"/>
            </a:xfrm>
          </p:grpSpPr>
          <p:sp>
            <p:nvSpPr>
              <p:cNvPr id="318" name="Rounded Rectangle 317">
                <a:extLst>
                  <a:ext uri="{FF2B5EF4-FFF2-40B4-BE49-F238E27FC236}">
                    <a16:creationId xmlns:a16="http://schemas.microsoft.com/office/drawing/2014/main" id="{541B00BB-024F-464D-99C6-3FC0BB0A5E6A}"/>
                  </a:ext>
                </a:extLst>
              </p:cNvPr>
              <p:cNvSpPr/>
              <p:nvPr/>
            </p:nvSpPr>
            <p:spPr>
              <a:xfrm>
                <a:off x="3490173" y="1668649"/>
                <a:ext cx="101205" cy="265175"/>
              </a:xfrm>
              <a:prstGeom prst="roundRect">
                <a:avLst/>
              </a:prstGeom>
              <a:pattFill prst="pct75">
                <a:fgClr>
                  <a:srgbClr val="C0000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9" name="Rounded Rectangle 318">
                <a:extLst>
                  <a:ext uri="{FF2B5EF4-FFF2-40B4-BE49-F238E27FC236}">
                    <a16:creationId xmlns:a16="http://schemas.microsoft.com/office/drawing/2014/main" id="{01248C08-8412-AC44-949B-A4AC3F47528E}"/>
                  </a:ext>
                </a:extLst>
              </p:cNvPr>
              <p:cNvSpPr/>
              <p:nvPr/>
            </p:nvSpPr>
            <p:spPr>
              <a:xfrm>
                <a:off x="3334743" y="1681901"/>
                <a:ext cx="148409" cy="262086"/>
              </a:xfrm>
              <a:prstGeom prst="roundRect">
                <a:avLst/>
              </a:prstGeom>
              <a:pattFill prst="wdDnDiag">
                <a:fgClr>
                  <a:schemeClr val="accent4"/>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0" name="Rounded Rectangle 319">
                <a:extLst>
                  <a:ext uri="{FF2B5EF4-FFF2-40B4-BE49-F238E27FC236}">
                    <a16:creationId xmlns:a16="http://schemas.microsoft.com/office/drawing/2014/main" id="{987F1FAA-76DD-2E48-A73A-DC720AE2147A}"/>
                  </a:ext>
                </a:extLst>
              </p:cNvPr>
              <p:cNvSpPr/>
              <p:nvPr/>
            </p:nvSpPr>
            <p:spPr>
              <a:xfrm>
                <a:off x="3160958" y="1681902"/>
                <a:ext cx="173785" cy="251922"/>
              </a:xfrm>
              <a:prstGeom prst="roundRect">
                <a:avLst/>
              </a:prstGeom>
              <a:pattFill prst="pct50">
                <a:fgClr>
                  <a:srgbClr val="7030A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21" name="Straight Connector 320">
                <a:extLst>
                  <a:ext uri="{FF2B5EF4-FFF2-40B4-BE49-F238E27FC236}">
                    <a16:creationId xmlns:a16="http://schemas.microsoft.com/office/drawing/2014/main" id="{19A76EA3-7391-3347-9A66-F3ED57751851}"/>
                  </a:ext>
                </a:extLst>
              </p:cNvPr>
              <p:cNvCxnSpPr>
                <a:cxnSpLocks/>
              </p:cNvCxnSpPr>
              <p:nvPr/>
            </p:nvCxnSpPr>
            <p:spPr>
              <a:xfrm flipV="1">
                <a:off x="3483152" y="1668649"/>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sp>
          <p:nvSpPr>
            <p:cNvPr id="126" name="Rounded Rectangle 125">
              <a:extLst>
                <a:ext uri="{FF2B5EF4-FFF2-40B4-BE49-F238E27FC236}">
                  <a16:creationId xmlns:a16="http://schemas.microsoft.com/office/drawing/2014/main" id="{D5229F54-4D73-114F-ACC8-112B8EAD90F8}"/>
                </a:ext>
              </a:extLst>
            </p:cNvPr>
            <p:cNvSpPr/>
            <p:nvPr/>
          </p:nvSpPr>
          <p:spPr>
            <a:xfrm>
              <a:off x="3190620" y="2208703"/>
              <a:ext cx="101205" cy="265175"/>
            </a:xfrm>
            <a:prstGeom prst="roundRect">
              <a:avLst/>
            </a:prstGeom>
            <a:pattFill prst="pct75">
              <a:fgClr>
                <a:srgbClr val="C0000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7" name="Rounded Rectangle 126">
              <a:extLst>
                <a:ext uri="{FF2B5EF4-FFF2-40B4-BE49-F238E27FC236}">
                  <a16:creationId xmlns:a16="http://schemas.microsoft.com/office/drawing/2014/main" id="{3CEBFBFA-28D5-1D43-87DD-1C4631FCC9BE}"/>
                </a:ext>
              </a:extLst>
            </p:cNvPr>
            <p:cNvSpPr/>
            <p:nvPr/>
          </p:nvSpPr>
          <p:spPr>
            <a:xfrm>
              <a:off x="3035190" y="2221955"/>
              <a:ext cx="148409" cy="262086"/>
            </a:xfrm>
            <a:prstGeom prst="roundRect">
              <a:avLst/>
            </a:prstGeom>
            <a:pattFill prst="wdDnDiag">
              <a:fgClr>
                <a:schemeClr val="accent4"/>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8" name="Rounded Rectangle 127">
              <a:extLst>
                <a:ext uri="{FF2B5EF4-FFF2-40B4-BE49-F238E27FC236}">
                  <a16:creationId xmlns:a16="http://schemas.microsoft.com/office/drawing/2014/main" id="{DDD8E54B-7E89-BD4E-9D73-D85A883CAC76}"/>
                </a:ext>
              </a:extLst>
            </p:cNvPr>
            <p:cNvSpPr/>
            <p:nvPr/>
          </p:nvSpPr>
          <p:spPr>
            <a:xfrm>
              <a:off x="2861405" y="2221956"/>
              <a:ext cx="173785" cy="251922"/>
            </a:xfrm>
            <a:prstGeom prst="roundRect">
              <a:avLst/>
            </a:prstGeom>
            <a:pattFill prst="pct50">
              <a:fgClr>
                <a:srgbClr val="7030A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9" name="Rounded Rectangle 128">
              <a:extLst>
                <a:ext uri="{FF2B5EF4-FFF2-40B4-BE49-F238E27FC236}">
                  <a16:creationId xmlns:a16="http://schemas.microsoft.com/office/drawing/2014/main" id="{88569BFF-2F67-5A4E-B5E5-F0C567638DB7}"/>
                </a:ext>
              </a:extLst>
            </p:cNvPr>
            <p:cNvSpPr/>
            <p:nvPr/>
          </p:nvSpPr>
          <p:spPr>
            <a:xfrm>
              <a:off x="4408904" y="918636"/>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0" name="Rounded Rectangle 129">
              <a:extLst>
                <a:ext uri="{FF2B5EF4-FFF2-40B4-BE49-F238E27FC236}">
                  <a16:creationId xmlns:a16="http://schemas.microsoft.com/office/drawing/2014/main" id="{3F057812-8BEB-4942-861F-A36F471D6D0D}"/>
                </a:ext>
              </a:extLst>
            </p:cNvPr>
            <p:cNvSpPr/>
            <p:nvPr/>
          </p:nvSpPr>
          <p:spPr>
            <a:xfrm>
              <a:off x="3193326" y="1688175"/>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1" name="Rounded Rectangle 130">
              <a:extLst>
                <a:ext uri="{FF2B5EF4-FFF2-40B4-BE49-F238E27FC236}">
                  <a16:creationId xmlns:a16="http://schemas.microsoft.com/office/drawing/2014/main" id="{55F53CEB-1EF6-AE46-8085-31F226EF95BD}"/>
                </a:ext>
              </a:extLst>
            </p:cNvPr>
            <p:cNvSpPr/>
            <p:nvPr/>
          </p:nvSpPr>
          <p:spPr>
            <a:xfrm>
              <a:off x="5700991" y="1696010"/>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2" name="Rounded Rectangle 131">
              <a:extLst>
                <a:ext uri="{FF2B5EF4-FFF2-40B4-BE49-F238E27FC236}">
                  <a16:creationId xmlns:a16="http://schemas.microsoft.com/office/drawing/2014/main" id="{74832814-E4ED-7949-992A-8AEE99622B9D}"/>
                </a:ext>
              </a:extLst>
            </p:cNvPr>
            <p:cNvSpPr/>
            <p:nvPr/>
          </p:nvSpPr>
          <p:spPr>
            <a:xfrm>
              <a:off x="3753017" y="1684763"/>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3" name="Rounded Rectangle 132">
              <a:extLst>
                <a:ext uri="{FF2B5EF4-FFF2-40B4-BE49-F238E27FC236}">
                  <a16:creationId xmlns:a16="http://schemas.microsoft.com/office/drawing/2014/main" id="{E6CF0737-8B24-B642-829F-AA31BF611D85}"/>
                </a:ext>
              </a:extLst>
            </p:cNvPr>
            <p:cNvSpPr/>
            <p:nvPr/>
          </p:nvSpPr>
          <p:spPr>
            <a:xfrm>
              <a:off x="4983045" y="1692489"/>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4" name="Rounded Rectangle 133">
              <a:extLst>
                <a:ext uri="{FF2B5EF4-FFF2-40B4-BE49-F238E27FC236}">
                  <a16:creationId xmlns:a16="http://schemas.microsoft.com/office/drawing/2014/main" id="{98722CFD-DE53-384E-916F-417A222D2C7A}"/>
                </a:ext>
              </a:extLst>
            </p:cNvPr>
            <p:cNvSpPr/>
            <p:nvPr/>
          </p:nvSpPr>
          <p:spPr>
            <a:xfrm>
              <a:off x="3977045" y="2200868"/>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5" name="Rounded Rectangle 134">
              <a:extLst>
                <a:ext uri="{FF2B5EF4-FFF2-40B4-BE49-F238E27FC236}">
                  <a16:creationId xmlns:a16="http://schemas.microsoft.com/office/drawing/2014/main" id="{14F8CAF9-ECAE-D94F-98CD-377D13034455}"/>
                </a:ext>
              </a:extLst>
            </p:cNvPr>
            <p:cNvSpPr/>
            <p:nvPr/>
          </p:nvSpPr>
          <p:spPr>
            <a:xfrm>
              <a:off x="3413305" y="2211702"/>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6" name="Rounded Rectangle 135">
              <a:extLst>
                <a:ext uri="{FF2B5EF4-FFF2-40B4-BE49-F238E27FC236}">
                  <a16:creationId xmlns:a16="http://schemas.microsoft.com/office/drawing/2014/main" id="{9E119DFB-918F-CA4D-B3F2-6882CD8BED7A}"/>
                </a:ext>
              </a:extLst>
            </p:cNvPr>
            <p:cNvSpPr/>
            <p:nvPr/>
          </p:nvSpPr>
          <p:spPr>
            <a:xfrm>
              <a:off x="2849565" y="2211702"/>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7" name="Rounded Rectangle 136">
              <a:extLst>
                <a:ext uri="{FF2B5EF4-FFF2-40B4-BE49-F238E27FC236}">
                  <a16:creationId xmlns:a16="http://schemas.microsoft.com/office/drawing/2014/main" id="{266D9AB2-44D1-2748-ABC2-7455C355F4B0}"/>
                </a:ext>
              </a:extLst>
            </p:cNvPr>
            <p:cNvSpPr/>
            <p:nvPr/>
          </p:nvSpPr>
          <p:spPr>
            <a:xfrm>
              <a:off x="4540785" y="2211702"/>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38" name="Rounded Rectangle 137">
              <a:extLst>
                <a:ext uri="{FF2B5EF4-FFF2-40B4-BE49-F238E27FC236}">
                  <a16:creationId xmlns:a16="http://schemas.microsoft.com/office/drawing/2014/main" id="{92324D7E-96FD-2243-8B42-302ACE3A3460}"/>
                </a:ext>
              </a:extLst>
            </p:cNvPr>
            <p:cNvSpPr/>
            <p:nvPr/>
          </p:nvSpPr>
          <p:spPr>
            <a:xfrm>
              <a:off x="5104525" y="2208703"/>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39" name="Rounded Rectangle 138">
              <a:extLst>
                <a:ext uri="{FF2B5EF4-FFF2-40B4-BE49-F238E27FC236}">
                  <a16:creationId xmlns:a16="http://schemas.microsoft.com/office/drawing/2014/main" id="{010A4779-581E-9544-BC5D-BAEF32C9A46A}"/>
                </a:ext>
              </a:extLst>
            </p:cNvPr>
            <p:cNvSpPr/>
            <p:nvPr/>
          </p:nvSpPr>
          <p:spPr>
            <a:xfrm>
              <a:off x="5668265" y="2221956"/>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40" name="Rounded Rectangle 139">
              <a:extLst>
                <a:ext uri="{FF2B5EF4-FFF2-40B4-BE49-F238E27FC236}">
                  <a16:creationId xmlns:a16="http://schemas.microsoft.com/office/drawing/2014/main" id="{1B4C9819-717C-3248-BD52-21F671BF5C2D}"/>
                </a:ext>
              </a:extLst>
            </p:cNvPr>
            <p:cNvSpPr/>
            <p:nvPr/>
          </p:nvSpPr>
          <p:spPr>
            <a:xfrm>
              <a:off x="6232004" y="2221956"/>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141" name="Rounded Rectangle 140">
              <a:extLst>
                <a:ext uri="{FF2B5EF4-FFF2-40B4-BE49-F238E27FC236}">
                  <a16:creationId xmlns:a16="http://schemas.microsoft.com/office/drawing/2014/main" id="{DF90237E-4957-C34B-9FB4-BB4ACC4CC27F}"/>
                </a:ext>
              </a:extLst>
            </p:cNvPr>
            <p:cNvSpPr/>
            <p:nvPr/>
          </p:nvSpPr>
          <p:spPr>
            <a:xfrm>
              <a:off x="1816657" y="2735229"/>
              <a:ext cx="448056" cy="265176"/>
            </a:xfrm>
            <a:prstGeom prst="roundRect">
              <a:avLst/>
            </a:prstGeom>
            <a:pattFill prst="pct50">
              <a:fgClr>
                <a:srgbClr val="7030A0"/>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2" name="Rounded Rectangle 141">
              <a:extLst>
                <a:ext uri="{FF2B5EF4-FFF2-40B4-BE49-F238E27FC236}">
                  <a16:creationId xmlns:a16="http://schemas.microsoft.com/office/drawing/2014/main" id="{44BBDB84-22FD-A84E-B761-DF9ABE874EFA}"/>
                </a:ext>
              </a:extLst>
            </p:cNvPr>
            <p:cNvSpPr/>
            <p:nvPr/>
          </p:nvSpPr>
          <p:spPr>
            <a:xfrm>
              <a:off x="2333111" y="2735229"/>
              <a:ext cx="448056" cy="265176"/>
            </a:xfrm>
            <a:prstGeom prst="roundRect">
              <a:avLst/>
            </a:prstGeom>
            <a:pattFill prst="wdDnDiag">
              <a:fgClr>
                <a:schemeClr val="accent4"/>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3" name="Rounded Rectangle 142">
              <a:extLst>
                <a:ext uri="{FF2B5EF4-FFF2-40B4-BE49-F238E27FC236}">
                  <a16:creationId xmlns:a16="http://schemas.microsoft.com/office/drawing/2014/main" id="{240AC730-A438-C943-8F5C-8B70289AD2D9}"/>
                </a:ext>
              </a:extLst>
            </p:cNvPr>
            <p:cNvSpPr/>
            <p:nvPr/>
          </p:nvSpPr>
          <p:spPr>
            <a:xfrm>
              <a:off x="2849565" y="2735229"/>
              <a:ext cx="448056" cy="265176"/>
            </a:xfrm>
            <a:prstGeom prst="roundRect">
              <a:avLst/>
            </a:prstGeom>
            <a:pattFill prst="pct75">
              <a:fgClr>
                <a:srgbClr val="C00000"/>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4" name="Rounded Rectangle 143">
              <a:extLst>
                <a:ext uri="{FF2B5EF4-FFF2-40B4-BE49-F238E27FC236}">
                  <a16:creationId xmlns:a16="http://schemas.microsoft.com/office/drawing/2014/main" id="{A15E9064-A4ED-C546-A826-F995F5E7C19E}"/>
                </a:ext>
              </a:extLst>
            </p:cNvPr>
            <p:cNvSpPr/>
            <p:nvPr/>
          </p:nvSpPr>
          <p:spPr>
            <a:xfrm>
              <a:off x="3366019" y="2747680"/>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5" name="Rounded Rectangle 144">
              <a:extLst>
                <a:ext uri="{FF2B5EF4-FFF2-40B4-BE49-F238E27FC236}">
                  <a16:creationId xmlns:a16="http://schemas.microsoft.com/office/drawing/2014/main" id="{5C2711C1-3F67-AD4C-AC3D-3006F371663C}"/>
                </a:ext>
              </a:extLst>
            </p:cNvPr>
            <p:cNvSpPr/>
            <p:nvPr/>
          </p:nvSpPr>
          <p:spPr>
            <a:xfrm>
              <a:off x="3882473" y="2747680"/>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6" name="Rounded Rectangle 145">
              <a:extLst>
                <a:ext uri="{FF2B5EF4-FFF2-40B4-BE49-F238E27FC236}">
                  <a16:creationId xmlns:a16="http://schemas.microsoft.com/office/drawing/2014/main" id="{0C6C597B-4EE2-9447-BE4A-581DC763F4A8}"/>
                </a:ext>
              </a:extLst>
            </p:cNvPr>
            <p:cNvSpPr/>
            <p:nvPr/>
          </p:nvSpPr>
          <p:spPr>
            <a:xfrm>
              <a:off x="4983779" y="2735229"/>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7" name="Rounded Rectangle 146">
              <a:extLst>
                <a:ext uri="{FF2B5EF4-FFF2-40B4-BE49-F238E27FC236}">
                  <a16:creationId xmlns:a16="http://schemas.microsoft.com/office/drawing/2014/main" id="{0D035E9D-EE71-4548-B662-CC61C632D6C5}"/>
                </a:ext>
              </a:extLst>
            </p:cNvPr>
            <p:cNvSpPr/>
            <p:nvPr/>
          </p:nvSpPr>
          <p:spPr>
            <a:xfrm>
              <a:off x="5500233" y="2747902"/>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8" name="Rounded Rectangle 147">
              <a:extLst>
                <a:ext uri="{FF2B5EF4-FFF2-40B4-BE49-F238E27FC236}">
                  <a16:creationId xmlns:a16="http://schemas.microsoft.com/office/drawing/2014/main" id="{369CC2B5-1A72-BF41-877A-417FEDE4675A}"/>
                </a:ext>
              </a:extLst>
            </p:cNvPr>
            <p:cNvSpPr/>
            <p:nvPr/>
          </p:nvSpPr>
          <p:spPr>
            <a:xfrm>
              <a:off x="6016687" y="2747680"/>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9" name="Rounded Rectangle 148">
              <a:extLst>
                <a:ext uri="{FF2B5EF4-FFF2-40B4-BE49-F238E27FC236}">
                  <a16:creationId xmlns:a16="http://schemas.microsoft.com/office/drawing/2014/main" id="{6B5CE1A1-5155-6C44-87FA-F90FDBC87CA0}"/>
                </a:ext>
              </a:extLst>
            </p:cNvPr>
            <p:cNvSpPr/>
            <p:nvPr/>
          </p:nvSpPr>
          <p:spPr>
            <a:xfrm>
              <a:off x="6533138" y="2747680"/>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50" name="Straight Connector 149">
              <a:extLst>
                <a:ext uri="{FF2B5EF4-FFF2-40B4-BE49-F238E27FC236}">
                  <a16:creationId xmlns:a16="http://schemas.microsoft.com/office/drawing/2014/main" id="{9663C4B7-BEA2-5B4F-8AE0-1A0E8B1FE3EE}"/>
                </a:ext>
              </a:extLst>
            </p:cNvPr>
            <p:cNvCxnSpPr>
              <a:cxnSpLocks/>
              <a:stCxn id="144" idx="0"/>
              <a:endCxn id="139" idx="2"/>
            </p:cNvCxnSpPr>
            <p:nvPr/>
          </p:nvCxnSpPr>
          <p:spPr>
            <a:xfrm flipV="1">
              <a:off x="2040685" y="2476878"/>
              <a:ext cx="1032908" cy="25835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1" name="Straight Connector 150">
              <a:extLst>
                <a:ext uri="{FF2B5EF4-FFF2-40B4-BE49-F238E27FC236}">
                  <a16:creationId xmlns:a16="http://schemas.microsoft.com/office/drawing/2014/main" id="{C01B75A1-E614-F743-8CC1-FF9BDD1AAC7D}"/>
                </a:ext>
              </a:extLst>
            </p:cNvPr>
            <p:cNvCxnSpPr>
              <a:cxnSpLocks/>
              <a:stCxn id="145" idx="0"/>
              <a:endCxn id="139" idx="2"/>
            </p:cNvCxnSpPr>
            <p:nvPr/>
          </p:nvCxnSpPr>
          <p:spPr>
            <a:xfrm flipV="1">
              <a:off x="2557139" y="2476878"/>
              <a:ext cx="516454" cy="25835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2" name="Straight Connector 151">
              <a:extLst>
                <a:ext uri="{FF2B5EF4-FFF2-40B4-BE49-F238E27FC236}">
                  <a16:creationId xmlns:a16="http://schemas.microsoft.com/office/drawing/2014/main" id="{CBC9D0FE-AD88-4D42-8397-E679CD724B02}"/>
                </a:ext>
              </a:extLst>
            </p:cNvPr>
            <p:cNvCxnSpPr>
              <a:cxnSpLocks/>
              <a:stCxn id="139" idx="2"/>
              <a:endCxn id="146" idx="0"/>
            </p:cNvCxnSpPr>
            <p:nvPr/>
          </p:nvCxnSpPr>
          <p:spPr>
            <a:xfrm>
              <a:off x="3073593" y="2476878"/>
              <a:ext cx="0" cy="25835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3" name="Straight Connector 152">
              <a:extLst>
                <a:ext uri="{FF2B5EF4-FFF2-40B4-BE49-F238E27FC236}">
                  <a16:creationId xmlns:a16="http://schemas.microsoft.com/office/drawing/2014/main" id="{EE519039-C069-C64E-9EFE-C9C7030D0CE1}"/>
                </a:ext>
              </a:extLst>
            </p:cNvPr>
            <p:cNvCxnSpPr>
              <a:cxnSpLocks/>
              <a:stCxn id="139" idx="0"/>
              <a:endCxn id="133" idx="2"/>
            </p:cNvCxnSpPr>
            <p:nvPr/>
          </p:nvCxnSpPr>
          <p:spPr>
            <a:xfrm flipV="1">
              <a:off x="3073593" y="1953351"/>
              <a:ext cx="343761" cy="25835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4" name="Straight Connector 153">
              <a:extLst>
                <a:ext uri="{FF2B5EF4-FFF2-40B4-BE49-F238E27FC236}">
                  <a16:creationId xmlns:a16="http://schemas.microsoft.com/office/drawing/2014/main" id="{190C4990-D0BC-D54F-9298-1521F4AE4160}"/>
                </a:ext>
              </a:extLst>
            </p:cNvPr>
            <p:cNvCxnSpPr>
              <a:cxnSpLocks/>
              <a:stCxn id="138" idx="0"/>
              <a:endCxn id="133" idx="2"/>
            </p:cNvCxnSpPr>
            <p:nvPr/>
          </p:nvCxnSpPr>
          <p:spPr>
            <a:xfrm flipH="1" flipV="1">
              <a:off x="3417354" y="1953351"/>
              <a:ext cx="219979" cy="25835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5" name="Straight Connector 154">
              <a:extLst>
                <a:ext uri="{FF2B5EF4-FFF2-40B4-BE49-F238E27FC236}">
                  <a16:creationId xmlns:a16="http://schemas.microsoft.com/office/drawing/2014/main" id="{ACF909C4-F58D-4C4C-A153-49D6F7BC87E6}"/>
                </a:ext>
              </a:extLst>
            </p:cNvPr>
            <p:cNvCxnSpPr>
              <a:cxnSpLocks/>
              <a:endCxn id="132" idx="2"/>
            </p:cNvCxnSpPr>
            <p:nvPr/>
          </p:nvCxnSpPr>
          <p:spPr>
            <a:xfrm flipV="1">
              <a:off x="3700230" y="1183812"/>
              <a:ext cx="932702" cy="144096"/>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6" name="Straight Connector 155">
              <a:extLst>
                <a:ext uri="{FF2B5EF4-FFF2-40B4-BE49-F238E27FC236}">
                  <a16:creationId xmlns:a16="http://schemas.microsoft.com/office/drawing/2014/main" id="{BA64AA4B-E55E-5E40-B4F2-8C367FAF4910}"/>
                </a:ext>
              </a:extLst>
            </p:cNvPr>
            <p:cNvCxnSpPr>
              <a:cxnSpLocks/>
              <a:stCxn id="147" idx="0"/>
              <a:endCxn id="138" idx="2"/>
            </p:cNvCxnSpPr>
            <p:nvPr/>
          </p:nvCxnSpPr>
          <p:spPr>
            <a:xfrm flipV="1">
              <a:off x="3590047" y="2476878"/>
              <a:ext cx="47286" cy="27080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57" name="Straight Connector 156">
              <a:extLst>
                <a:ext uri="{FF2B5EF4-FFF2-40B4-BE49-F238E27FC236}">
                  <a16:creationId xmlns:a16="http://schemas.microsoft.com/office/drawing/2014/main" id="{96CA1F64-5D83-0D42-A42C-B16F811E106D}"/>
                </a:ext>
              </a:extLst>
            </p:cNvPr>
            <p:cNvCxnSpPr>
              <a:cxnSpLocks/>
              <a:stCxn id="148" idx="0"/>
            </p:cNvCxnSpPr>
            <p:nvPr/>
          </p:nvCxnSpPr>
          <p:spPr>
            <a:xfrm flipH="1" flipV="1">
              <a:off x="3628241" y="2486582"/>
              <a:ext cx="478260" cy="261098"/>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158" name="TextBox 157">
              <a:extLst>
                <a:ext uri="{FF2B5EF4-FFF2-40B4-BE49-F238E27FC236}">
                  <a16:creationId xmlns:a16="http://schemas.microsoft.com/office/drawing/2014/main" id="{88037238-91EB-2D42-B796-1A7BB9ADE2E2}"/>
                </a:ext>
              </a:extLst>
            </p:cNvPr>
            <p:cNvSpPr txBox="1"/>
            <p:nvPr/>
          </p:nvSpPr>
          <p:spPr>
            <a:xfrm>
              <a:off x="4425101" y="2683151"/>
              <a:ext cx="618738" cy="369332"/>
            </a:xfrm>
            <a:prstGeom prst="rect">
              <a:avLst/>
            </a:prstGeom>
            <a:noFill/>
          </p:spPr>
          <p:txBody>
            <a:bodyPr wrap="square" rtlCol="0">
              <a:spAutoFit/>
            </a:bodyPr>
            <a:lstStyle/>
            <a:p>
              <a:r>
                <a:rPr lang="en-US" dirty="0"/>
                <a:t>…..</a:t>
              </a:r>
            </a:p>
          </p:txBody>
        </p:sp>
        <p:cxnSp>
          <p:nvCxnSpPr>
            <p:cNvPr id="159" name="Straight Connector 158">
              <a:extLst>
                <a:ext uri="{FF2B5EF4-FFF2-40B4-BE49-F238E27FC236}">
                  <a16:creationId xmlns:a16="http://schemas.microsoft.com/office/drawing/2014/main" id="{DEF8D6EB-39DE-8B46-9A2D-15CC6FD394BA}"/>
                </a:ext>
              </a:extLst>
            </p:cNvPr>
            <p:cNvCxnSpPr>
              <a:cxnSpLocks/>
              <a:endCxn id="132" idx="2"/>
            </p:cNvCxnSpPr>
            <p:nvPr/>
          </p:nvCxnSpPr>
          <p:spPr>
            <a:xfrm flipV="1">
              <a:off x="4133528" y="1183812"/>
              <a:ext cx="499404" cy="15585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0" name="Straight Connector 159">
              <a:extLst>
                <a:ext uri="{FF2B5EF4-FFF2-40B4-BE49-F238E27FC236}">
                  <a16:creationId xmlns:a16="http://schemas.microsoft.com/office/drawing/2014/main" id="{5F067660-5D56-2642-BF4E-FB88DAF1C3CE}"/>
                </a:ext>
              </a:extLst>
            </p:cNvPr>
            <p:cNvCxnSpPr>
              <a:cxnSpLocks/>
              <a:endCxn id="132" idx="2"/>
            </p:cNvCxnSpPr>
            <p:nvPr/>
          </p:nvCxnSpPr>
          <p:spPr>
            <a:xfrm flipH="1" flipV="1">
              <a:off x="4632932" y="1183812"/>
              <a:ext cx="232384" cy="124307"/>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1" name="Straight Connector 160">
              <a:extLst>
                <a:ext uri="{FF2B5EF4-FFF2-40B4-BE49-F238E27FC236}">
                  <a16:creationId xmlns:a16="http://schemas.microsoft.com/office/drawing/2014/main" id="{53D23CA9-47BB-2949-B8BC-6BB95E99CD67}"/>
                </a:ext>
              </a:extLst>
            </p:cNvPr>
            <p:cNvCxnSpPr>
              <a:cxnSpLocks/>
              <a:endCxn id="132" idx="2"/>
            </p:cNvCxnSpPr>
            <p:nvPr/>
          </p:nvCxnSpPr>
          <p:spPr>
            <a:xfrm flipH="1" flipV="1">
              <a:off x="4632932" y="1183812"/>
              <a:ext cx="754664" cy="116199"/>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162" name="TextBox 161">
              <a:extLst>
                <a:ext uri="{FF2B5EF4-FFF2-40B4-BE49-F238E27FC236}">
                  <a16:creationId xmlns:a16="http://schemas.microsoft.com/office/drawing/2014/main" id="{FFE1E39A-73C8-214A-973D-C434B47727EB}"/>
                </a:ext>
              </a:extLst>
            </p:cNvPr>
            <p:cNvSpPr txBox="1"/>
            <p:nvPr/>
          </p:nvSpPr>
          <p:spPr>
            <a:xfrm>
              <a:off x="4297270" y="1607068"/>
              <a:ext cx="718502" cy="369332"/>
            </a:xfrm>
            <a:prstGeom prst="rect">
              <a:avLst/>
            </a:prstGeom>
            <a:noFill/>
          </p:spPr>
          <p:txBody>
            <a:bodyPr wrap="square" rtlCol="0">
              <a:spAutoFit/>
            </a:bodyPr>
            <a:lstStyle/>
            <a:p>
              <a:r>
                <a:rPr lang="en-US" dirty="0"/>
                <a:t>…..</a:t>
              </a:r>
            </a:p>
          </p:txBody>
        </p:sp>
        <p:cxnSp>
          <p:nvCxnSpPr>
            <p:cNvPr id="163" name="Straight Connector 162">
              <a:extLst>
                <a:ext uri="{FF2B5EF4-FFF2-40B4-BE49-F238E27FC236}">
                  <a16:creationId xmlns:a16="http://schemas.microsoft.com/office/drawing/2014/main" id="{21A92C8F-B376-464C-9581-C2EFE158C329}"/>
                </a:ext>
              </a:extLst>
            </p:cNvPr>
            <p:cNvCxnSpPr>
              <a:cxnSpLocks/>
              <a:stCxn id="143" idx="0"/>
              <a:endCxn id="134" idx="2"/>
            </p:cNvCxnSpPr>
            <p:nvPr/>
          </p:nvCxnSpPr>
          <p:spPr>
            <a:xfrm flipH="1" flipV="1">
              <a:off x="5925019" y="1961186"/>
              <a:ext cx="531013"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4" name="Straight Connector 163">
              <a:extLst>
                <a:ext uri="{FF2B5EF4-FFF2-40B4-BE49-F238E27FC236}">
                  <a16:creationId xmlns:a16="http://schemas.microsoft.com/office/drawing/2014/main" id="{B2DE793D-6E27-AA4A-B092-52644ACAE071}"/>
                </a:ext>
              </a:extLst>
            </p:cNvPr>
            <p:cNvCxnSpPr>
              <a:cxnSpLocks/>
              <a:stCxn id="142" idx="0"/>
              <a:endCxn id="134" idx="2"/>
            </p:cNvCxnSpPr>
            <p:nvPr/>
          </p:nvCxnSpPr>
          <p:spPr>
            <a:xfrm flipV="1">
              <a:off x="5892293" y="1961186"/>
              <a:ext cx="32726"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DBA6E420-6B6A-1F48-8B2B-E0E90BB37D6D}"/>
                </a:ext>
              </a:extLst>
            </p:cNvPr>
            <p:cNvCxnSpPr>
              <a:cxnSpLocks/>
              <a:stCxn id="141" idx="0"/>
              <a:endCxn id="136" idx="2"/>
            </p:cNvCxnSpPr>
            <p:nvPr/>
          </p:nvCxnSpPr>
          <p:spPr>
            <a:xfrm flipH="1" flipV="1">
              <a:off x="5207073" y="1957665"/>
              <a:ext cx="121480" cy="25103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6" name="Straight Connector 165">
              <a:extLst>
                <a:ext uri="{FF2B5EF4-FFF2-40B4-BE49-F238E27FC236}">
                  <a16:creationId xmlns:a16="http://schemas.microsoft.com/office/drawing/2014/main" id="{A18FBAF7-A3C8-304B-8C7C-59B7AD30FE2C}"/>
                </a:ext>
              </a:extLst>
            </p:cNvPr>
            <p:cNvCxnSpPr>
              <a:cxnSpLocks/>
              <a:stCxn id="140" idx="0"/>
              <a:endCxn id="136" idx="2"/>
            </p:cNvCxnSpPr>
            <p:nvPr/>
          </p:nvCxnSpPr>
          <p:spPr>
            <a:xfrm flipV="1">
              <a:off x="4764813" y="1957665"/>
              <a:ext cx="442260" cy="254037"/>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7" name="Straight Connector 166">
              <a:extLst>
                <a:ext uri="{FF2B5EF4-FFF2-40B4-BE49-F238E27FC236}">
                  <a16:creationId xmlns:a16="http://schemas.microsoft.com/office/drawing/2014/main" id="{D606B095-951C-0E4F-A4FA-86BAB224FFB5}"/>
                </a:ext>
              </a:extLst>
            </p:cNvPr>
            <p:cNvCxnSpPr>
              <a:cxnSpLocks/>
              <a:stCxn id="150" idx="0"/>
              <a:endCxn id="142" idx="2"/>
            </p:cNvCxnSpPr>
            <p:nvPr/>
          </p:nvCxnSpPr>
          <p:spPr>
            <a:xfrm flipV="1">
              <a:off x="5724261" y="2487132"/>
              <a:ext cx="168032"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8" name="Straight Connector 167">
              <a:extLst>
                <a:ext uri="{FF2B5EF4-FFF2-40B4-BE49-F238E27FC236}">
                  <a16:creationId xmlns:a16="http://schemas.microsoft.com/office/drawing/2014/main" id="{AF8C40E7-6627-7A48-A3C4-520B5240F265}"/>
                </a:ext>
              </a:extLst>
            </p:cNvPr>
            <p:cNvCxnSpPr>
              <a:cxnSpLocks/>
              <a:stCxn id="151" idx="0"/>
              <a:endCxn id="143" idx="2"/>
            </p:cNvCxnSpPr>
            <p:nvPr/>
          </p:nvCxnSpPr>
          <p:spPr>
            <a:xfrm flipV="1">
              <a:off x="6240715" y="2487132"/>
              <a:ext cx="215317" cy="26054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69" name="Straight Connector 168">
              <a:extLst>
                <a:ext uri="{FF2B5EF4-FFF2-40B4-BE49-F238E27FC236}">
                  <a16:creationId xmlns:a16="http://schemas.microsoft.com/office/drawing/2014/main" id="{2C94272C-3A0D-4D4A-8E07-5CFB1865C1AC}"/>
                </a:ext>
              </a:extLst>
            </p:cNvPr>
            <p:cNvCxnSpPr>
              <a:cxnSpLocks/>
              <a:stCxn id="152" idx="0"/>
              <a:endCxn id="143" idx="2"/>
            </p:cNvCxnSpPr>
            <p:nvPr/>
          </p:nvCxnSpPr>
          <p:spPr>
            <a:xfrm flipH="1" flipV="1">
              <a:off x="6456032" y="2487132"/>
              <a:ext cx="301134" cy="26054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0" name="Straight Connector 169">
              <a:extLst>
                <a:ext uri="{FF2B5EF4-FFF2-40B4-BE49-F238E27FC236}">
                  <a16:creationId xmlns:a16="http://schemas.microsoft.com/office/drawing/2014/main" id="{FD046CD3-7C8C-6D42-A508-AE0A76D34D82}"/>
                </a:ext>
              </a:extLst>
            </p:cNvPr>
            <p:cNvCxnSpPr>
              <a:cxnSpLocks/>
              <a:stCxn id="149" idx="0"/>
              <a:endCxn id="141" idx="2"/>
            </p:cNvCxnSpPr>
            <p:nvPr/>
          </p:nvCxnSpPr>
          <p:spPr>
            <a:xfrm flipV="1">
              <a:off x="5207807" y="2473879"/>
              <a:ext cx="120746" cy="26135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1" name="Straight Connector 170">
              <a:extLst>
                <a:ext uri="{FF2B5EF4-FFF2-40B4-BE49-F238E27FC236}">
                  <a16:creationId xmlns:a16="http://schemas.microsoft.com/office/drawing/2014/main" id="{B5E05B8A-C895-D649-8A88-ECBFF085DB0C}"/>
                </a:ext>
              </a:extLst>
            </p:cNvPr>
            <p:cNvCxnSpPr>
              <a:cxnSpLocks/>
            </p:cNvCxnSpPr>
            <p:nvPr/>
          </p:nvCxnSpPr>
          <p:spPr>
            <a:xfrm flipV="1">
              <a:off x="3031698" y="2209721"/>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2" name="Straight Connector 171">
              <a:extLst>
                <a:ext uri="{FF2B5EF4-FFF2-40B4-BE49-F238E27FC236}">
                  <a16:creationId xmlns:a16="http://schemas.microsoft.com/office/drawing/2014/main" id="{48F37F53-71BF-3042-9807-33742B4F042A}"/>
                </a:ext>
              </a:extLst>
            </p:cNvPr>
            <p:cNvCxnSpPr>
              <a:cxnSpLocks/>
            </p:cNvCxnSpPr>
            <p:nvPr/>
          </p:nvCxnSpPr>
          <p:spPr>
            <a:xfrm flipV="1">
              <a:off x="3183599" y="2208703"/>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3" name="Straight Connector 172">
              <a:extLst>
                <a:ext uri="{FF2B5EF4-FFF2-40B4-BE49-F238E27FC236}">
                  <a16:creationId xmlns:a16="http://schemas.microsoft.com/office/drawing/2014/main" id="{5E8D7958-F15A-224C-893D-4426557392AC}"/>
                </a:ext>
              </a:extLst>
            </p:cNvPr>
            <p:cNvCxnSpPr>
              <a:cxnSpLocks/>
            </p:cNvCxnSpPr>
            <p:nvPr/>
          </p:nvCxnSpPr>
          <p:spPr>
            <a:xfrm flipV="1">
              <a:off x="3307788" y="1688175"/>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4" name="Straight Connector 173">
              <a:extLst>
                <a:ext uri="{FF2B5EF4-FFF2-40B4-BE49-F238E27FC236}">
                  <a16:creationId xmlns:a16="http://schemas.microsoft.com/office/drawing/2014/main" id="{953C5958-D266-064E-A22A-6A5F192E5781}"/>
                </a:ext>
              </a:extLst>
            </p:cNvPr>
            <p:cNvCxnSpPr>
              <a:cxnSpLocks/>
            </p:cNvCxnSpPr>
            <p:nvPr/>
          </p:nvCxnSpPr>
          <p:spPr>
            <a:xfrm flipV="1">
              <a:off x="3465082" y="1696010"/>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5" name="Straight Connector 174">
              <a:extLst>
                <a:ext uri="{FF2B5EF4-FFF2-40B4-BE49-F238E27FC236}">
                  <a16:creationId xmlns:a16="http://schemas.microsoft.com/office/drawing/2014/main" id="{9B57E76D-7F24-C949-B606-E11B04B17319}"/>
                </a:ext>
              </a:extLst>
            </p:cNvPr>
            <p:cNvCxnSpPr>
              <a:cxnSpLocks/>
            </p:cNvCxnSpPr>
            <p:nvPr/>
          </p:nvCxnSpPr>
          <p:spPr>
            <a:xfrm flipV="1">
              <a:off x="4467410" y="914466"/>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6" name="Straight Connector 175">
              <a:extLst>
                <a:ext uri="{FF2B5EF4-FFF2-40B4-BE49-F238E27FC236}">
                  <a16:creationId xmlns:a16="http://schemas.microsoft.com/office/drawing/2014/main" id="{8EF72865-0B47-0645-A227-119197E23281}"/>
                </a:ext>
              </a:extLst>
            </p:cNvPr>
            <p:cNvCxnSpPr>
              <a:cxnSpLocks/>
            </p:cNvCxnSpPr>
            <p:nvPr/>
          </p:nvCxnSpPr>
          <p:spPr>
            <a:xfrm flipV="1">
              <a:off x="4503492" y="914466"/>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7" name="Straight Connector 176">
              <a:extLst>
                <a:ext uri="{FF2B5EF4-FFF2-40B4-BE49-F238E27FC236}">
                  <a16:creationId xmlns:a16="http://schemas.microsoft.com/office/drawing/2014/main" id="{9084C851-8CDC-C040-A184-CB3BD2A9C772}"/>
                </a:ext>
              </a:extLst>
            </p:cNvPr>
            <p:cNvCxnSpPr>
              <a:cxnSpLocks/>
            </p:cNvCxnSpPr>
            <p:nvPr/>
          </p:nvCxnSpPr>
          <p:spPr>
            <a:xfrm flipV="1">
              <a:off x="4540785" y="926700"/>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8" name="Straight Connector 177">
              <a:extLst>
                <a:ext uri="{FF2B5EF4-FFF2-40B4-BE49-F238E27FC236}">
                  <a16:creationId xmlns:a16="http://schemas.microsoft.com/office/drawing/2014/main" id="{DA2AB090-94EC-8D45-8D6E-9460FC93069D}"/>
                </a:ext>
              </a:extLst>
            </p:cNvPr>
            <p:cNvCxnSpPr>
              <a:cxnSpLocks/>
            </p:cNvCxnSpPr>
            <p:nvPr/>
          </p:nvCxnSpPr>
          <p:spPr>
            <a:xfrm flipV="1">
              <a:off x="4811240" y="914466"/>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79" name="Straight Connector 178">
              <a:extLst>
                <a:ext uri="{FF2B5EF4-FFF2-40B4-BE49-F238E27FC236}">
                  <a16:creationId xmlns:a16="http://schemas.microsoft.com/office/drawing/2014/main" id="{A6A21B28-7C91-4440-AF9A-374EBB380C62}"/>
                </a:ext>
              </a:extLst>
            </p:cNvPr>
            <p:cNvCxnSpPr>
              <a:cxnSpLocks/>
            </p:cNvCxnSpPr>
            <p:nvPr/>
          </p:nvCxnSpPr>
          <p:spPr>
            <a:xfrm flipV="1">
              <a:off x="6078065" y="1686866"/>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80" name="Straight Connector 179">
              <a:extLst>
                <a:ext uri="{FF2B5EF4-FFF2-40B4-BE49-F238E27FC236}">
                  <a16:creationId xmlns:a16="http://schemas.microsoft.com/office/drawing/2014/main" id="{D29762C2-6C73-4449-972E-FF72CE29A57F}"/>
                </a:ext>
              </a:extLst>
            </p:cNvPr>
            <p:cNvCxnSpPr>
              <a:cxnSpLocks/>
            </p:cNvCxnSpPr>
            <p:nvPr/>
          </p:nvCxnSpPr>
          <p:spPr>
            <a:xfrm flipV="1">
              <a:off x="6564006" y="2221955"/>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181" name="Rounded Rectangle 180">
              <a:extLst>
                <a:ext uri="{FF2B5EF4-FFF2-40B4-BE49-F238E27FC236}">
                  <a16:creationId xmlns:a16="http://schemas.microsoft.com/office/drawing/2014/main" id="{4736746F-7452-C643-B651-DDADCC480583}"/>
                </a:ext>
              </a:extLst>
            </p:cNvPr>
            <p:cNvSpPr/>
            <p:nvPr/>
          </p:nvSpPr>
          <p:spPr>
            <a:xfrm>
              <a:off x="7206238" y="2747680"/>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2" name="Rounded Rectangle 181">
              <a:extLst>
                <a:ext uri="{FF2B5EF4-FFF2-40B4-BE49-F238E27FC236}">
                  <a16:creationId xmlns:a16="http://schemas.microsoft.com/office/drawing/2014/main" id="{8808BD49-8382-6049-ABC9-048E37239B0E}"/>
                </a:ext>
              </a:extLst>
            </p:cNvPr>
            <p:cNvSpPr/>
            <p:nvPr/>
          </p:nvSpPr>
          <p:spPr>
            <a:xfrm>
              <a:off x="7375402" y="2228728"/>
              <a:ext cx="109728"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3" name="Rounded Rectangle 182">
              <a:extLst>
                <a:ext uri="{FF2B5EF4-FFF2-40B4-BE49-F238E27FC236}">
                  <a16:creationId xmlns:a16="http://schemas.microsoft.com/office/drawing/2014/main" id="{4DD2B071-1CBE-BA4C-8D6D-77A45EBC029C}"/>
                </a:ext>
              </a:extLst>
            </p:cNvPr>
            <p:cNvSpPr/>
            <p:nvPr/>
          </p:nvSpPr>
          <p:spPr>
            <a:xfrm>
              <a:off x="7389118" y="1709776"/>
              <a:ext cx="82296"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4" name="Rounded Rectangle 183">
              <a:extLst>
                <a:ext uri="{FF2B5EF4-FFF2-40B4-BE49-F238E27FC236}">
                  <a16:creationId xmlns:a16="http://schemas.microsoft.com/office/drawing/2014/main" id="{D8BBF944-14D1-074A-B933-5A8AFCC850C5}"/>
                </a:ext>
              </a:extLst>
            </p:cNvPr>
            <p:cNvSpPr/>
            <p:nvPr/>
          </p:nvSpPr>
          <p:spPr>
            <a:xfrm>
              <a:off x="7407406" y="949042"/>
              <a:ext cx="54864"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5" name="Rounded Rectangle 184">
              <a:extLst>
                <a:ext uri="{FF2B5EF4-FFF2-40B4-BE49-F238E27FC236}">
                  <a16:creationId xmlns:a16="http://schemas.microsoft.com/office/drawing/2014/main" id="{8D39C8CD-112B-AC44-A223-41B13DEC5153}"/>
                </a:ext>
              </a:extLst>
            </p:cNvPr>
            <p:cNvSpPr/>
            <p:nvPr/>
          </p:nvSpPr>
          <p:spPr>
            <a:xfrm>
              <a:off x="7155489" y="858322"/>
              <a:ext cx="866907" cy="2194161"/>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CD1F65C7-2C20-ED4D-A5C6-A30A1E0840DD}"/>
                </a:ext>
              </a:extLst>
            </p:cNvPr>
            <p:cNvSpPr txBox="1"/>
            <p:nvPr/>
          </p:nvSpPr>
          <p:spPr>
            <a:xfrm>
              <a:off x="6694820" y="529945"/>
              <a:ext cx="1553188" cy="369332"/>
            </a:xfrm>
            <a:prstGeom prst="rect">
              <a:avLst/>
            </a:prstGeom>
            <a:noFill/>
          </p:spPr>
          <p:txBody>
            <a:bodyPr wrap="square" rtlCol="0">
              <a:spAutoFit/>
            </a:bodyPr>
            <a:lstStyle/>
            <a:p>
              <a:pPr algn="r"/>
              <a:r>
                <a:rPr lang="en-US" dirty="0"/>
                <a:t> </a:t>
              </a:r>
              <a:r>
                <a:rPr lang="en-US" b="1" dirty="0"/>
                <a:t>BIG</a:t>
              </a:r>
              <a:r>
                <a:rPr lang="en-US" dirty="0"/>
                <a:t> </a:t>
              </a:r>
              <a:r>
                <a:rPr lang="en-US" b="1" dirty="0"/>
                <a:t>Cache C</a:t>
              </a:r>
              <a:r>
                <a:rPr lang="en-US" b="1" baseline="30000" dirty="0"/>
                <a:t>e</a:t>
              </a:r>
              <a:endParaRPr lang="en-US" b="1" dirty="0"/>
            </a:p>
          </p:txBody>
        </p:sp>
        <p:cxnSp>
          <p:nvCxnSpPr>
            <p:cNvPr id="187" name="Straight Connector 186">
              <a:extLst>
                <a:ext uri="{FF2B5EF4-FFF2-40B4-BE49-F238E27FC236}">
                  <a16:creationId xmlns:a16="http://schemas.microsoft.com/office/drawing/2014/main" id="{39D2A48F-12D7-8441-9171-9CF84C0E059A}"/>
                </a:ext>
              </a:extLst>
            </p:cNvPr>
            <p:cNvCxnSpPr>
              <a:cxnSpLocks/>
              <a:stCxn id="184" idx="0"/>
              <a:endCxn id="185" idx="2"/>
            </p:cNvCxnSpPr>
            <p:nvPr/>
          </p:nvCxnSpPr>
          <p:spPr>
            <a:xfrm flipV="1">
              <a:off x="7430266" y="2493903"/>
              <a:ext cx="0" cy="253777"/>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88" name="Straight Connector 187">
              <a:extLst>
                <a:ext uri="{FF2B5EF4-FFF2-40B4-BE49-F238E27FC236}">
                  <a16:creationId xmlns:a16="http://schemas.microsoft.com/office/drawing/2014/main" id="{A8B058CF-FF4F-2349-B1BE-15B2B0D7F1F2}"/>
                </a:ext>
              </a:extLst>
            </p:cNvPr>
            <p:cNvCxnSpPr>
              <a:cxnSpLocks/>
              <a:stCxn id="185" idx="0"/>
              <a:endCxn id="186" idx="2"/>
            </p:cNvCxnSpPr>
            <p:nvPr/>
          </p:nvCxnSpPr>
          <p:spPr>
            <a:xfrm flipV="1">
              <a:off x="7430266" y="1974951"/>
              <a:ext cx="0" cy="253777"/>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189" name="Straight Connector 188">
              <a:extLst>
                <a:ext uri="{FF2B5EF4-FFF2-40B4-BE49-F238E27FC236}">
                  <a16:creationId xmlns:a16="http://schemas.microsoft.com/office/drawing/2014/main" id="{4051B5BE-5F27-5148-8A53-5BAB55FD35D3}"/>
                </a:ext>
              </a:extLst>
            </p:cNvPr>
            <p:cNvCxnSpPr>
              <a:cxnSpLocks/>
              <a:stCxn id="186" idx="0"/>
              <a:endCxn id="187" idx="2"/>
            </p:cNvCxnSpPr>
            <p:nvPr/>
          </p:nvCxnSpPr>
          <p:spPr>
            <a:xfrm flipV="1">
              <a:off x="7430266" y="1214217"/>
              <a:ext cx="4572" cy="495559"/>
            </a:xfrm>
            <a:prstGeom prst="line">
              <a:avLst/>
            </a:prstGeom>
            <a:ln w="19050">
              <a:prstDash val="sysDot"/>
            </a:ln>
          </p:spPr>
          <p:style>
            <a:lnRef idx="2">
              <a:schemeClr val="dk1"/>
            </a:lnRef>
            <a:fillRef idx="0">
              <a:schemeClr val="dk1"/>
            </a:fillRef>
            <a:effectRef idx="1">
              <a:schemeClr val="dk1"/>
            </a:effectRef>
            <a:fontRef idx="minor">
              <a:schemeClr val="tx1"/>
            </a:fontRef>
          </p:style>
        </p:cxnSp>
        <p:cxnSp>
          <p:nvCxnSpPr>
            <p:cNvPr id="190" name="Elbow Connector 189">
              <a:extLst>
                <a:ext uri="{FF2B5EF4-FFF2-40B4-BE49-F238E27FC236}">
                  <a16:creationId xmlns:a16="http://schemas.microsoft.com/office/drawing/2014/main" id="{60A15E50-BEBA-914B-96AE-636E594AB794}"/>
                </a:ext>
              </a:extLst>
            </p:cNvPr>
            <p:cNvCxnSpPr>
              <a:cxnSpLocks/>
              <a:stCxn id="132" idx="0"/>
              <a:endCxn id="320" idx="2"/>
            </p:cNvCxnSpPr>
            <p:nvPr/>
          </p:nvCxnSpPr>
          <p:spPr>
            <a:xfrm rot="5400000" flipH="1" flipV="1">
              <a:off x="4725551" y="681009"/>
              <a:ext cx="145008" cy="330246"/>
            </a:xfrm>
            <a:prstGeom prst="bentConnector2">
              <a:avLst/>
            </a:prstGeom>
            <a:ln w="19050">
              <a:prstDash val="solid"/>
            </a:ln>
          </p:spPr>
          <p:style>
            <a:lnRef idx="2">
              <a:schemeClr val="dk1"/>
            </a:lnRef>
            <a:fillRef idx="0">
              <a:schemeClr val="dk1"/>
            </a:fillRef>
            <a:effectRef idx="1">
              <a:schemeClr val="dk1"/>
            </a:effectRef>
            <a:fontRef idx="minor">
              <a:schemeClr val="tx1"/>
            </a:fontRef>
          </p:style>
        </p:cxnSp>
        <p:sp>
          <p:nvSpPr>
            <p:cNvPr id="191" name="TextBox 190">
              <a:extLst>
                <a:ext uri="{FF2B5EF4-FFF2-40B4-BE49-F238E27FC236}">
                  <a16:creationId xmlns:a16="http://schemas.microsoft.com/office/drawing/2014/main" id="{476E4D1E-EBF9-2D4B-A16F-B27E1EBF5E68}"/>
                </a:ext>
              </a:extLst>
            </p:cNvPr>
            <p:cNvSpPr txBox="1"/>
            <p:nvPr/>
          </p:nvSpPr>
          <p:spPr>
            <a:xfrm>
              <a:off x="5281778" y="574781"/>
              <a:ext cx="1330325" cy="646331"/>
            </a:xfrm>
            <a:prstGeom prst="rect">
              <a:avLst/>
            </a:prstGeom>
            <a:noFill/>
          </p:spPr>
          <p:txBody>
            <a:bodyPr wrap="square" rtlCol="0">
              <a:spAutoFit/>
            </a:bodyPr>
            <a:lstStyle/>
            <a:p>
              <a:r>
                <a:rPr lang="en-US" b="1" dirty="0"/>
                <a:t>Origin</a:t>
              </a:r>
              <a:r>
                <a:rPr lang="en-US" dirty="0"/>
                <a:t> </a:t>
              </a:r>
              <a:r>
                <a:rPr lang="en-US" b="1" dirty="0"/>
                <a:t>Server</a:t>
              </a:r>
            </a:p>
          </p:txBody>
        </p:sp>
        <p:sp>
          <p:nvSpPr>
            <p:cNvPr id="192" name="TextBox 191">
              <a:extLst>
                <a:ext uri="{FF2B5EF4-FFF2-40B4-BE49-F238E27FC236}">
                  <a16:creationId xmlns:a16="http://schemas.microsoft.com/office/drawing/2014/main" id="{C255C169-F464-FF49-B6EF-75B18AB8096C}"/>
                </a:ext>
              </a:extLst>
            </p:cNvPr>
            <p:cNvSpPr txBox="1"/>
            <p:nvPr/>
          </p:nvSpPr>
          <p:spPr>
            <a:xfrm>
              <a:off x="5128004" y="3119170"/>
              <a:ext cx="1976633" cy="369332"/>
            </a:xfrm>
            <a:prstGeom prst="rect">
              <a:avLst/>
            </a:prstGeom>
            <a:noFill/>
          </p:spPr>
          <p:txBody>
            <a:bodyPr wrap="square" rtlCol="0">
              <a:spAutoFit/>
            </a:bodyPr>
            <a:lstStyle/>
            <a:p>
              <a:r>
                <a:rPr lang="en-US" b="1" dirty="0"/>
                <a:t>Edge</a:t>
              </a:r>
              <a:r>
                <a:rPr lang="en-US" dirty="0"/>
                <a:t> </a:t>
              </a:r>
              <a:r>
                <a:rPr lang="en-US" b="1" dirty="0"/>
                <a:t>Servers</a:t>
              </a:r>
            </a:p>
          </p:txBody>
        </p:sp>
        <p:sp>
          <p:nvSpPr>
            <p:cNvPr id="193" name="TextBox 192">
              <a:extLst>
                <a:ext uri="{FF2B5EF4-FFF2-40B4-BE49-F238E27FC236}">
                  <a16:creationId xmlns:a16="http://schemas.microsoft.com/office/drawing/2014/main" id="{28101F9E-CBF5-0C4A-BC24-A95895426F81}"/>
                </a:ext>
              </a:extLst>
            </p:cNvPr>
            <p:cNvSpPr txBox="1"/>
            <p:nvPr/>
          </p:nvSpPr>
          <p:spPr>
            <a:xfrm>
              <a:off x="1320505" y="2676047"/>
              <a:ext cx="466921" cy="369332"/>
            </a:xfrm>
            <a:prstGeom prst="rect">
              <a:avLst/>
            </a:prstGeom>
            <a:noFill/>
          </p:spPr>
          <p:txBody>
            <a:bodyPr wrap="square" rtlCol="0">
              <a:spAutoFit/>
            </a:bodyPr>
            <a:lstStyle/>
            <a:p>
              <a:r>
                <a:rPr lang="en-US" b="1" dirty="0"/>
                <a:t>C</a:t>
              </a:r>
              <a:r>
                <a:rPr lang="en-US" b="1" baseline="-25000" dirty="0"/>
                <a:t>1</a:t>
              </a:r>
            </a:p>
          </p:txBody>
        </p:sp>
        <p:sp>
          <p:nvSpPr>
            <p:cNvPr id="194" name="TextBox 193">
              <a:extLst>
                <a:ext uri="{FF2B5EF4-FFF2-40B4-BE49-F238E27FC236}">
                  <a16:creationId xmlns:a16="http://schemas.microsoft.com/office/drawing/2014/main" id="{D76A6787-E314-EB4C-A9C5-82CBBFE781CE}"/>
                </a:ext>
              </a:extLst>
            </p:cNvPr>
            <p:cNvSpPr txBox="1"/>
            <p:nvPr/>
          </p:nvSpPr>
          <p:spPr>
            <a:xfrm>
              <a:off x="1320505" y="2113691"/>
              <a:ext cx="466921" cy="369332"/>
            </a:xfrm>
            <a:prstGeom prst="rect">
              <a:avLst/>
            </a:prstGeom>
            <a:noFill/>
          </p:spPr>
          <p:txBody>
            <a:bodyPr wrap="square" rtlCol="0">
              <a:spAutoFit/>
            </a:bodyPr>
            <a:lstStyle/>
            <a:p>
              <a:r>
                <a:rPr lang="en-US" b="1" dirty="0"/>
                <a:t>C</a:t>
              </a:r>
              <a:r>
                <a:rPr lang="en-US" b="1" baseline="-25000" dirty="0"/>
                <a:t>2</a:t>
              </a:r>
            </a:p>
          </p:txBody>
        </p:sp>
        <p:sp>
          <p:nvSpPr>
            <p:cNvPr id="195" name="TextBox 194">
              <a:extLst>
                <a:ext uri="{FF2B5EF4-FFF2-40B4-BE49-F238E27FC236}">
                  <a16:creationId xmlns:a16="http://schemas.microsoft.com/office/drawing/2014/main" id="{D5B1052C-BD19-6D40-BEAE-7E189F690F34}"/>
                </a:ext>
              </a:extLst>
            </p:cNvPr>
            <p:cNvSpPr txBox="1"/>
            <p:nvPr/>
          </p:nvSpPr>
          <p:spPr>
            <a:xfrm>
              <a:off x="1335719" y="1599874"/>
              <a:ext cx="466921" cy="369332"/>
            </a:xfrm>
            <a:prstGeom prst="rect">
              <a:avLst/>
            </a:prstGeom>
            <a:noFill/>
          </p:spPr>
          <p:txBody>
            <a:bodyPr wrap="square" rtlCol="0">
              <a:spAutoFit/>
            </a:bodyPr>
            <a:lstStyle/>
            <a:p>
              <a:r>
                <a:rPr lang="en-US" b="1" dirty="0"/>
                <a:t>C</a:t>
              </a:r>
              <a:r>
                <a:rPr lang="en-US" b="1" baseline="-25000" dirty="0"/>
                <a:t>3</a:t>
              </a:r>
            </a:p>
          </p:txBody>
        </p:sp>
        <p:sp>
          <p:nvSpPr>
            <p:cNvPr id="196" name="TextBox 195">
              <a:extLst>
                <a:ext uri="{FF2B5EF4-FFF2-40B4-BE49-F238E27FC236}">
                  <a16:creationId xmlns:a16="http://schemas.microsoft.com/office/drawing/2014/main" id="{927A951A-B672-6E45-A6D8-698B7BECB616}"/>
                </a:ext>
              </a:extLst>
            </p:cNvPr>
            <p:cNvSpPr txBox="1"/>
            <p:nvPr/>
          </p:nvSpPr>
          <p:spPr>
            <a:xfrm>
              <a:off x="1316908" y="844885"/>
              <a:ext cx="466921" cy="369332"/>
            </a:xfrm>
            <a:prstGeom prst="rect">
              <a:avLst/>
            </a:prstGeom>
            <a:noFill/>
          </p:spPr>
          <p:txBody>
            <a:bodyPr wrap="square" rtlCol="0">
              <a:spAutoFit/>
            </a:bodyPr>
            <a:lstStyle/>
            <a:p>
              <a:r>
                <a:rPr lang="en-US" b="1" dirty="0"/>
                <a:t>C</a:t>
              </a:r>
              <a:r>
                <a:rPr lang="en-US" b="1" baseline="-25000" dirty="0"/>
                <a:t>H</a:t>
              </a:r>
            </a:p>
          </p:txBody>
        </p:sp>
        <mc:AlternateContent xmlns:mc="http://schemas.openxmlformats.org/markup-compatibility/2006" xmlns:a14="http://schemas.microsoft.com/office/drawing/2010/main">
          <mc:Choice Requires="a14">
            <p:sp>
              <p:nvSpPr>
                <p:cNvPr id="197" name="TextBox 196">
                  <a:extLst>
                    <a:ext uri="{FF2B5EF4-FFF2-40B4-BE49-F238E27FC236}">
                      <a16:creationId xmlns:a16="http://schemas.microsoft.com/office/drawing/2014/main" id="{913C2183-6D4B-CE45-9D80-7D01F0CC4C45}"/>
                    </a:ext>
                  </a:extLst>
                </p:cNvPr>
                <p:cNvSpPr txBox="1"/>
                <p:nvPr/>
              </p:nvSpPr>
              <p:spPr>
                <a:xfrm>
                  <a:off x="7620209" y="2698455"/>
                  <a:ext cx="466921" cy="3636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𝑒</m:t>
                            </m:r>
                          </m:sup>
                        </m:sSubSup>
                      </m:oMath>
                    </m:oMathPara>
                  </a14:m>
                  <a:endParaRPr lang="en-US" baseline="-25000" dirty="0"/>
                </a:p>
              </p:txBody>
            </p:sp>
          </mc:Choice>
          <mc:Fallback xmlns="">
            <p:sp>
              <p:nvSpPr>
                <p:cNvPr id="85" name="TextBox 84">
                  <a:extLst>
                    <a:ext uri="{FF2B5EF4-FFF2-40B4-BE49-F238E27FC236}">
                      <a16:creationId xmlns:a16="http://schemas.microsoft.com/office/drawing/2014/main" id="{913C2183-6D4B-CE45-9D80-7D01F0CC4C45}"/>
                    </a:ext>
                  </a:extLst>
                </p:cNvPr>
                <p:cNvSpPr txBox="1">
                  <a:spLocks noRot="1" noChangeAspect="1" noMove="1" noResize="1" noEditPoints="1" noAdjustHandles="1" noChangeArrowheads="1" noChangeShapeType="1" noTextEdit="1"/>
                </p:cNvSpPr>
                <p:nvPr/>
              </p:nvSpPr>
              <p:spPr>
                <a:xfrm>
                  <a:off x="7620209" y="2698455"/>
                  <a:ext cx="466921" cy="36362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TextBox 197">
                  <a:extLst>
                    <a:ext uri="{FF2B5EF4-FFF2-40B4-BE49-F238E27FC236}">
                      <a16:creationId xmlns:a16="http://schemas.microsoft.com/office/drawing/2014/main" id="{88B71ADA-A596-EB4A-98FA-D7E98697B509}"/>
                    </a:ext>
                  </a:extLst>
                </p:cNvPr>
                <p:cNvSpPr txBox="1"/>
                <p:nvPr/>
              </p:nvSpPr>
              <p:spPr>
                <a:xfrm>
                  <a:off x="7615464" y="2173090"/>
                  <a:ext cx="466921" cy="376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𝑒</m:t>
                            </m:r>
                          </m:sup>
                        </m:sSubSup>
                      </m:oMath>
                    </m:oMathPara>
                  </a14:m>
                  <a:endParaRPr lang="en-US" baseline="-25000" dirty="0"/>
                </a:p>
              </p:txBody>
            </p:sp>
          </mc:Choice>
          <mc:Fallback xmlns="">
            <p:sp>
              <p:nvSpPr>
                <p:cNvPr id="86" name="TextBox 85">
                  <a:extLst>
                    <a:ext uri="{FF2B5EF4-FFF2-40B4-BE49-F238E27FC236}">
                      <a16:creationId xmlns:a16="http://schemas.microsoft.com/office/drawing/2014/main" id="{88B71ADA-A596-EB4A-98FA-D7E98697B509}"/>
                    </a:ext>
                  </a:extLst>
                </p:cNvPr>
                <p:cNvSpPr txBox="1">
                  <a:spLocks noRot="1" noChangeAspect="1" noMove="1" noResize="1" noEditPoints="1" noAdjustHandles="1" noChangeArrowheads="1" noChangeShapeType="1" noTextEdit="1"/>
                </p:cNvSpPr>
                <p:nvPr/>
              </p:nvSpPr>
              <p:spPr>
                <a:xfrm>
                  <a:off x="7615464" y="2173090"/>
                  <a:ext cx="466921" cy="37645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B85D362C-2E43-A447-935E-AE20B192314E}"/>
                    </a:ext>
                  </a:extLst>
                </p:cNvPr>
                <p:cNvSpPr txBox="1"/>
                <p:nvPr/>
              </p:nvSpPr>
              <p:spPr>
                <a:xfrm>
                  <a:off x="7620209" y="1681815"/>
                  <a:ext cx="466921" cy="376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𝑒</m:t>
                            </m:r>
                          </m:sup>
                        </m:sSubSup>
                      </m:oMath>
                    </m:oMathPara>
                  </a14:m>
                  <a:endParaRPr lang="en-US" baseline="-25000" dirty="0"/>
                </a:p>
              </p:txBody>
            </p:sp>
          </mc:Choice>
          <mc:Fallback xmlns="">
            <p:sp>
              <p:nvSpPr>
                <p:cNvPr id="87" name="TextBox 86">
                  <a:extLst>
                    <a:ext uri="{FF2B5EF4-FFF2-40B4-BE49-F238E27FC236}">
                      <a16:creationId xmlns:a16="http://schemas.microsoft.com/office/drawing/2014/main" id="{B85D362C-2E43-A447-935E-AE20B192314E}"/>
                    </a:ext>
                  </a:extLst>
                </p:cNvPr>
                <p:cNvSpPr txBox="1">
                  <a:spLocks noRot="1" noChangeAspect="1" noMove="1" noResize="1" noEditPoints="1" noAdjustHandles="1" noChangeArrowheads="1" noChangeShapeType="1" noTextEdit="1"/>
                </p:cNvSpPr>
                <p:nvPr/>
              </p:nvSpPr>
              <p:spPr>
                <a:xfrm>
                  <a:off x="7620209" y="1681815"/>
                  <a:ext cx="466921" cy="37645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0" name="TextBox 199">
                  <a:extLst>
                    <a:ext uri="{FF2B5EF4-FFF2-40B4-BE49-F238E27FC236}">
                      <a16:creationId xmlns:a16="http://schemas.microsoft.com/office/drawing/2014/main" id="{FDFA1BB6-50FE-9C40-A3E0-D7EB4CC5769A}"/>
                    </a:ext>
                  </a:extLst>
                </p:cNvPr>
                <p:cNvSpPr txBox="1"/>
                <p:nvPr/>
              </p:nvSpPr>
              <p:spPr>
                <a:xfrm>
                  <a:off x="7612282" y="931669"/>
                  <a:ext cx="466921" cy="3764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𝐻</m:t>
                            </m:r>
                          </m:sub>
                          <m:sup>
                            <m:r>
                              <a:rPr lang="en-US" b="0" i="1" dirty="0" smtClean="0">
                                <a:latin typeface="Cambria Math" panose="02040503050406030204" pitchFamily="18" charset="0"/>
                              </a:rPr>
                              <m:t>𝑒</m:t>
                            </m:r>
                          </m:sup>
                        </m:sSubSup>
                      </m:oMath>
                    </m:oMathPara>
                  </a14:m>
                  <a:endParaRPr lang="en-US" baseline="-25000" dirty="0"/>
                </a:p>
              </p:txBody>
            </p:sp>
          </mc:Choice>
          <mc:Fallback xmlns="">
            <p:sp>
              <p:nvSpPr>
                <p:cNvPr id="88" name="TextBox 87">
                  <a:extLst>
                    <a:ext uri="{FF2B5EF4-FFF2-40B4-BE49-F238E27FC236}">
                      <a16:creationId xmlns:a16="http://schemas.microsoft.com/office/drawing/2014/main" id="{FDFA1BB6-50FE-9C40-A3E0-D7EB4CC5769A}"/>
                    </a:ext>
                  </a:extLst>
                </p:cNvPr>
                <p:cNvSpPr txBox="1">
                  <a:spLocks noRot="1" noChangeAspect="1" noMove="1" noResize="1" noEditPoints="1" noAdjustHandles="1" noChangeArrowheads="1" noChangeShapeType="1" noTextEdit="1"/>
                </p:cNvSpPr>
                <p:nvPr/>
              </p:nvSpPr>
              <p:spPr>
                <a:xfrm>
                  <a:off x="7612282" y="931669"/>
                  <a:ext cx="466921" cy="376450"/>
                </a:xfrm>
                <a:prstGeom prst="rect">
                  <a:avLst/>
                </a:prstGeom>
                <a:blipFill>
                  <a:blip r:embed="rId6"/>
                  <a:stretch>
                    <a:fillRect/>
                  </a:stretch>
                </a:blipFill>
              </p:spPr>
              <p:txBody>
                <a:bodyPr/>
                <a:lstStyle/>
                <a:p>
                  <a:r>
                    <a:rPr lang="en-US">
                      <a:noFill/>
                    </a:rPr>
                    <a:t> </a:t>
                  </a:r>
                </a:p>
              </p:txBody>
            </p:sp>
          </mc:Fallback>
        </mc:AlternateContent>
        <p:sp>
          <p:nvSpPr>
            <p:cNvPr id="201" name="TextBox 200">
              <a:extLst>
                <a:ext uri="{FF2B5EF4-FFF2-40B4-BE49-F238E27FC236}">
                  <a16:creationId xmlns:a16="http://schemas.microsoft.com/office/drawing/2014/main" id="{7970A3DC-420D-3F4B-A010-9310AC3F0138}"/>
                </a:ext>
              </a:extLst>
            </p:cNvPr>
            <p:cNvSpPr txBox="1"/>
            <p:nvPr/>
          </p:nvSpPr>
          <p:spPr>
            <a:xfrm rot="16200000">
              <a:off x="1080756" y="1196630"/>
              <a:ext cx="718502" cy="369332"/>
            </a:xfrm>
            <a:prstGeom prst="rect">
              <a:avLst/>
            </a:prstGeom>
            <a:noFill/>
          </p:spPr>
          <p:txBody>
            <a:bodyPr wrap="square" rtlCol="0">
              <a:spAutoFit/>
            </a:bodyPr>
            <a:lstStyle/>
            <a:p>
              <a:r>
                <a:rPr lang="en-US" dirty="0"/>
                <a:t>…..</a:t>
              </a:r>
            </a:p>
          </p:txBody>
        </p:sp>
        <p:sp>
          <p:nvSpPr>
            <p:cNvPr id="311" name="TextBox 310">
              <a:extLst>
                <a:ext uri="{FF2B5EF4-FFF2-40B4-BE49-F238E27FC236}">
                  <a16:creationId xmlns:a16="http://schemas.microsoft.com/office/drawing/2014/main" id="{9DCCADF8-A806-104A-A0FF-1C84499BC1B4}"/>
                </a:ext>
              </a:extLst>
            </p:cNvPr>
            <p:cNvSpPr txBox="1"/>
            <p:nvPr/>
          </p:nvSpPr>
          <p:spPr>
            <a:xfrm rot="19038962">
              <a:off x="3216849" y="1147071"/>
              <a:ext cx="718502" cy="369332"/>
            </a:xfrm>
            <a:prstGeom prst="rect">
              <a:avLst/>
            </a:prstGeom>
            <a:noFill/>
          </p:spPr>
          <p:txBody>
            <a:bodyPr wrap="square" rtlCol="0">
              <a:spAutoFit/>
            </a:bodyPr>
            <a:lstStyle/>
            <a:p>
              <a:r>
                <a:rPr lang="en-US" dirty="0"/>
                <a:t>…..</a:t>
              </a:r>
            </a:p>
          </p:txBody>
        </p:sp>
        <p:sp>
          <p:nvSpPr>
            <p:cNvPr id="312" name="TextBox 311">
              <a:extLst>
                <a:ext uri="{FF2B5EF4-FFF2-40B4-BE49-F238E27FC236}">
                  <a16:creationId xmlns:a16="http://schemas.microsoft.com/office/drawing/2014/main" id="{E0F82733-C559-FC4C-8DAB-2CA0A67ADC9E}"/>
                </a:ext>
              </a:extLst>
            </p:cNvPr>
            <p:cNvSpPr txBox="1"/>
            <p:nvPr/>
          </p:nvSpPr>
          <p:spPr>
            <a:xfrm rot="1656990">
              <a:off x="5365010" y="1240850"/>
              <a:ext cx="718502" cy="369332"/>
            </a:xfrm>
            <a:prstGeom prst="rect">
              <a:avLst/>
            </a:prstGeom>
            <a:noFill/>
          </p:spPr>
          <p:txBody>
            <a:bodyPr wrap="square" rtlCol="0">
              <a:spAutoFit/>
            </a:bodyPr>
            <a:lstStyle/>
            <a:p>
              <a:r>
                <a:rPr lang="en-US" dirty="0"/>
                <a:t>…..</a:t>
              </a:r>
            </a:p>
          </p:txBody>
        </p:sp>
        <p:cxnSp>
          <p:nvCxnSpPr>
            <p:cNvPr id="313" name="Straight Arrow Connector 312">
              <a:extLst>
                <a:ext uri="{FF2B5EF4-FFF2-40B4-BE49-F238E27FC236}">
                  <a16:creationId xmlns:a16="http://schemas.microsoft.com/office/drawing/2014/main" id="{7D48FE17-3B46-1C41-8FA7-922FDD4A17DD}"/>
                </a:ext>
              </a:extLst>
            </p:cNvPr>
            <p:cNvCxnSpPr>
              <a:cxnSpLocks/>
            </p:cNvCxnSpPr>
            <p:nvPr/>
          </p:nvCxnSpPr>
          <p:spPr>
            <a:xfrm flipH="1" flipV="1">
              <a:off x="2587331" y="3041325"/>
              <a:ext cx="164085" cy="434861"/>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314" name="Straight Arrow Connector 313">
              <a:extLst>
                <a:ext uri="{FF2B5EF4-FFF2-40B4-BE49-F238E27FC236}">
                  <a16:creationId xmlns:a16="http://schemas.microsoft.com/office/drawing/2014/main" id="{E5B7B8A3-30D9-D94C-B45F-BC29E6C5E3CE}"/>
                </a:ext>
              </a:extLst>
            </p:cNvPr>
            <p:cNvCxnSpPr>
              <a:cxnSpLocks/>
            </p:cNvCxnSpPr>
            <p:nvPr/>
          </p:nvCxnSpPr>
          <p:spPr>
            <a:xfrm flipV="1">
              <a:off x="1949703" y="3015620"/>
              <a:ext cx="102256" cy="367003"/>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315" name="Straight Arrow Connector 314">
              <a:extLst>
                <a:ext uri="{FF2B5EF4-FFF2-40B4-BE49-F238E27FC236}">
                  <a16:creationId xmlns:a16="http://schemas.microsoft.com/office/drawing/2014/main" id="{7B21742C-9CA1-A945-9225-245DB6B680DA}"/>
                </a:ext>
              </a:extLst>
            </p:cNvPr>
            <p:cNvCxnSpPr>
              <a:cxnSpLocks/>
            </p:cNvCxnSpPr>
            <p:nvPr/>
          </p:nvCxnSpPr>
          <p:spPr>
            <a:xfrm flipV="1">
              <a:off x="3170461" y="3041325"/>
              <a:ext cx="26275" cy="40993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sp>
          <p:nvSpPr>
            <p:cNvPr id="316" name="TextBox 315">
              <a:extLst>
                <a:ext uri="{FF2B5EF4-FFF2-40B4-BE49-F238E27FC236}">
                  <a16:creationId xmlns:a16="http://schemas.microsoft.com/office/drawing/2014/main" id="{65DA93E5-2769-E245-8433-67F6F2DFA312}"/>
                </a:ext>
              </a:extLst>
            </p:cNvPr>
            <p:cNvSpPr txBox="1"/>
            <p:nvPr/>
          </p:nvSpPr>
          <p:spPr>
            <a:xfrm>
              <a:off x="3073593" y="3142584"/>
              <a:ext cx="1285643" cy="369332"/>
            </a:xfrm>
            <a:prstGeom prst="rect">
              <a:avLst/>
            </a:prstGeom>
            <a:noFill/>
          </p:spPr>
          <p:txBody>
            <a:bodyPr wrap="square" rtlCol="0">
              <a:spAutoFit/>
            </a:bodyPr>
            <a:lstStyle/>
            <a:p>
              <a:pPr algn="ctr"/>
              <a:r>
                <a:rPr lang="en-US" b="1" dirty="0"/>
                <a:t>Requests</a:t>
              </a:r>
            </a:p>
          </p:txBody>
        </p:sp>
        <p:sp>
          <p:nvSpPr>
            <p:cNvPr id="317" name="Magnetic Disk 316">
              <a:extLst>
                <a:ext uri="{FF2B5EF4-FFF2-40B4-BE49-F238E27FC236}">
                  <a16:creationId xmlns:a16="http://schemas.microsoft.com/office/drawing/2014/main" id="{AF68FF27-73C5-E24C-A87D-3BBD8D3E2438}"/>
                </a:ext>
              </a:extLst>
            </p:cNvPr>
            <p:cNvSpPr/>
            <p:nvPr/>
          </p:nvSpPr>
          <p:spPr>
            <a:xfrm>
              <a:off x="4963178" y="634830"/>
              <a:ext cx="318600" cy="27759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AF76FD19-24BE-CF42-B0E5-C8041ACA0D7F}"/>
              </a:ext>
            </a:extLst>
          </p:cNvPr>
          <p:cNvPicPr>
            <a:picLocks noChangeAspect="1"/>
          </p:cNvPicPr>
          <p:nvPr/>
        </p:nvPicPr>
        <p:blipFill>
          <a:blip r:embed="rId7"/>
          <a:stretch>
            <a:fillRect/>
          </a:stretch>
        </p:blipFill>
        <p:spPr>
          <a:xfrm>
            <a:off x="9656075" y="4150896"/>
            <a:ext cx="2044700" cy="1803400"/>
          </a:xfrm>
          <a:prstGeom prst="rect">
            <a:avLst/>
          </a:prstGeom>
        </p:spPr>
      </p:pic>
      <p:grpSp>
        <p:nvGrpSpPr>
          <p:cNvPr id="341" name="Group 340">
            <a:extLst>
              <a:ext uri="{FF2B5EF4-FFF2-40B4-BE49-F238E27FC236}">
                <a16:creationId xmlns:a16="http://schemas.microsoft.com/office/drawing/2014/main" id="{911E2CB2-253D-7F4E-8DA9-32EFC5D16987}"/>
              </a:ext>
            </a:extLst>
          </p:cNvPr>
          <p:cNvGrpSpPr/>
          <p:nvPr/>
        </p:nvGrpSpPr>
        <p:grpSpPr>
          <a:xfrm>
            <a:off x="9051137" y="4458865"/>
            <a:ext cx="2902735" cy="1385165"/>
            <a:chOff x="5500233" y="1686866"/>
            <a:chExt cx="2902735" cy="1385165"/>
          </a:xfrm>
        </p:grpSpPr>
        <p:sp>
          <p:nvSpPr>
            <p:cNvPr id="342" name="Rectangle 341">
              <a:extLst>
                <a:ext uri="{FF2B5EF4-FFF2-40B4-BE49-F238E27FC236}">
                  <a16:creationId xmlns:a16="http://schemas.microsoft.com/office/drawing/2014/main" id="{86C2806F-69F8-5849-A423-DC1627DD1EAF}"/>
                </a:ext>
              </a:extLst>
            </p:cNvPr>
            <p:cNvSpPr/>
            <p:nvPr/>
          </p:nvSpPr>
          <p:spPr>
            <a:xfrm>
              <a:off x="5700992" y="1703505"/>
              <a:ext cx="360808" cy="25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a:extLst>
                <a:ext uri="{FF2B5EF4-FFF2-40B4-BE49-F238E27FC236}">
                  <a16:creationId xmlns:a16="http://schemas.microsoft.com/office/drawing/2014/main" id="{31E1C4A4-4CCF-684E-A145-1F4CFBE7BE93}"/>
                </a:ext>
              </a:extLst>
            </p:cNvPr>
            <p:cNvSpPr/>
            <p:nvPr/>
          </p:nvSpPr>
          <p:spPr>
            <a:xfrm>
              <a:off x="5500234" y="2747680"/>
              <a:ext cx="448056" cy="25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B9C8A34E-C267-3341-A77A-B9CCCA5EFA3C}"/>
                </a:ext>
              </a:extLst>
            </p:cNvPr>
            <p:cNvSpPr/>
            <p:nvPr/>
          </p:nvSpPr>
          <p:spPr>
            <a:xfrm>
              <a:off x="6016684" y="2755175"/>
              <a:ext cx="448059" cy="25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B0F2C27A-F071-AD4D-87B1-9A8C88773D19}"/>
                </a:ext>
              </a:extLst>
            </p:cNvPr>
            <p:cNvSpPr/>
            <p:nvPr/>
          </p:nvSpPr>
          <p:spPr>
            <a:xfrm>
              <a:off x="6240715" y="2228728"/>
              <a:ext cx="323291" cy="250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a:extLst>
                <a:ext uri="{FF2B5EF4-FFF2-40B4-BE49-F238E27FC236}">
                  <a16:creationId xmlns:a16="http://schemas.microsoft.com/office/drawing/2014/main" id="{1C8D28F5-46E6-A549-AFAC-8D8BC2480936}"/>
                </a:ext>
              </a:extLst>
            </p:cNvPr>
            <p:cNvSpPr/>
            <p:nvPr/>
          </p:nvSpPr>
          <p:spPr>
            <a:xfrm>
              <a:off x="6072815" y="1692489"/>
              <a:ext cx="70771"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7" name="Rounded Rectangle 346">
              <a:extLst>
                <a:ext uri="{FF2B5EF4-FFF2-40B4-BE49-F238E27FC236}">
                  <a16:creationId xmlns:a16="http://schemas.microsoft.com/office/drawing/2014/main" id="{3D4735E9-EDD6-A440-9987-AA630FBA4B33}"/>
                </a:ext>
              </a:extLst>
            </p:cNvPr>
            <p:cNvSpPr/>
            <p:nvPr/>
          </p:nvSpPr>
          <p:spPr>
            <a:xfrm>
              <a:off x="6568281" y="2213739"/>
              <a:ext cx="101205"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8" name="Rounded Rectangle 347">
              <a:extLst>
                <a:ext uri="{FF2B5EF4-FFF2-40B4-BE49-F238E27FC236}">
                  <a16:creationId xmlns:a16="http://schemas.microsoft.com/office/drawing/2014/main" id="{BCA6B7C9-269E-154E-9F81-DA6F791AC5A5}"/>
                </a:ext>
              </a:extLst>
            </p:cNvPr>
            <p:cNvSpPr/>
            <p:nvPr/>
          </p:nvSpPr>
          <p:spPr>
            <a:xfrm>
              <a:off x="5700991" y="1696010"/>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9" name="Rounded Rectangle 348">
              <a:extLst>
                <a:ext uri="{FF2B5EF4-FFF2-40B4-BE49-F238E27FC236}">
                  <a16:creationId xmlns:a16="http://schemas.microsoft.com/office/drawing/2014/main" id="{5322377C-2ADB-BC4E-A05E-0CFE3AE6340F}"/>
                </a:ext>
              </a:extLst>
            </p:cNvPr>
            <p:cNvSpPr/>
            <p:nvPr/>
          </p:nvSpPr>
          <p:spPr>
            <a:xfrm>
              <a:off x="5668265" y="2221956"/>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350" name="Rounded Rectangle 349">
              <a:extLst>
                <a:ext uri="{FF2B5EF4-FFF2-40B4-BE49-F238E27FC236}">
                  <a16:creationId xmlns:a16="http://schemas.microsoft.com/office/drawing/2014/main" id="{51F71450-0459-AC46-967E-F3B459CC7CCF}"/>
                </a:ext>
              </a:extLst>
            </p:cNvPr>
            <p:cNvSpPr/>
            <p:nvPr/>
          </p:nvSpPr>
          <p:spPr>
            <a:xfrm>
              <a:off x="6232004" y="2221956"/>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sp>
          <p:nvSpPr>
            <p:cNvPr id="351" name="Rounded Rectangle 350">
              <a:extLst>
                <a:ext uri="{FF2B5EF4-FFF2-40B4-BE49-F238E27FC236}">
                  <a16:creationId xmlns:a16="http://schemas.microsoft.com/office/drawing/2014/main" id="{95918DE0-DE32-8E41-BC0D-EE2DEB22F066}"/>
                </a:ext>
              </a:extLst>
            </p:cNvPr>
            <p:cNvSpPr/>
            <p:nvPr/>
          </p:nvSpPr>
          <p:spPr>
            <a:xfrm>
              <a:off x="5500233" y="2747902"/>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2" name="Rounded Rectangle 351">
              <a:extLst>
                <a:ext uri="{FF2B5EF4-FFF2-40B4-BE49-F238E27FC236}">
                  <a16:creationId xmlns:a16="http://schemas.microsoft.com/office/drawing/2014/main" id="{2D7FE5AF-D84B-624C-B8E3-E2CDA8CFE18D}"/>
                </a:ext>
              </a:extLst>
            </p:cNvPr>
            <p:cNvSpPr/>
            <p:nvPr/>
          </p:nvSpPr>
          <p:spPr>
            <a:xfrm>
              <a:off x="6016687" y="2747680"/>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53" name="Rounded Rectangle 352">
              <a:extLst>
                <a:ext uri="{FF2B5EF4-FFF2-40B4-BE49-F238E27FC236}">
                  <a16:creationId xmlns:a16="http://schemas.microsoft.com/office/drawing/2014/main" id="{1002E242-B9EB-CB4E-A59E-911A7991DBDA}"/>
                </a:ext>
              </a:extLst>
            </p:cNvPr>
            <p:cNvSpPr/>
            <p:nvPr/>
          </p:nvSpPr>
          <p:spPr>
            <a:xfrm>
              <a:off x="6533138" y="2747680"/>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54" name="Straight Connector 353">
              <a:extLst>
                <a:ext uri="{FF2B5EF4-FFF2-40B4-BE49-F238E27FC236}">
                  <a16:creationId xmlns:a16="http://schemas.microsoft.com/office/drawing/2014/main" id="{4EBBECC3-3C6B-0047-AB05-D7F8226CCA61}"/>
                </a:ext>
              </a:extLst>
            </p:cNvPr>
            <p:cNvCxnSpPr>
              <a:cxnSpLocks/>
              <a:stCxn id="350" idx="0"/>
              <a:endCxn id="348" idx="2"/>
            </p:cNvCxnSpPr>
            <p:nvPr/>
          </p:nvCxnSpPr>
          <p:spPr>
            <a:xfrm flipH="1" flipV="1">
              <a:off x="5925019" y="1961186"/>
              <a:ext cx="531013"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55" name="Straight Connector 354">
              <a:extLst>
                <a:ext uri="{FF2B5EF4-FFF2-40B4-BE49-F238E27FC236}">
                  <a16:creationId xmlns:a16="http://schemas.microsoft.com/office/drawing/2014/main" id="{25BD9FCE-FA02-E646-9B54-3444A841E4EB}"/>
                </a:ext>
              </a:extLst>
            </p:cNvPr>
            <p:cNvCxnSpPr>
              <a:cxnSpLocks/>
              <a:stCxn id="349" idx="0"/>
              <a:endCxn id="348" idx="2"/>
            </p:cNvCxnSpPr>
            <p:nvPr/>
          </p:nvCxnSpPr>
          <p:spPr>
            <a:xfrm flipV="1">
              <a:off x="5892293" y="1961186"/>
              <a:ext cx="32726"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56" name="Straight Connector 355">
              <a:extLst>
                <a:ext uri="{FF2B5EF4-FFF2-40B4-BE49-F238E27FC236}">
                  <a16:creationId xmlns:a16="http://schemas.microsoft.com/office/drawing/2014/main" id="{5E9C2C63-C35C-374E-995F-40A7519E6D0E}"/>
                </a:ext>
              </a:extLst>
            </p:cNvPr>
            <p:cNvCxnSpPr>
              <a:cxnSpLocks/>
              <a:stCxn id="351" idx="0"/>
              <a:endCxn id="349" idx="2"/>
            </p:cNvCxnSpPr>
            <p:nvPr/>
          </p:nvCxnSpPr>
          <p:spPr>
            <a:xfrm flipV="1">
              <a:off x="5724261" y="2487132"/>
              <a:ext cx="168032" cy="26077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57" name="Straight Connector 356">
              <a:extLst>
                <a:ext uri="{FF2B5EF4-FFF2-40B4-BE49-F238E27FC236}">
                  <a16:creationId xmlns:a16="http://schemas.microsoft.com/office/drawing/2014/main" id="{3EDAC0B1-4F7F-4F42-BE0E-BAC33478C775}"/>
                </a:ext>
              </a:extLst>
            </p:cNvPr>
            <p:cNvCxnSpPr>
              <a:cxnSpLocks/>
              <a:stCxn id="352" idx="0"/>
              <a:endCxn id="350" idx="2"/>
            </p:cNvCxnSpPr>
            <p:nvPr/>
          </p:nvCxnSpPr>
          <p:spPr>
            <a:xfrm flipV="1">
              <a:off x="6240715" y="2487132"/>
              <a:ext cx="215317" cy="26054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58" name="Straight Connector 357">
              <a:extLst>
                <a:ext uri="{FF2B5EF4-FFF2-40B4-BE49-F238E27FC236}">
                  <a16:creationId xmlns:a16="http://schemas.microsoft.com/office/drawing/2014/main" id="{54FD87D1-7B7A-9445-9329-D20D675B9BD3}"/>
                </a:ext>
              </a:extLst>
            </p:cNvPr>
            <p:cNvCxnSpPr>
              <a:cxnSpLocks/>
              <a:stCxn id="353" idx="0"/>
              <a:endCxn id="350" idx="2"/>
            </p:cNvCxnSpPr>
            <p:nvPr/>
          </p:nvCxnSpPr>
          <p:spPr>
            <a:xfrm flipH="1" flipV="1">
              <a:off x="6456032" y="2487132"/>
              <a:ext cx="301134" cy="26054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59" name="Straight Connector 358">
              <a:extLst>
                <a:ext uri="{FF2B5EF4-FFF2-40B4-BE49-F238E27FC236}">
                  <a16:creationId xmlns:a16="http://schemas.microsoft.com/office/drawing/2014/main" id="{5EC0C571-1EF1-E244-9109-BFDEE9844438}"/>
                </a:ext>
              </a:extLst>
            </p:cNvPr>
            <p:cNvCxnSpPr>
              <a:cxnSpLocks/>
            </p:cNvCxnSpPr>
            <p:nvPr/>
          </p:nvCxnSpPr>
          <p:spPr>
            <a:xfrm flipV="1">
              <a:off x="6078065" y="1686866"/>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60" name="Straight Connector 359">
              <a:extLst>
                <a:ext uri="{FF2B5EF4-FFF2-40B4-BE49-F238E27FC236}">
                  <a16:creationId xmlns:a16="http://schemas.microsoft.com/office/drawing/2014/main" id="{84586D3B-5124-B14F-93E0-27724EC94D02}"/>
                </a:ext>
              </a:extLst>
            </p:cNvPr>
            <p:cNvCxnSpPr>
              <a:cxnSpLocks/>
            </p:cNvCxnSpPr>
            <p:nvPr/>
          </p:nvCxnSpPr>
          <p:spPr>
            <a:xfrm flipV="1">
              <a:off x="6564006" y="2221955"/>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361" name="Rounded Rectangle 360">
              <a:extLst>
                <a:ext uri="{FF2B5EF4-FFF2-40B4-BE49-F238E27FC236}">
                  <a16:creationId xmlns:a16="http://schemas.microsoft.com/office/drawing/2014/main" id="{B9ED3EC9-9871-CC41-BE8F-1ADFDB26E347}"/>
                </a:ext>
              </a:extLst>
            </p:cNvPr>
            <p:cNvSpPr/>
            <p:nvPr/>
          </p:nvSpPr>
          <p:spPr>
            <a:xfrm>
              <a:off x="7206238" y="2747680"/>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2" name="Rounded Rectangle 361">
              <a:extLst>
                <a:ext uri="{FF2B5EF4-FFF2-40B4-BE49-F238E27FC236}">
                  <a16:creationId xmlns:a16="http://schemas.microsoft.com/office/drawing/2014/main" id="{935E65FA-855F-0447-97B3-F611613942A9}"/>
                </a:ext>
              </a:extLst>
            </p:cNvPr>
            <p:cNvSpPr/>
            <p:nvPr/>
          </p:nvSpPr>
          <p:spPr>
            <a:xfrm>
              <a:off x="7375402" y="2283182"/>
              <a:ext cx="109728"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3" name="Rounded Rectangle 362">
              <a:extLst>
                <a:ext uri="{FF2B5EF4-FFF2-40B4-BE49-F238E27FC236}">
                  <a16:creationId xmlns:a16="http://schemas.microsoft.com/office/drawing/2014/main" id="{E17EC217-E3DB-2C4A-A2A7-CA47448CFA22}"/>
                </a:ext>
              </a:extLst>
            </p:cNvPr>
            <p:cNvSpPr/>
            <p:nvPr/>
          </p:nvSpPr>
          <p:spPr>
            <a:xfrm>
              <a:off x="7393670" y="1816009"/>
              <a:ext cx="82296"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4" name="Rounded Rectangle 363">
              <a:extLst>
                <a:ext uri="{FF2B5EF4-FFF2-40B4-BE49-F238E27FC236}">
                  <a16:creationId xmlns:a16="http://schemas.microsoft.com/office/drawing/2014/main" id="{1D23DCBF-8B64-CF46-82C7-CCBCA801B81F}"/>
                </a:ext>
              </a:extLst>
            </p:cNvPr>
            <p:cNvSpPr/>
            <p:nvPr/>
          </p:nvSpPr>
          <p:spPr>
            <a:xfrm>
              <a:off x="7130374" y="1741251"/>
              <a:ext cx="598252" cy="1330780"/>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5" name="Straight Connector 364">
              <a:extLst>
                <a:ext uri="{FF2B5EF4-FFF2-40B4-BE49-F238E27FC236}">
                  <a16:creationId xmlns:a16="http://schemas.microsoft.com/office/drawing/2014/main" id="{9E9ACD15-84D8-FA44-93E5-E75265AE1A73}"/>
                </a:ext>
              </a:extLst>
            </p:cNvPr>
            <p:cNvCxnSpPr>
              <a:cxnSpLocks/>
              <a:stCxn id="361" idx="0"/>
            </p:cNvCxnSpPr>
            <p:nvPr/>
          </p:nvCxnSpPr>
          <p:spPr>
            <a:xfrm flipV="1">
              <a:off x="7430266" y="2558374"/>
              <a:ext cx="0" cy="189306"/>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66" name="Straight Connector 365">
              <a:extLst>
                <a:ext uri="{FF2B5EF4-FFF2-40B4-BE49-F238E27FC236}">
                  <a16:creationId xmlns:a16="http://schemas.microsoft.com/office/drawing/2014/main" id="{2D3B823A-62A7-A24D-BE83-281173011FA8}"/>
                </a:ext>
              </a:extLst>
            </p:cNvPr>
            <p:cNvCxnSpPr>
              <a:cxnSpLocks/>
              <a:stCxn id="362" idx="0"/>
              <a:endCxn id="363" idx="2"/>
            </p:cNvCxnSpPr>
            <p:nvPr/>
          </p:nvCxnSpPr>
          <p:spPr>
            <a:xfrm flipV="1">
              <a:off x="7430266" y="2081184"/>
              <a:ext cx="4552" cy="201998"/>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367" name="Rounded Rectangle 366">
              <a:extLst>
                <a:ext uri="{FF2B5EF4-FFF2-40B4-BE49-F238E27FC236}">
                  <a16:creationId xmlns:a16="http://schemas.microsoft.com/office/drawing/2014/main" id="{B4B10372-53D9-B440-9767-0BE26AB2FF2B}"/>
                </a:ext>
              </a:extLst>
            </p:cNvPr>
            <p:cNvSpPr/>
            <p:nvPr/>
          </p:nvSpPr>
          <p:spPr>
            <a:xfrm>
              <a:off x="5666959" y="2223082"/>
              <a:ext cx="448056" cy="265176"/>
            </a:xfrm>
            <a:prstGeom prst="roundRect">
              <a:avLst/>
            </a:prstGeom>
            <a:solidFill>
              <a:schemeClr val="bg1"/>
            </a:soli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8" name="Rounded Rectangle 367">
              <a:extLst>
                <a:ext uri="{FF2B5EF4-FFF2-40B4-BE49-F238E27FC236}">
                  <a16:creationId xmlns:a16="http://schemas.microsoft.com/office/drawing/2014/main" id="{99923DA0-5A4C-0541-8CCF-828E067C3C36}"/>
                </a:ext>
              </a:extLst>
            </p:cNvPr>
            <p:cNvSpPr/>
            <p:nvPr/>
          </p:nvSpPr>
          <p:spPr>
            <a:xfrm>
              <a:off x="7801583" y="2755175"/>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ed Rectangle 368">
              <a:extLst>
                <a:ext uri="{FF2B5EF4-FFF2-40B4-BE49-F238E27FC236}">
                  <a16:creationId xmlns:a16="http://schemas.microsoft.com/office/drawing/2014/main" id="{EE44F70B-28FD-BD49-9E88-FEC1A2DD09F0}"/>
                </a:ext>
              </a:extLst>
            </p:cNvPr>
            <p:cNvSpPr/>
            <p:nvPr/>
          </p:nvSpPr>
          <p:spPr>
            <a:xfrm>
              <a:off x="7801583" y="2893109"/>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ed Rectangle 369">
              <a:extLst>
                <a:ext uri="{FF2B5EF4-FFF2-40B4-BE49-F238E27FC236}">
                  <a16:creationId xmlns:a16="http://schemas.microsoft.com/office/drawing/2014/main" id="{F6ADA0F3-891E-904C-9A2D-A242F770A1C7}"/>
                </a:ext>
              </a:extLst>
            </p:cNvPr>
            <p:cNvSpPr/>
            <p:nvPr/>
          </p:nvSpPr>
          <p:spPr>
            <a:xfrm>
              <a:off x="7962521" y="2900604"/>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ed Rectangle 370">
              <a:extLst>
                <a:ext uri="{FF2B5EF4-FFF2-40B4-BE49-F238E27FC236}">
                  <a16:creationId xmlns:a16="http://schemas.microsoft.com/office/drawing/2014/main" id="{A27DC98C-C468-8D4E-9462-CD4D0FC67600}"/>
                </a:ext>
              </a:extLst>
            </p:cNvPr>
            <p:cNvSpPr/>
            <p:nvPr/>
          </p:nvSpPr>
          <p:spPr>
            <a:xfrm>
              <a:off x="7962521" y="2756379"/>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a:extLst>
                <a:ext uri="{FF2B5EF4-FFF2-40B4-BE49-F238E27FC236}">
                  <a16:creationId xmlns:a16="http://schemas.microsoft.com/office/drawing/2014/main" id="{25B0C8FB-D58D-A34D-82C7-DBC711A40B04}"/>
                </a:ext>
              </a:extLst>
            </p:cNvPr>
            <p:cNvSpPr/>
            <p:nvPr/>
          </p:nvSpPr>
          <p:spPr>
            <a:xfrm>
              <a:off x="8130162" y="2755175"/>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a:extLst>
                <a:ext uri="{FF2B5EF4-FFF2-40B4-BE49-F238E27FC236}">
                  <a16:creationId xmlns:a16="http://schemas.microsoft.com/office/drawing/2014/main" id="{FD4808F3-3B69-2F4C-BCDC-23879023F36D}"/>
                </a:ext>
              </a:extLst>
            </p:cNvPr>
            <p:cNvSpPr/>
            <p:nvPr/>
          </p:nvSpPr>
          <p:spPr>
            <a:xfrm>
              <a:off x="8130162" y="2893109"/>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a:extLst>
                <a:ext uri="{FF2B5EF4-FFF2-40B4-BE49-F238E27FC236}">
                  <a16:creationId xmlns:a16="http://schemas.microsoft.com/office/drawing/2014/main" id="{DA431F7D-3D03-B349-A06E-5F5618CED5A6}"/>
                </a:ext>
              </a:extLst>
            </p:cNvPr>
            <p:cNvSpPr/>
            <p:nvPr/>
          </p:nvSpPr>
          <p:spPr>
            <a:xfrm>
              <a:off x="8291100" y="2900604"/>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a:extLst>
                <a:ext uri="{FF2B5EF4-FFF2-40B4-BE49-F238E27FC236}">
                  <a16:creationId xmlns:a16="http://schemas.microsoft.com/office/drawing/2014/main" id="{AD16B114-6D49-324E-93B0-5BAF7E6CBDB2}"/>
                </a:ext>
              </a:extLst>
            </p:cNvPr>
            <p:cNvSpPr/>
            <p:nvPr/>
          </p:nvSpPr>
          <p:spPr>
            <a:xfrm>
              <a:off x="8291100" y="2756379"/>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a:extLst>
                <a:ext uri="{FF2B5EF4-FFF2-40B4-BE49-F238E27FC236}">
                  <a16:creationId xmlns:a16="http://schemas.microsoft.com/office/drawing/2014/main" id="{B9BBA24B-AD6F-C441-87A5-FFC58B51A6AE}"/>
                </a:ext>
              </a:extLst>
            </p:cNvPr>
            <p:cNvSpPr/>
            <p:nvPr/>
          </p:nvSpPr>
          <p:spPr>
            <a:xfrm>
              <a:off x="7799022" y="1960234"/>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a:extLst>
                <a:ext uri="{FF2B5EF4-FFF2-40B4-BE49-F238E27FC236}">
                  <a16:creationId xmlns:a16="http://schemas.microsoft.com/office/drawing/2014/main" id="{51CC4744-3DAD-0043-B77C-25EA3EF9C22D}"/>
                </a:ext>
              </a:extLst>
            </p:cNvPr>
            <p:cNvSpPr/>
            <p:nvPr/>
          </p:nvSpPr>
          <p:spPr>
            <a:xfrm>
              <a:off x="7799022" y="1816009"/>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a:extLst>
                <a:ext uri="{FF2B5EF4-FFF2-40B4-BE49-F238E27FC236}">
                  <a16:creationId xmlns:a16="http://schemas.microsoft.com/office/drawing/2014/main" id="{BB3A8122-AB88-6949-8FC4-A2CB6EAF906B}"/>
                </a:ext>
              </a:extLst>
            </p:cNvPr>
            <p:cNvSpPr/>
            <p:nvPr/>
          </p:nvSpPr>
          <p:spPr>
            <a:xfrm>
              <a:off x="7792991" y="2281978"/>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a:extLst>
                <a:ext uri="{FF2B5EF4-FFF2-40B4-BE49-F238E27FC236}">
                  <a16:creationId xmlns:a16="http://schemas.microsoft.com/office/drawing/2014/main" id="{7E75AC84-27C2-B64C-A393-3081A130307C}"/>
                </a:ext>
              </a:extLst>
            </p:cNvPr>
            <p:cNvSpPr/>
            <p:nvPr/>
          </p:nvSpPr>
          <p:spPr>
            <a:xfrm>
              <a:off x="7792991" y="2419912"/>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a:extLst>
                <a:ext uri="{FF2B5EF4-FFF2-40B4-BE49-F238E27FC236}">
                  <a16:creationId xmlns:a16="http://schemas.microsoft.com/office/drawing/2014/main" id="{9B5F91F3-AB37-544E-8B5F-11BE964D9782}"/>
                </a:ext>
              </a:extLst>
            </p:cNvPr>
            <p:cNvSpPr/>
            <p:nvPr/>
          </p:nvSpPr>
          <p:spPr>
            <a:xfrm>
              <a:off x="7953929" y="2427407"/>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a:extLst>
                <a:ext uri="{FF2B5EF4-FFF2-40B4-BE49-F238E27FC236}">
                  <a16:creationId xmlns:a16="http://schemas.microsoft.com/office/drawing/2014/main" id="{5A1CA94F-2A7B-404F-AD4F-76CB8DE0FCA0}"/>
                </a:ext>
              </a:extLst>
            </p:cNvPr>
            <p:cNvSpPr/>
            <p:nvPr/>
          </p:nvSpPr>
          <p:spPr>
            <a:xfrm>
              <a:off x="7953929" y="2283182"/>
              <a:ext cx="111868" cy="104757"/>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Content Placeholder 1">
            <a:extLst>
              <a:ext uri="{FF2B5EF4-FFF2-40B4-BE49-F238E27FC236}">
                <a16:creationId xmlns:a16="http://schemas.microsoft.com/office/drawing/2014/main" id="{D09CE70E-103B-5845-AB82-5B4C6C80C9CD}"/>
              </a:ext>
            </a:extLst>
          </p:cNvPr>
          <p:cNvSpPr txBox="1">
            <a:spLocks/>
          </p:cNvSpPr>
          <p:nvPr/>
        </p:nvSpPr>
        <p:spPr>
          <a:xfrm>
            <a:off x="185590" y="1078108"/>
            <a:ext cx="11341001" cy="7413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i="1" dirty="0">
                <a:solidFill>
                  <a:srgbClr val="FF0000"/>
                </a:solidFill>
              </a:rPr>
              <a:t>Theoretical Modeling</a:t>
            </a:r>
          </a:p>
          <a:p>
            <a:pPr marL="0" indent="0">
              <a:buSzPct val="100000"/>
              <a:buFont typeface="Arial"/>
              <a:buNone/>
            </a:pPr>
            <a:endParaRPr lang="en-US" sz="2400" dirty="0">
              <a:solidFill>
                <a:srgbClr val="002060"/>
              </a:solidFill>
            </a:endParaRPr>
          </a:p>
          <a:p>
            <a:pPr marL="0" indent="0">
              <a:buFont typeface="Arial"/>
              <a:buNone/>
            </a:pPr>
            <a:endParaRPr lang="en-US" sz="2400" dirty="0">
              <a:solidFill>
                <a:srgbClr val="002060"/>
              </a:solidFill>
            </a:endParaRPr>
          </a:p>
        </p:txBody>
      </p:sp>
    </p:spTree>
    <p:extLst>
      <p:ext uri="{BB962C8B-B14F-4D97-AF65-F5344CB8AC3E}">
        <p14:creationId xmlns:p14="http://schemas.microsoft.com/office/powerpoint/2010/main" val="20430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Network-wide Performance Optimization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4"/>
              </p:nvPr>
            </p:nvSpPr>
            <p:spPr>
              <a:xfrm>
                <a:off x="8029575" y="1241571"/>
                <a:ext cx="3639510" cy="4948092"/>
              </a:xfrm>
            </p:spPr>
            <p:txBody>
              <a:bodyPr>
                <a:normAutofit/>
              </a:bodyPr>
              <a:lstStyle/>
              <a:p>
                <a:pPr marL="228600" lvl="1">
                  <a:spcBef>
                    <a:spcPts val="1000"/>
                  </a:spcBef>
                </a:pPr>
                <a:r>
                  <a:rPr lang="en-US" sz="2000" i="1" dirty="0"/>
                  <a:t>C</a:t>
                </a:r>
                <a:r>
                  <a:rPr lang="en-US" sz="2000" i="1" baseline="30000" dirty="0"/>
                  <a:t>e</a:t>
                </a:r>
                <a:r>
                  <a:rPr lang="en-US" sz="2000" i="1" dirty="0"/>
                  <a:t>  BIG cache from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𝐶</m:t>
                        </m:r>
                      </m:e>
                      <m:sub>
                        <m:r>
                          <a:rPr lang="en-US" sz="2000" i="1">
                            <a:latin typeface="Cambria Math" charset="0"/>
                          </a:rPr>
                          <m:t>𝑒</m:t>
                        </m:r>
                      </m:sub>
                    </m:sSub>
                  </m:oMath>
                </a14:m>
                <a:r>
                  <a:rPr lang="en-US" sz="2000" i="1" dirty="0"/>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𝐶</m:t>
                        </m:r>
                      </m:e>
                      <m:sub>
                        <m:r>
                          <a:rPr lang="en-US" sz="2000" i="1">
                            <a:latin typeface="Cambria Math" charset="0"/>
                          </a:rPr>
                          <m:t>𝑜</m:t>
                        </m:r>
                      </m:sub>
                    </m:sSub>
                    <m:r>
                      <a:rPr lang="en-US" sz="2000" i="1">
                        <a:latin typeface="Cambria Math" charset="0"/>
                      </a:rPr>
                      <m:t> </m:t>
                    </m:r>
                  </m:oMath>
                </a14:m>
                <a:endParaRPr lang="en-US" sz="2000" i="1" dirty="0"/>
              </a:p>
              <a:p>
                <a:pPr marL="228600" lvl="1">
                  <a:spcBef>
                    <a:spcPts val="1000"/>
                  </a:spcBef>
                </a:pPr>
                <a:r>
                  <a:rPr lang="en-US" sz="2000" i="1" dirty="0"/>
                  <a:t>C</a:t>
                </a:r>
                <a:r>
                  <a:rPr lang="en-US" sz="2000" i="1" baseline="-25000" dirty="0"/>
                  <a:t>h</a:t>
                </a:r>
                <a:r>
                  <a:rPr lang="en-US" sz="2000" i="1" dirty="0"/>
                  <a:t> ,</a:t>
                </a:r>
                <a:r>
                  <a:rPr lang="en-US" sz="1400" i="1" dirty="0"/>
                  <a:t> 1&lt;h&lt;H+1 </a:t>
                </a:r>
                <a:r>
                  <a:rPr lang="en-US" sz="2000" i="1" dirty="0"/>
                  <a:t>, Intermediate Server at level h</a:t>
                </a:r>
              </a:p>
              <a:p>
                <a:pPr marL="228600" lvl="1">
                  <a:spcBef>
                    <a:spcPts val="1000"/>
                  </a:spcBef>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𝐶</m:t>
                        </m:r>
                      </m:e>
                      <m:sub>
                        <m:r>
                          <a:rPr lang="en-US" sz="2000" i="1">
                            <a:latin typeface="Cambria Math" panose="02040503050406030204" pitchFamily="18" charset="0"/>
                          </a:rPr>
                          <m:t>h</m:t>
                        </m:r>
                      </m:sub>
                      <m:sup>
                        <m:r>
                          <a:rPr lang="en-US" sz="2000" i="1">
                            <a:latin typeface="Cambria Math" panose="02040503050406030204" pitchFamily="18" charset="0"/>
                          </a:rPr>
                          <m:t>𝑒</m:t>
                        </m:r>
                      </m:sup>
                    </m:sSubSup>
                  </m:oMath>
                </a14:m>
                <a:r>
                  <a:rPr lang="en-US" sz="2000" i="1" dirty="0"/>
                  <a:t> portion of C</a:t>
                </a:r>
                <a:r>
                  <a:rPr lang="en-US" sz="2000" i="1" baseline="-25000" dirty="0"/>
                  <a:t>h</a:t>
                </a:r>
                <a:r>
                  <a:rPr lang="en-US" sz="2000" i="1" dirty="0"/>
                  <a:t> allotted to C</a:t>
                </a:r>
                <a:r>
                  <a:rPr lang="en-US" sz="2000" i="1" baseline="30000" dirty="0"/>
                  <a:t>e</a:t>
                </a:r>
                <a:endParaRPr lang="en-US" sz="2000" i="1" dirty="0"/>
              </a:p>
              <a:p>
                <a:pPr marL="228600" lvl="1">
                  <a:spcBef>
                    <a:spcPts val="1000"/>
                  </a:spcBef>
                </a:pP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𝑒</m:t>
                        </m:r>
                      </m:sup>
                    </m:sSup>
                  </m:oMath>
                </a14:m>
                <a:r>
                  <a:rPr lang="en-US" sz="2000" i="1" dirty="0"/>
                  <a:t> utility function </a:t>
                </a:r>
              </a:p>
              <a:p>
                <a:pPr marL="228600" lvl="1">
                  <a:spcBef>
                    <a:spcPts val="1000"/>
                  </a:spcBef>
                </a:pP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𝑢</m:t>
                        </m:r>
                      </m:e>
                      <m:sub>
                        <m:r>
                          <a:rPr lang="en-US" sz="2000" i="1">
                            <a:latin typeface="Cambria Math" panose="02040503050406030204" pitchFamily="18" charset="0"/>
                          </a:rPr>
                          <m:t>𝑛</m:t>
                        </m:r>
                      </m:sub>
                      <m:sup>
                        <m:r>
                          <a:rPr lang="en-US" sz="2000" i="1">
                            <a:latin typeface="Cambria Math" panose="02040503050406030204" pitchFamily="18" charset="0"/>
                          </a:rPr>
                          <m:t>𝑒</m:t>
                        </m:r>
                      </m:sup>
                    </m:sSubSup>
                    <m:r>
                      <a:rPr lang="en-US" sz="2000" i="1">
                        <a:latin typeface="Cambria Math" charset="0"/>
                      </a:rPr>
                      <m:t> </m:t>
                    </m:r>
                  </m:oMath>
                </a14:m>
                <a:r>
                  <a:rPr lang="en-US" sz="2000" i="1" dirty="0"/>
                  <a:t> stationary occupancy probability of </a:t>
                </a:r>
                <a14:m>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𝑂</m:t>
                        </m:r>
                      </m:e>
                      <m:sub>
                        <m:r>
                          <a:rPr lang="en-US" sz="2000" i="1">
                            <a:latin typeface="Cambria Math" panose="02040503050406030204" pitchFamily="18" charset="0"/>
                          </a:rPr>
                          <m:t>𝑛</m:t>
                        </m:r>
                      </m:sub>
                      <m:sup>
                        <m:r>
                          <a:rPr lang="en-US" sz="2000" i="1">
                            <a:latin typeface="Cambria Math" panose="02040503050406030204" pitchFamily="18" charset="0"/>
                          </a:rPr>
                          <m:t>𝑒</m:t>
                        </m:r>
                      </m:sup>
                    </m:sSubSup>
                  </m:oMath>
                </a14:m>
                <a:endParaRPr lang="en-US" sz="2000" i="1" dirty="0"/>
              </a:p>
              <a:p>
                <a:pPr marL="228600" lvl="1">
                  <a:spcBef>
                    <a:spcPts val="1000"/>
                  </a:spcBef>
                </a:pPr>
                <a:r>
                  <a:rPr lang="en-US" sz="2000" i="1" dirty="0"/>
                  <a:t>C</a:t>
                </a:r>
                <a:r>
                  <a:rPr lang="en-US" sz="2000" i="1" baseline="-25000" dirty="0"/>
                  <a:t>e</a:t>
                </a:r>
                <a:r>
                  <a:rPr lang="en-US" sz="2000" i="1" dirty="0"/>
                  <a:t> receives N</a:t>
                </a:r>
                <a:r>
                  <a:rPr lang="en-US" sz="2000" i="1" baseline="30000" dirty="0"/>
                  <a:t>e</a:t>
                </a:r>
                <a:r>
                  <a:rPr lang="en-US" sz="2000" i="1" dirty="0"/>
                  <a:t> object requests</a:t>
                </a:r>
              </a:p>
              <a:p>
                <a:pPr marL="228600" lvl="1">
                  <a:spcBef>
                    <a:spcPts val="1000"/>
                  </a:spcBef>
                </a:pPr>
                <a:r>
                  <a:rPr lang="en-US" sz="2000" i="1" dirty="0" err="1"/>
                  <a:t>Ɛ</a:t>
                </a:r>
                <a:r>
                  <a:rPr lang="en-US" sz="2000" i="1" dirty="0"/>
                  <a:t> set of edge servers</a:t>
                </a:r>
              </a:p>
              <a:p>
                <a:pPr marL="228600" lvl="1">
                  <a:spcBef>
                    <a:spcPts val="1000"/>
                  </a:spcBef>
                </a:pP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𝑁</m:t>
                        </m:r>
                      </m:e>
                      <m:sup>
                        <m:r>
                          <a:rPr lang="en-US" sz="2000" b="0" i="1" smtClean="0">
                            <a:latin typeface="Cambria Math" panose="02040503050406030204" pitchFamily="18" charset="0"/>
                          </a:rPr>
                          <m:t>𝑒</m:t>
                        </m:r>
                      </m:sup>
                    </m:sSup>
                  </m:oMath>
                </a14:m>
                <a:r>
                  <a:rPr lang="en-US" sz="2000" i="1" dirty="0"/>
                  <a:t> size of collection of C</a:t>
                </a:r>
                <a:r>
                  <a:rPr lang="en-US" sz="2000" i="1" baseline="30000" dirty="0"/>
                  <a:t>e</a:t>
                </a:r>
                <a:endParaRPr lang="en-US" sz="2000" i="1" dirty="0"/>
              </a:p>
              <a:p>
                <a:pPr marL="228600" lvl="1">
                  <a:spcBef>
                    <a:spcPts val="1000"/>
                  </a:spcBef>
                </a:pP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charset="0"/>
                          </a:rPr>
                          <m:t>𝑅</m:t>
                        </m:r>
                      </m:e>
                      <m:sup>
                        <m:r>
                          <a:rPr lang="en-US" sz="2000" b="0" i="1" smtClean="0">
                            <a:latin typeface="Cambria Math" charset="0"/>
                          </a:rPr>
                          <m:t>𝑒</m:t>
                        </m:r>
                      </m:sup>
                    </m:sSup>
                  </m:oMath>
                </a14:m>
                <a:r>
                  <a:rPr lang="en-US" sz="2000" i="1" dirty="0"/>
                  <a:t> path from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charset="0"/>
                          </a:rPr>
                          <m:t>𝐶</m:t>
                        </m:r>
                      </m:e>
                      <m:sub>
                        <m:r>
                          <a:rPr lang="en-US" sz="2000" b="0" i="1" smtClean="0">
                            <a:latin typeface="Cambria Math" charset="0"/>
                          </a:rPr>
                          <m:t>𝑒</m:t>
                        </m:r>
                      </m:sub>
                    </m:sSub>
                  </m:oMath>
                </a14:m>
                <a:r>
                  <a:rPr lang="en-US" sz="2000" i="1" dirty="0"/>
                  <a:t> to </a:t>
                </a:r>
                <a14:m>
                  <m:oMath xmlns:m="http://schemas.openxmlformats.org/officeDocument/2006/math">
                    <m:sSub>
                      <m:sSubPr>
                        <m:ctrlPr>
                          <a:rPr lang="en-US" sz="2000" i="1">
                            <a:latin typeface="Cambria Math" panose="02040503050406030204" pitchFamily="18" charset="0"/>
                          </a:rPr>
                        </m:ctrlPr>
                      </m:sSubPr>
                      <m:e>
                        <m:r>
                          <a:rPr lang="en-US" sz="2000" i="1">
                            <a:latin typeface="Cambria Math" charset="0"/>
                          </a:rPr>
                          <m:t>𝐶</m:t>
                        </m:r>
                      </m:e>
                      <m:sub>
                        <m:r>
                          <a:rPr lang="en-US" sz="2000" b="0" i="1" smtClean="0">
                            <a:latin typeface="Cambria Math" charset="0"/>
                          </a:rPr>
                          <m:t>𝑜</m:t>
                        </m:r>
                      </m:sub>
                    </m:sSub>
                  </m:oMath>
                </a14:m>
                <a:endParaRPr lang="en-US" sz="2000" i="1" dirty="0"/>
              </a:p>
              <a:p>
                <a:pPr marL="228600" lvl="1">
                  <a:spcBef>
                    <a:spcPts val="1000"/>
                  </a:spcBef>
                </a:pPr>
                <a14:m>
                  <m:oMath xmlns:m="http://schemas.openxmlformats.org/officeDocument/2006/math">
                    <m:r>
                      <a:rPr lang="en-US" sz="2000" i="1">
                        <a:latin typeface="Cambria Math" charset="0"/>
                      </a:rPr>
                      <m:t>𝐻</m:t>
                    </m:r>
                  </m:oMath>
                </a14:m>
                <a:r>
                  <a:rPr lang="en-US" sz="2000" i="1" dirty="0">
                    <a:latin typeface="Cambria Math" charset="0"/>
                  </a:rPr>
                  <a:t> </a:t>
                </a:r>
                <a:r>
                  <a:rPr lang="en-US" sz="2000" i="1" dirty="0"/>
                  <a:t>Hierarchy level</a:t>
                </a:r>
              </a:p>
              <a:p>
                <a:pPr marL="228600" lvl="1">
                  <a:spcBef>
                    <a:spcPts val="1000"/>
                  </a:spcBef>
                </a:pPr>
                <a:endParaRPr lang="en-US" sz="2000" i="1" dirty="0"/>
              </a:p>
              <a:p>
                <a:pPr marL="228600" lvl="1">
                  <a:spcBef>
                    <a:spcPts val="1000"/>
                  </a:spcBef>
                </a:pPr>
                <a:endParaRPr lang="en-US" sz="2000" i="1" dirty="0">
                  <a:latin typeface="Cambria Math" charset="0"/>
                </a:endParaRPr>
              </a:p>
              <a:p>
                <a:pPr marL="228600" lvl="1">
                  <a:spcBef>
                    <a:spcPts val="1000"/>
                  </a:spcBef>
                </a:pPr>
                <a:endParaRPr lang="en-US" sz="2000" i="1" dirty="0"/>
              </a:p>
              <a:p>
                <a:pPr marL="228600" lvl="1">
                  <a:spcBef>
                    <a:spcPts val="1000"/>
                  </a:spcBef>
                </a:pPr>
                <a:endParaRPr lang="en-US" sz="2000" i="1" dirty="0"/>
              </a:p>
              <a:p>
                <a:pPr marL="228600" lvl="1">
                  <a:spcBef>
                    <a:spcPts val="1000"/>
                  </a:spcBef>
                </a:pPr>
                <a:endParaRPr lang="en-US" sz="2000" i="1" dirty="0"/>
              </a:p>
              <a:p>
                <a:pPr marL="228600" lvl="1">
                  <a:spcBef>
                    <a:spcPts val="1000"/>
                  </a:spcBef>
                </a:pPr>
                <a:endParaRPr lang="en-US" sz="2000" i="1" dirty="0"/>
              </a:p>
              <a:p>
                <a:pPr marL="228600" lvl="1">
                  <a:spcBef>
                    <a:spcPts val="1000"/>
                  </a:spcBef>
                </a:pPr>
                <a:endParaRPr lang="en-US" sz="2000" i="1" baseline="-25000" dirty="0"/>
              </a:p>
              <a:p>
                <a:endParaRPr lang="en-US" sz="2000" i="1" dirty="0"/>
              </a:p>
            </p:txBody>
          </p:sp>
        </mc:Choice>
        <mc:Fallback xmlns="">
          <p:sp>
            <p:nvSpPr>
              <p:cNvPr id="4" name="Content Placeholder 3"/>
              <p:cNvSpPr>
                <a:spLocks noGrp="1" noRot="1" noChangeAspect="1" noMove="1" noResize="1" noEditPoints="1" noAdjustHandles="1" noChangeArrowheads="1" noChangeShapeType="1" noTextEdit="1"/>
              </p:cNvSpPr>
              <p:nvPr>
                <p:ph sz="quarter" idx="4"/>
              </p:nvPr>
            </p:nvSpPr>
            <p:spPr>
              <a:xfrm>
                <a:off x="8029575" y="1241571"/>
                <a:ext cx="3639510" cy="4948092"/>
              </a:xfrm>
              <a:blipFill>
                <a:blip r:embed="rId2"/>
                <a:stretch>
                  <a:fillRect l="-1042" t="-1026"/>
                </a:stretch>
              </a:blipFill>
            </p:spPr>
            <p:txBody>
              <a:bodyPr/>
              <a:lstStyle/>
              <a:p>
                <a:r>
                  <a:rPr lang="en-US">
                    <a:noFill/>
                  </a:rPr>
                  <a:t> </a:t>
                </a:r>
              </a:p>
            </p:txBody>
          </p:sp>
        </mc:Fallback>
      </mc:AlternateContent>
      <p:sp>
        <p:nvSpPr>
          <p:cNvPr id="6" name="Rounded Rectangle 5">
            <a:extLst>
              <a:ext uri="{FF2B5EF4-FFF2-40B4-BE49-F238E27FC236}">
                <a16:creationId xmlns:a16="http://schemas.microsoft.com/office/drawing/2014/main" id="{9236E533-55C8-4B41-833C-FA9DF9517146}"/>
              </a:ext>
            </a:extLst>
          </p:cNvPr>
          <p:cNvSpPr/>
          <p:nvPr/>
        </p:nvSpPr>
        <p:spPr>
          <a:xfrm>
            <a:off x="7848600" y="1241571"/>
            <a:ext cx="3820485" cy="4690429"/>
          </a:xfrm>
          <a:prstGeom prst="roundRect">
            <a:avLst/>
          </a:prstGeom>
          <a:noFill/>
          <a:ln w="222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5">
            <a:extLst>
              <a:ext uri="{FF2B5EF4-FFF2-40B4-BE49-F238E27FC236}">
                <a16:creationId xmlns:a16="http://schemas.microsoft.com/office/drawing/2014/main" id="{40695B66-9DF8-1645-856C-CAF029D1FA35}"/>
              </a:ext>
            </a:extLst>
          </p:cNvPr>
          <p:cNvSpPr txBox="1">
            <a:spLocks/>
          </p:cNvSpPr>
          <p:nvPr/>
        </p:nvSpPr>
        <p:spPr>
          <a:xfrm>
            <a:off x="260560" y="1362505"/>
            <a:ext cx="7244593" cy="470622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p>
          <a:p>
            <a:endParaRPr lang="en-US" dirty="0"/>
          </a:p>
        </p:txBody>
      </p:sp>
      <p:pic>
        <p:nvPicPr>
          <p:cNvPr id="8" name="Content Placeholder 7">
            <a:extLst>
              <a:ext uri="{FF2B5EF4-FFF2-40B4-BE49-F238E27FC236}">
                <a16:creationId xmlns:a16="http://schemas.microsoft.com/office/drawing/2014/main" id="{12AF28BB-526D-0B45-B60F-C678298435BE}"/>
              </a:ext>
            </a:extLst>
          </p:cNvPr>
          <p:cNvPicPr>
            <a:picLocks noGrp="1" noChangeAspect="1"/>
          </p:cNvPicPr>
          <p:nvPr>
            <p:ph sz="half" idx="2"/>
          </p:nvPr>
        </p:nvPicPr>
        <p:blipFill>
          <a:blip r:embed="rId3"/>
          <a:stretch>
            <a:fillRect/>
          </a:stretch>
        </p:blipFill>
        <p:spPr>
          <a:xfrm>
            <a:off x="468148" y="1362505"/>
            <a:ext cx="6483350" cy="3905844"/>
          </a:xfrm>
        </p:spPr>
      </p:pic>
    </p:spTree>
    <p:extLst>
      <p:ext uri="{BB962C8B-B14F-4D97-AF65-F5344CB8AC3E}">
        <p14:creationId xmlns:p14="http://schemas.microsoft.com/office/powerpoint/2010/main" val="180340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775262-8644-F340-B01E-03C037BA7D90}"/>
              </a:ext>
            </a:extLst>
          </p:cNvPr>
          <p:cNvSpPr>
            <a:spLocks noGrp="1"/>
          </p:cNvSpPr>
          <p:nvPr>
            <p:ph type="title"/>
          </p:nvPr>
        </p:nvSpPr>
        <p:spPr/>
        <p:txBody>
          <a:bodyPr>
            <a:normAutofit fontScale="90000"/>
          </a:bodyPr>
          <a:lstStyle/>
          <a:p>
            <a:r>
              <a:rPr lang="en-US" dirty="0"/>
              <a:t>Decomposition Framework</a:t>
            </a:r>
          </a:p>
        </p:txBody>
      </p:sp>
      <p:sp>
        <p:nvSpPr>
          <p:cNvPr id="6" name="Content Placeholder 5">
            <a:extLst>
              <a:ext uri="{FF2B5EF4-FFF2-40B4-BE49-F238E27FC236}">
                <a16:creationId xmlns:a16="http://schemas.microsoft.com/office/drawing/2014/main" id="{0C805E36-6CC2-A44A-9065-77A3154DCDFD}"/>
              </a:ext>
            </a:extLst>
          </p:cNvPr>
          <p:cNvSpPr>
            <a:spLocks noGrp="1"/>
          </p:cNvSpPr>
          <p:nvPr>
            <p:ph idx="1"/>
          </p:nvPr>
        </p:nvSpPr>
        <p:spPr/>
        <p:txBody>
          <a:bodyPr/>
          <a:lstStyle/>
          <a:p>
            <a:r>
              <a:rPr lang="en-US" dirty="0"/>
              <a:t>We decompose this global (</a:t>
            </a:r>
            <a:r>
              <a:rPr lang="en-US" i="1" dirty="0">
                <a:solidFill>
                  <a:srgbClr val="0070C0"/>
                </a:solidFill>
              </a:rPr>
              <a:t>centralized</a:t>
            </a:r>
            <a:r>
              <a:rPr lang="en-US" dirty="0"/>
              <a:t>) optimization problem into a set of </a:t>
            </a:r>
            <a:r>
              <a:rPr lang="en-US" i="1" dirty="0">
                <a:solidFill>
                  <a:srgbClr val="0070C0"/>
                </a:solidFill>
              </a:rPr>
              <a:t>distributed</a:t>
            </a:r>
            <a:r>
              <a:rPr lang="en-US" dirty="0"/>
              <a:t> optimization problems that can be solved </a:t>
            </a:r>
            <a:r>
              <a:rPr lang="en-US" i="1" dirty="0">
                <a:solidFill>
                  <a:srgbClr val="0070C0"/>
                </a:solidFill>
              </a:rPr>
              <a:t>separately</a:t>
            </a:r>
            <a:r>
              <a:rPr lang="en-US" dirty="0"/>
              <a:t> in an </a:t>
            </a:r>
            <a:r>
              <a:rPr lang="en-US" i="1" dirty="0"/>
              <a:t>iterative </a:t>
            </a:r>
            <a:r>
              <a:rPr lang="en-US" dirty="0"/>
              <a:t>and </a:t>
            </a:r>
            <a:r>
              <a:rPr lang="en-US" i="1" dirty="0"/>
              <a:t>distributed</a:t>
            </a:r>
            <a:r>
              <a:rPr lang="en-US" dirty="0"/>
              <a:t> fashion</a:t>
            </a:r>
          </a:p>
          <a:p>
            <a:endParaRPr lang="en-US" dirty="0"/>
          </a:p>
          <a:p>
            <a:r>
              <a:rPr lang="en-US" dirty="0"/>
              <a:t>We use an </a:t>
            </a:r>
            <a:r>
              <a:rPr lang="en-US" i="1" dirty="0"/>
              <a:t>optimization decomposition framework </a:t>
            </a:r>
            <a:r>
              <a:rPr lang="en-US" dirty="0"/>
              <a:t>that allows us to </a:t>
            </a:r>
            <a:r>
              <a:rPr lang="en-US" i="1" dirty="0">
                <a:solidFill>
                  <a:srgbClr val="0070C0"/>
                </a:solidFill>
              </a:rPr>
              <a:t>decompose</a:t>
            </a:r>
            <a:r>
              <a:rPr lang="en-US" dirty="0"/>
              <a:t> it into sub-problems of</a:t>
            </a:r>
            <a:r>
              <a:rPr lang="en-US" i="1" dirty="0">
                <a:solidFill>
                  <a:srgbClr val="0070C0"/>
                </a:solidFill>
              </a:rPr>
              <a:t> cache allotment </a:t>
            </a:r>
            <a:r>
              <a:rPr lang="en-US" dirty="0"/>
              <a:t>and </a:t>
            </a:r>
            <a:r>
              <a:rPr lang="en-US" i="1" dirty="0">
                <a:solidFill>
                  <a:srgbClr val="0070C0"/>
                </a:solidFill>
              </a:rPr>
              <a:t>object placement</a:t>
            </a:r>
            <a:endParaRPr lang="en-US" dirty="0"/>
          </a:p>
          <a:p>
            <a:endParaRPr lang="en-US" dirty="0"/>
          </a:p>
          <a:p>
            <a:r>
              <a:rPr lang="en-US" dirty="0"/>
              <a:t>We can also </a:t>
            </a:r>
            <a:r>
              <a:rPr lang="en-US" i="1" dirty="0">
                <a:solidFill>
                  <a:srgbClr val="0070C0"/>
                </a:solidFill>
              </a:rPr>
              <a:t>separately optimize </a:t>
            </a:r>
            <a:r>
              <a:rPr lang="en-US" dirty="0"/>
              <a:t>the performance objectives from the content providers, cache network operators, and user perspectives</a:t>
            </a:r>
          </a:p>
        </p:txBody>
      </p:sp>
    </p:spTree>
    <p:extLst>
      <p:ext uri="{BB962C8B-B14F-4D97-AF65-F5344CB8AC3E}">
        <p14:creationId xmlns:p14="http://schemas.microsoft.com/office/powerpoint/2010/main" val="3672141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6F64-9921-C542-AE47-777EA99E73FA}"/>
              </a:ext>
            </a:extLst>
          </p:cNvPr>
          <p:cNvSpPr>
            <a:spLocks noGrp="1"/>
          </p:cNvSpPr>
          <p:nvPr>
            <p:ph type="title"/>
          </p:nvPr>
        </p:nvSpPr>
        <p:spPr/>
        <p:txBody>
          <a:bodyPr>
            <a:normAutofit fontScale="90000"/>
          </a:bodyPr>
          <a:lstStyle/>
          <a:p>
            <a:r>
              <a:rPr lang="en-US" dirty="0"/>
              <a:t>Advantages of Decomposition Framework</a:t>
            </a:r>
          </a:p>
        </p:txBody>
      </p:sp>
      <p:sp>
        <p:nvSpPr>
          <p:cNvPr id="3" name="Content Placeholder 2">
            <a:extLst>
              <a:ext uri="{FF2B5EF4-FFF2-40B4-BE49-F238E27FC236}">
                <a16:creationId xmlns:a16="http://schemas.microsoft.com/office/drawing/2014/main" id="{10534B79-3B3B-9545-91E1-B7E55CAF7BA1}"/>
              </a:ext>
            </a:extLst>
          </p:cNvPr>
          <p:cNvSpPr>
            <a:spLocks noGrp="1"/>
          </p:cNvSpPr>
          <p:nvPr>
            <p:ph idx="1"/>
          </p:nvPr>
        </p:nvSpPr>
        <p:spPr/>
        <p:txBody>
          <a:bodyPr/>
          <a:lstStyle/>
          <a:p>
            <a:r>
              <a:rPr lang="en-US" b="1" dirty="0">
                <a:solidFill>
                  <a:schemeClr val="accent5">
                    <a:lumMod val="75000"/>
                  </a:schemeClr>
                </a:solidFill>
              </a:rPr>
              <a:t>Different Utility Functions</a:t>
            </a:r>
          </a:p>
          <a:p>
            <a:pPr lvl="1"/>
            <a:r>
              <a:rPr lang="en-US" dirty="0"/>
              <a:t>Overall hit-rate</a:t>
            </a:r>
          </a:p>
          <a:p>
            <a:pPr lvl="1"/>
            <a:r>
              <a:rPr lang="en-US" dirty="0"/>
              <a:t>User perceived latency</a:t>
            </a:r>
            <a:br>
              <a:rPr lang="en-US" dirty="0"/>
            </a:br>
            <a:endParaRPr lang="en-US" dirty="0"/>
          </a:p>
          <a:p>
            <a:r>
              <a:rPr lang="en-US" b="1" dirty="0">
                <a:solidFill>
                  <a:schemeClr val="accent5">
                    <a:lumMod val="75000"/>
                  </a:schemeClr>
                </a:solidFill>
              </a:rPr>
              <a:t>Different Inter-Arrivals Processes</a:t>
            </a:r>
          </a:p>
          <a:p>
            <a:pPr lvl="1"/>
            <a:r>
              <a:rPr lang="en-US" dirty="0"/>
              <a:t>Pareto and Poisson inter-arrival processes</a:t>
            </a:r>
          </a:p>
          <a:p>
            <a:pPr lvl="1"/>
            <a:r>
              <a:rPr lang="en-US" dirty="0"/>
              <a:t>Zipf distribution for popularity</a:t>
            </a:r>
            <a:br>
              <a:rPr lang="en-US" dirty="0"/>
            </a:br>
            <a:endParaRPr lang="en-US" dirty="0"/>
          </a:p>
          <a:p>
            <a:r>
              <a:rPr lang="en-US" b="1" dirty="0">
                <a:solidFill>
                  <a:schemeClr val="accent5">
                    <a:lumMod val="75000"/>
                  </a:schemeClr>
                </a:solidFill>
              </a:rPr>
              <a:t>Different Caching Policies</a:t>
            </a:r>
          </a:p>
          <a:p>
            <a:pPr lvl="1"/>
            <a:r>
              <a:rPr lang="en-US" dirty="0"/>
              <a:t>Supporting different caching policies given their hit rate can be formulated as a function of occupancy probability</a:t>
            </a:r>
          </a:p>
        </p:txBody>
      </p:sp>
    </p:spTree>
    <p:extLst>
      <p:ext uri="{BB962C8B-B14F-4D97-AF65-F5344CB8AC3E}">
        <p14:creationId xmlns:p14="http://schemas.microsoft.com/office/powerpoint/2010/main" val="39166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Decomposition Framework</a:t>
            </a:r>
          </a:p>
        </p:txBody>
      </p:sp>
      <p:sp>
        <p:nvSpPr>
          <p:cNvPr id="10" name="Striped Right Arrow 9"/>
          <p:cNvSpPr/>
          <p:nvPr/>
        </p:nvSpPr>
        <p:spPr>
          <a:xfrm rot="19414952">
            <a:off x="5874819" y="2500098"/>
            <a:ext cx="861391" cy="56883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Striped Right Arrow 10"/>
          <p:cNvSpPr/>
          <p:nvPr/>
        </p:nvSpPr>
        <p:spPr>
          <a:xfrm rot="2192430">
            <a:off x="5874877" y="3719026"/>
            <a:ext cx="861391" cy="56883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12922" y="1065520"/>
            <a:ext cx="5346568" cy="523220"/>
          </a:xfrm>
          <a:prstGeom prst="rect">
            <a:avLst/>
          </a:prstGeom>
          <a:noFill/>
        </p:spPr>
        <p:txBody>
          <a:bodyPr wrap="square" rtlCol="0">
            <a:spAutoFit/>
          </a:bodyPr>
          <a:lstStyle/>
          <a:p>
            <a:pPr algn="ctr"/>
            <a:r>
              <a:rPr lang="en-US" sz="2800" dirty="0">
                <a:solidFill>
                  <a:srgbClr val="C00000"/>
                </a:solidFill>
                <a:latin typeface="Times New Roman" charset="0"/>
                <a:ea typeface="Times New Roman" charset="0"/>
                <a:cs typeface="Times New Roman" charset="0"/>
              </a:rPr>
              <a:t>Object Placement</a:t>
            </a:r>
          </a:p>
        </p:txBody>
      </p:sp>
      <p:sp>
        <p:nvSpPr>
          <p:cNvPr id="14" name="TextBox 13"/>
          <p:cNvSpPr txBox="1"/>
          <p:nvPr/>
        </p:nvSpPr>
        <p:spPr>
          <a:xfrm>
            <a:off x="6512922" y="3589822"/>
            <a:ext cx="5346568" cy="523220"/>
          </a:xfrm>
          <a:prstGeom prst="rect">
            <a:avLst/>
          </a:prstGeom>
          <a:noFill/>
        </p:spPr>
        <p:txBody>
          <a:bodyPr wrap="square" rtlCol="0">
            <a:spAutoFit/>
          </a:bodyPr>
          <a:lstStyle/>
          <a:p>
            <a:pPr algn="ctr"/>
            <a:r>
              <a:rPr lang="en-US" sz="2800" dirty="0">
                <a:solidFill>
                  <a:srgbClr val="C00000"/>
                </a:solidFill>
                <a:latin typeface="Times New Roman" charset="0"/>
                <a:cs typeface="Times New Roman" charset="0"/>
              </a:rPr>
              <a:t>Cache</a:t>
            </a:r>
            <a:r>
              <a:rPr lang="en-US" dirty="0">
                <a:solidFill>
                  <a:srgbClr val="C00000"/>
                </a:solidFill>
                <a:latin typeface="Times New Roman" charset="0"/>
                <a:ea typeface="Times New Roman" charset="0"/>
                <a:cs typeface="Times New Roman" charset="0"/>
              </a:rPr>
              <a:t> </a:t>
            </a:r>
            <a:r>
              <a:rPr lang="en-US" sz="2800" dirty="0">
                <a:solidFill>
                  <a:srgbClr val="C00000"/>
                </a:solidFill>
                <a:latin typeface="Times New Roman" charset="0"/>
                <a:cs typeface="Times New Roman" charset="0"/>
              </a:rPr>
              <a:t>Allotment</a:t>
            </a:r>
          </a:p>
        </p:txBody>
      </p:sp>
      <p:pic>
        <p:nvPicPr>
          <p:cNvPr id="27" name="Content Placeholder 26">
            <a:extLst>
              <a:ext uri="{FF2B5EF4-FFF2-40B4-BE49-F238E27FC236}">
                <a16:creationId xmlns:a16="http://schemas.microsoft.com/office/drawing/2014/main" id="{2844CF31-EFD4-E940-A785-1890A0FBAB9A}"/>
              </a:ext>
            </a:extLst>
          </p:cNvPr>
          <p:cNvPicPr>
            <a:picLocks noGrp="1" noChangeAspect="1"/>
          </p:cNvPicPr>
          <p:nvPr>
            <p:ph sz="quarter" idx="4"/>
          </p:nvPr>
        </p:nvPicPr>
        <p:blipFill>
          <a:blip r:embed="rId2"/>
          <a:stretch>
            <a:fillRect/>
          </a:stretch>
        </p:blipFill>
        <p:spPr>
          <a:xfrm>
            <a:off x="6768661" y="4261896"/>
            <a:ext cx="5270724" cy="2007574"/>
          </a:xfrm>
        </p:spPr>
      </p:pic>
      <p:pic>
        <p:nvPicPr>
          <p:cNvPr id="29" name="Picture 28">
            <a:extLst>
              <a:ext uri="{FF2B5EF4-FFF2-40B4-BE49-F238E27FC236}">
                <a16:creationId xmlns:a16="http://schemas.microsoft.com/office/drawing/2014/main" id="{9321EEE2-041F-714C-A82D-B58A8146D00B}"/>
              </a:ext>
            </a:extLst>
          </p:cNvPr>
          <p:cNvPicPr>
            <a:picLocks noChangeAspect="1"/>
          </p:cNvPicPr>
          <p:nvPr/>
        </p:nvPicPr>
        <p:blipFill>
          <a:blip r:embed="rId3"/>
          <a:stretch>
            <a:fillRect/>
          </a:stretch>
        </p:blipFill>
        <p:spPr>
          <a:xfrm>
            <a:off x="6629582" y="1588740"/>
            <a:ext cx="2537896" cy="1564364"/>
          </a:xfrm>
          <a:prstGeom prst="rect">
            <a:avLst/>
          </a:prstGeom>
        </p:spPr>
      </p:pic>
      <p:pic>
        <p:nvPicPr>
          <p:cNvPr id="6" name="Content Placeholder 5">
            <a:extLst>
              <a:ext uri="{FF2B5EF4-FFF2-40B4-BE49-F238E27FC236}">
                <a16:creationId xmlns:a16="http://schemas.microsoft.com/office/drawing/2014/main" id="{25AED406-727B-4846-A6D3-34C7BDBD391A}"/>
              </a:ext>
            </a:extLst>
          </p:cNvPr>
          <p:cNvPicPr>
            <a:picLocks noGrp="1" noChangeAspect="1"/>
          </p:cNvPicPr>
          <p:nvPr>
            <p:ph sz="half" idx="2"/>
          </p:nvPr>
        </p:nvPicPr>
        <p:blipFill>
          <a:blip r:embed="rId4"/>
          <a:stretch>
            <a:fillRect/>
          </a:stretch>
        </p:blipFill>
        <p:spPr>
          <a:xfrm>
            <a:off x="361047" y="1918285"/>
            <a:ext cx="5481435" cy="3343073"/>
          </a:xfrm>
        </p:spPr>
      </p:pic>
    </p:spTree>
    <p:extLst>
      <p:ext uri="{BB962C8B-B14F-4D97-AF65-F5344CB8AC3E}">
        <p14:creationId xmlns:p14="http://schemas.microsoft.com/office/powerpoint/2010/main" val="70563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Placement vs. Cache Allotment</a:t>
            </a:r>
          </a:p>
        </p:txBody>
      </p:sp>
      <p:sp>
        <p:nvSpPr>
          <p:cNvPr id="3" name="Content Placeholder 2"/>
          <p:cNvSpPr>
            <a:spLocks noGrp="1"/>
          </p:cNvSpPr>
          <p:nvPr>
            <p:ph sz="half" idx="2"/>
          </p:nvPr>
        </p:nvSpPr>
        <p:spPr>
          <a:xfrm>
            <a:off x="520117" y="1241571"/>
            <a:ext cx="10091017" cy="4948092"/>
          </a:xfrm>
        </p:spPr>
        <p:txBody>
          <a:bodyPr/>
          <a:lstStyle/>
          <a:p>
            <a:r>
              <a:rPr lang="en-US" b="1" dirty="0">
                <a:solidFill>
                  <a:schemeClr val="accent5">
                    <a:lumMod val="75000"/>
                  </a:schemeClr>
                </a:solidFill>
              </a:rPr>
              <a:t>Object placement problem </a:t>
            </a:r>
          </a:p>
          <a:p>
            <a:pPr lvl="1"/>
            <a:r>
              <a:rPr lang="en-US" dirty="0"/>
              <a:t>Given: cache allotments &amp; BIG cache capacity </a:t>
            </a:r>
          </a:p>
          <a:p>
            <a:pPr lvl="1"/>
            <a:r>
              <a:rPr lang="en-US" dirty="0"/>
              <a:t>Computes: the optimal occupancy probability of content objects </a:t>
            </a:r>
          </a:p>
          <a:p>
            <a:endParaRPr lang="en-US" dirty="0"/>
          </a:p>
          <a:p>
            <a:r>
              <a:rPr lang="en-US" b="1" dirty="0">
                <a:solidFill>
                  <a:schemeClr val="accent5">
                    <a:lumMod val="75000"/>
                  </a:schemeClr>
                </a:solidFill>
              </a:rPr>
              <a:t>Cache allotment problem</a:t>
            </a:r>
          </a:p>
          <a:p>
            <a:pPr lvl="1"/>
            <a:r>
              <a:rPr lang="en-US" dirty="0"/>
              <a:t>Computes: the allotment pieces of intermediate caches assigned to each BIG cache considering the request characteristics of each edge cache</a:t>
            </a:r>
          </a:p>
          <a:p>
            <a:endParaRPr lang="en-US" dirty="0"/>
          </a:p>
          <a:p>
            <a:endParaRPr lang="en-US" dirty="0"/>
          </a:p>
          <a:p>
            <a:pPr lvl="1"/>
            <a:endParaRPr lang="en-US" dirty="0"/>
          </a:p>
        </p:txBody>
      </p:sp>
    </p:spTree>
    <p:extLst>
      <p:ext uri="{BB962C8B-B14F-4D97-AF65-F5344CB8AC3E}">
        <p14:creationId xmlns:p14="http://schemas.microsoft.com/office/powerpoint/2010/main" val="248156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0DD8C334-F85F-2848-897D-CB96317F33B8}"/>
              </a:ext>
            </a:extLst>
          </p:cNvPr>
          <p:cNvSpPr/>
          <p:nvPr/>
        </p:nvSpPr>
        <p:spPr>
          <a:xfrm>
            <a:off x="4829577" y="2936383"/>
            <a:ext cx="7199291" cy="314244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2B920-CAAD-0F42-8B2B-344E15AE25AE}"/>
              </a:ext>
            </a:extLst>
          </p:cNvPr>
          <p:cNvSpPr>
            <a:spLocks noGrp="1"/>
          </p:cNvSpPr>
          <p:nvPr>
            <p:ph type="title"/>
          </p:nvPr>
        </p:nvSpPr>
        <p:spPr/>
        <p:txBody>
          <a:bodyPr/>
          <a:lstStyle/>
          <a:p>
            <a:r>
              <a:rPr lang="en-US" dirty="0"/>
              <a:t>Optimal Object Placement Problem</a:t>
            </a:r>
          </a:p>
        </p:txBody>
      </p:sp>
      <p:pic>
        <p:nvPicPr>
          <p:cNvPr id="5" name="Content Placeholder 7">
            <a:extLst>
              <a:ext uri="{FF2B5EF4-FFF2-40B4-BE49-F238E27FC236}">
                <a16:creationId xmlns:a16="http://schemas.microsoft.com/office/drawing/2014/main" id="{1EE60E09-0B99-1242-AEC3-3BAAA8F3CD6F}"/>
              </a:ext>
            </a:extLst>
          </p:cNvPr>
          <p:cNvPicPr>
            <a:picLocks noGrp="1" noChangeAspect="1"/>
          </p:cNvPicPr>
          <p:nvPr>
            <p:ph sz="half" idx="2"/>
          </p:nvPr>
        </p:nvPicPr>
        <p:blipFill>
          <a:blip r:embed="rId3"/>
          <a:stretch>
            <a:fillRect/>
          </a:stretch>
        </p:blipFill>
        <p:spPr>
          <a:xfrm>
            <a:off x="767482" y="1417417"/>
            <a:ext cx="3196862" cy="1970552"/>
          </a:xfr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77C17998-5096-1541-897E-F753869339FE}"/>
                  </a:ext>
                </a:extLst>
              </p:cNvPr>
              <p:cNvSpPr txBox="1">
                <a:spLocks/>
              </p:cNvSpPr>
              <p:nvPr/>
            </p:nvSpPr>
            <p:spPr>
              <a:xfrm>
                <a:off x="642019" y="3715617"/>
                <a:ext cx="3627063" cy="338714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Times New Roman" charset="0"/>
                    <a:ea typeface="Times New Roman" charset="0"/>
                    <a:cs typeface="Times New Roman"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Times New Roman" charset="0"/>
                    <a:ea typeface="Times New Roman" charset="0"/>
                    <a:cs typeface="Times New Roman"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1800" dirty="0"/>
                  <a:t>Single BIG cache utilization</a:t>
                </a:r>
              </a:p>
              <a:p>
                <a:pPr marL="228600" lvl="1">
                  <a:spcBef>
                    <a:spcPts val="1000"/>
                  </a:spcBef>
                  <a:buFont typeface="Arial" panose="020B0604020202020204" pitchFamily="34" charset="0"/>
                  <a:buChar char="•"/>
                </a:pPr>
                <a:r>
                  <a:rPr lang="en-US" sz="1800" dirty="0"/>
                  <a:t>The utility function is strictly concave, increasing, and continuously differentiable</a:t>
                </a:r>
              </a:p>
              <a:p>
                <a:pPr marL="228600" lvl="1">
                  <a:spcBef>
                    <a:spcPts val="1000"/>
                  </a:spcBef>
                  <a:buFont typeface="Arial" panose="020B0604020202020204" pitchFamily="34" charset="0"/>
                  <a:buChar char="•"/>
                </a:pPr>
                <a:r>
                  <a:rPr lang="en-US" sz="1800" dirty="0" err="1"/>
                  <a:t>Lagranian</a:t>
                </a:r>
                <a:r>
                  <a:rPr lang="en-US" sz="1800" dirty="0"/>
                  <a:t> </a:t>
                </a:r>
                <a14:m>
                  <m:oMath xmlns:m="http://schemas.openxmlformats.org/officeDocument/2006/math">
                    <m:r>
                      <a:rPr lang="en-US" sz="1800" b="0" i="1" smtClean="0">
                        <a:latin typeface="Cambria Math" panose="02040503050406030204" pitchFamily="18" charset="0"/>
                      </a:rPr>
                      <m:t>𝐿</m:t>
                    </m:r>
                    <m:r>
                      <a:rPr lang="en-US" sz="1800" b="0" i="1" smtClean="0">
                        <a:latin typeface="Cambria Math" panose="02040503050406030204" pitchFamily="18" charset="0"/>
                      </a:rPr>
                      <m:t>(</m:t>
                    </m:r>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𝑢</m:t>
                        </m:r>
                      </m:e>
                      <m:sub>
                        <m:r>
                          <a:rPr lang="en-US" sz="1800" b="0" i="1" smtClean="0">
                            <a:latin typeface="Cambria Math" panose="02040503050406030204" pitchFamily="18" charset="0"/>
                          </a:rPr>
                          <m:t>𝑛</m:t>
                        </m:r>
                      </m:sub>
                      <m:sup>
                        <m:r>
                          <a:rPr lang="en-US" sz="1800" b="0" i="1" smtClean="0">
                            <a:latin typeface="Cambria Math" panose="02040503050406030204" pitchFamily="18" charset="0"/>
                          </a:rPr>
                          <m:t>𝑒</m:t>
                        </m:r>
                      </m:sup>
                    </m:sSubSup>
                  </m:oMath>
                </a14:m>
                <a:r>
                  <a:rPr lang="en-US" sz="1800" dirty="0"/>
                  <a:t>, </a:t>
                </a:r>
                <a14:m>
                  <m:oMath xmlns:m="http://schemas.openxmlformats.org/officeDocument/2006/math">
                    <m:sSup>
                      <m:sSupPr>
                        <m:ctrlPr>
                          <a:rPr lang="en-US" sz="1800" i="1" smtClean="0">
                            <a:latin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𝜇</m:t>
                        </m:r>
                      </m:e>
                      <m:sup>
                        <m:r>
                          <a:rPr lang="en-US" sz="1800" b="0" i="1" smtClean="0">
                            <a:latin typeface="Cambria Math" panose="02040503050406030204" pitchFamily="18" charset="0"/>
                          </a:rPr>
                          <m:t>𝑒</m:t>
                        </m:r>
                      </m:sup>
                    </m:sSup>
                  </m:oMath>
                </a14:m>
                <a:r>
                  <a:rPr lang="en-US" sz="1800" dirty="0"/>
                  <a:t>) </a:t>
                </a:r>
              </a:p>
              <a:p>
                <a:pPr marL="228600" lvl="1">
                  <a:spcBef>
                    <a:spcPts val="1000"/>
                  </a:spcBef>
                  <a:buFont typeface="Arial" panose="020B0604020202020204" pitchFamily="34" charset="0"/>
                  <a:buChar char="•"/>
                </a:pPr>
                <a:r>
                  <a:rPr lang="en-US" sz="1800" dirty="0"/>
                  <a:t>Lagrange multipliers (</a:t>
                </a:r>
                <a14:m>
                  <m:oMath xmlns:m="http://schemas.openxmlformats.org/officeDocument/2006/math">
                    <m:sSup>
                      <m:sSupPr>
                        <m:ctrlPr>
                          <a:rPr lang="en-US" sz="1800" i="1" smtClean="0">
                            <a:latin typeface="Cambria Math" panose="02040503050406030204" pitchFamily="18" charset="0"/>
                          </a:rPr>
                        </m:ctrlPr>
                      </m:sSupPr>
                      <m:e>
                        <m:r>
                          <a:rPr lang="en-US" sz="1800" i="1" smtClean="0">
                            <a:latin typeface="Cambria Math" panose="02040503050406030204" pitchFamily="18" charset="0"/>
                            <a:ea typeface="Cambria Math" panose="02040503050406030204" pitchFamily="18" charset="0"/>
                          </a:rPr>
                          <m:t>𝜇</m:t>
                        </m:r>
                      </m:e>
                      <m:sup>
                        <m:r>
                          <a:rPr lang="en-US" sz="1800" b="0" i="1" smtClean="0">
                            <a:latin typeface="Cambria Math" panose="02040503050406030204" pitchFamily="18" charset="0"/>
                          </a:rPr>
                          <m:t>𝑒</m:t>
                        </m:r>
                      </m:sup>
                    </m:sSup>
                    <m:r>
                      <a:rPr lang="en-US" sz="1800" b="0" i="1" smtClean="0">
                        <a:latin typeface="Cambria Math" panose="02040503050406030204" pitchFamily="18" charset="0"/>
                      </a:rPr>
                      <m:t>)</m:t>
                    </m:r>
                  </m:oMath>
                </a14:m>
                <a:r>
                  <a:rPr lang="en-US" sz="1800" dirty="0"/>
                  <a:t> are passed to the master problem </a:t>
                </a:r>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p:txBody>
          </p:sp>
        </mc:Choice>
        <mc:Fallback xmlns="">
          <p:sp>
            <p:nvSpPr>
              <p:cNvPr id="6" name="Content Placeholder 2">
                <a:extLst>
                  <a:ext uri="{FF2B5EF4-FFF2-40B4-BE49-F238E27FC236}">
                    <a16:creationId xmlns:a16="http://schemas.microsoft.com/office/drawing/2014/main" id="{77C17998-5096-1541-897E-F753869339FE}"/>
                  </a:ext>
                </a:extLst>
              </p:cNvPr>
              <p:cNvSpPr txBox="1">
                <a:spLocks noRot="1" noChangeAspect="1" noMove="1" noResize="1" noEditPoints="1" noAdjustHandles="1" noChangeArrowheads="1" noChangeShapeType="1" noTextEdit="1"/>
              </p:cNvSpPr>
              <p:nvPr/>
            </p:nvSpPr>
            <p:spPr>
              <a:xfrm>
                <a:off x="642019" y="3715617"/>
                <a:ext cx="3627063" cy="3387145"/>
              </a:xfrm>
              <a:prstGeom prst="rect">
                <a:avLst/>
              </a:prstGeom>
              <a:blipFill>
                <a:blip r:embed="rId4"/>
                <a:stretch>
                  <a:fillRect l="-1049" t="-74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DD8246B8-B9EC-8A45-9413-1D0026376B56}"/>
              </a:ext>
            </a:extLst>
          </p:cNvPr>
          <p:cNvPicPr>
            <a:picLocks noChangeAspect="1"/>
          </p:cNvPicPr>
          <p:nvPr/>
        </p:nvPicPr>
        <p:blipFill>
          <a:blip r:embed="rId5"/>
          <a:stretch>
            <a:fillRect/>
          </a:stretch>
        </p:blipFill>
        <p:spPr>
          <a:xfrm>
            <a:off x="5446379" y="2214849"/>
            <a:ext cx="4661521" cy="394899"/>
          </a:xfrm>
          <a:prstGeom prst="rect">
            <a:avLst/>
          </a:prstGeom>
        </p:spPr>
      </p:pic>
      <p:pic>
        <p:nvPicPr>
          <p:cNvPr id="12" name="Picture 11">
            <a:extLst>
              <a:ext uri="{FF2B5EF4-FFF2-40B4-BE49-F238E27FC236}">
                <a16:creationId xmlns:a16="http://schemas.microsoft.com/office/drawing/2014/main" id="{335078B8-B137-7946-B38F-05BB2CEB02A9}"/>
              </a:ext>
            </a:extLst>
          </p:cNvPr>
          <p:cNvPicPr>
            <a:picLocks noChangeAspect="1"/>
          </p:cNvPicPr>
          <p:nvPr/>
        </p:nvPicPr>
        <p:blipFill>
          <a:blip r:embed="rId6"/>
          <a:stretch>
            <a:fillRect/>
          </a:stretch>
        </p:blipFill>
        <p:spPr>
          <a:xfrm>
            <a:off x="6729046" y="4210629"/>
            <a:ext cx="3257993" cy="575951"/>
          </a:xfrm>
          <a:prstGeom prst="rect">
            <a:avLst/>
          </a:prstGeom>
        </p:spPr>
      </p:pic>
      <p:pic>
        <p:nvPicPr>
          <p:cNvPr id="17" name="Content Placeholder 16">
            <a:extLst>
              <a:ext uri="{FF2B5EF4-FFF2-40B4-BE49-F238E27FC236}">
                <a16:creationId xmlns:a16="http://schemas.microsoft.com/office/drawing/2014/main" id="{9D343441-3290-4344-9CF6-AD1545A0F8C4}"/>
              </a:ext>
            </a:extLst>
          </p:cNvPr>
          <p:cNvPicPr>
            <a:picLocks noGrp="1" noChangeAspect="1"/>
          </p:cNvPicPr>
          <p:nvPr>
            <p:ph sz="quarter" idx="4"/>
          </p:nvPr>
        </p:nvPicPr>
        <p:blipFill>
          <a:blip r:embed="rId7"/>
          <a:stretch>
            <a:fillRect/>
          </a:stretch>
        </p:blipFill>
        <p:spPr>
          <a:xfrm>
            <a:off x="6461708" y="1243117"/>
            <a:ext cx="4512314" cy="2472500"/>
          </a:xfrm>
        </p:spPr>
      </p:pic>
      <p:sp>
        <p:nvSpPr>
          <p:cNvPr id="18" name="Rounded Rectangle 17">
            <a:extLst>
              <a:ext uri="{FF2B5EF4-FFF2-40B4-BE49-F238E27FC236}">
                <a16:creationId xmlns:a16="http://schemas.microsoft.com/office/drawing/2014/main" id="{EB8F2DB8-EB51-134C-93F7-287DAF92B769}"/>
              </a:ext>
            </a:extLst>
          </p:cNvPr>
          <p:cNvSpPr/>
          <p:nvPr/>
        </p:nvSpPr>
        <p:spPr>
          <a:xfrm>
            <a:off x="310283" y="1243117"/>
            <a:ext cx="4210202" cy="49902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08E517D-9DFA-5B47-8BF2-DD32C2A749E3}"/>
              </a:ext>
            </a:extLst>
          </p:cNvPr>
          <p:cNvPicPr>
            <a:picLocks noChangeAspect="1"/>
          </p:cNvPicPr>
          <p:nvPr/>
        </p:nvPicPr>
        <p:blipFill>
          <a:blip r:embed="rId6"/>
          <a:stretch>
            <a:fillRect/>
          </a:stretch>
        </p:blipFill>
        <p:spPr>
          <a:xfrm>
            <a:off x="5451558" y="1501914"/>
            <a:ext cx="3257993" cy="575951"/>
          </a:xfrm>
          <a:prstGeom prst="rect">
            <a:avLst/>
          </a:prstGeom>
        </p:spPr>
      </p:pic>
      <p:grpSp>
        <p:nvGrpSpPr>
          <p:cNvPr id="27" name="Group 26">
            <a:extLst>
              <a:ext uri="{FF2B5EF4-FFF2-40B4-BE49-F238E27FC236}">
                <a16:creationId xmlns:a16="http://schemas.microsoft.com/office/drawing/2014/main" id="{4576EA5B-1C93-E24F-9008-3515CC3FEB64}"/>
              </a:ext>
            </a:extLst>
          </p:cNvPr>
          <p:cNvGrpSpPr/>
          <p:nvPr/>
        </p:nvGrpSpPr>
        <p:grpSpPr>
          <a:xfrm>
            <a:off x="5451558" y="3496559"/>
            <a:ext cx="6344991" cy="2487765"/>
            <a:chOff x="5451558" y="3496559"/>
            <a:chExt cx="6344991" cy="2487765"/>
          </a:xfrm>
        </p:grpSpPr>
        <p:pic>
          <p:nvPicPr>
            <p:cNvPr id="22" name="Picture 21">
              <a:extLst>
                <a:ext uri="{FF2B5EF4-FFF2-40B4-BE49-F238E27FC236}">
                  <a16:creationId xmlns:a16="http://schemas.microsoft.com/office/drawing/2014/main" id="{9B5DA9FC-55BF-F64C-A7A5-947FD8D67720}"/>
                </a:ext>
              </a:extLst>
            </p:cNvPr>
            <p:cNvPicPr>
              <a:picLocks noChangeAspect="1"/>
            </p:cNvPicPr>
            <p:nvPr/>
          </p:nvPicPr>
          <p:blipFill>
            <a:blip r:embed="rId8"/>
            <a:stretch>
              <a:fillRect/>
            </a:stretch>
          </p:blipFill>
          <p:spPr>
            <a:xfrm>
              <a:off x="5452705" y="3496559"/>
              <a:ext cx="5661513" cy="1533721"/>
            </a:xfrm>
            <a:prstGeom prst="rect">
              <a:avLst/>
            </a:prstGeom>
          </p:spPr>
        </p:pic>
        <p:pic>
          <p:nvPicPr>
            <p:cNvPr id="26" name="Picture 25">
              <a:extLst>
                <a:ext uri="{FF2B5EF4-FFF2-40B4-BE49-F238E27FC236}">
                  <a16:creationId xmlns:a16="http://schemas.microsoft.com/office/drawing/2014/main" id="{0EA4F017-FF99-1249-B12C-9CE00959E0FE}"/>
                </a:ext>
              </a:extLst>
            </p:cNvPr>
            <p:cNvPicPr>
              <a:picLocks noChangeAspect="1"/>
            </p:cNvPicPr>
            <p:nvPr/>
          </p:nvPicPr>
          <p:blipFill>
            <a:blip r:embed="rId9"/>
            <a:stretch>
              <a:fillRect/>
            </a:stretch>
          </p:blipFill>
          <p:spPr>
            <a:xfrm>
              <a:off x="5451558" y="5029452"/>
              <a:ext cx="6344991" cy="954872"/>
            </a:xfrm>
            <a:prstGeom prst="rect">
              <a:avLst/>
            </a:prstGeom>
          </p:spPr>
        </p:pic>
      </p:grpSp>
      <p:sp>
        <p:nvSpPr>
          <p:cNvPr id="3" name="TextBox 2">
            <a:extLst>
              <a:ext uri="{FF2B5EF4-FFF2-40B4-BE49-F238E27FC236}">
                <a16:creationId xmlns:a16="http://schemas.microsoft.com/office/drawing/2014/main" id="{8AB22AD0-3158-1045-8F01-75D845F758C0}"/>
              </a:ext>
            </a:extLst>
          </p:cNvPr>
          <p:cNvSpPr txBox="1"/>
          <p:nvPr/>
        </p:nvSpPr>
        <p:spPr>
          <a:xfrm rot="16200000">
            <a:off x="4214598" y="4238825"/>
            <a:ext cx="1633356" cy="400110"/>
          </a:xfrm>
          <a:prstGeom prst="rect">
            <a:avLst/>
          </a:prstGeom>
          <a:noFill/>
        </p:spPr>
        <p:txBody>
          <a:bodyPr wrap="square" rtlCol="0">
            <a:spAutoFit/>
          </a:bodyPr>
          <a:lstStyle/>
          <a:p>
            <a:r>
              <a:rPr lang="en-US" sz="2000" dirty="0">
                <a:solidFill>
                  <a:srgbClr val="FF0000"/>
                </a:solidFill>
              </a:rPr>
              <a:t>Dual Problem</a:t>
            </a:r>
          </a:p>
        </p:txBody>
      </p:sp>
      <p:pic>
        <p:nvPicPr>
          <p:cNvPr id="9" name="Picture 8">
            <a:extLst>
              <a:ext uri="{FF2B5EF4-FFF2-40B4-BE49-F238E27FC236}">
                <a16:creationId xmlns:a16="http://schemas.microsoft.com/office/drawing/2014/main" id="{BA9C30A3-3190-B341-B5ED-3CD5ACB9BDBA}"/>
              </a:ext>
            </a:extLst>
          </p:cNvPr>
          <p:cNvPicPr>
            <a:picLocks noChangeAspect="1"/>
          </p:cNvPicPr>
          <p:nvPr/>
        </p:nvPicPr>
        <p:blipFill>
          <a:blip r:embed="rId10"/>
          <a:stretch>
            <a:fillRect/>
          </a:stretch>
        </p:blipFill>
        <p:spPr>
          <a:xfrm>
            <a:off x="5446379" y="3256585"/>
            <a:ext cx="2764242" cy="338665"/>
          </a:xfrm>
          <a:prstGeom prst="rect">
            <a:avLst/>
          </a:prstGeom>
        </p:spPr>
      </p:pic>
    </p:spTree>
    <p:extLst>
      <p:ext uri="{BB962C8B-B14F-4D97-AF65-F5344CB8AC3E}">
        <p14:creationId xmlns:p14="http://schemas.microsoft.com/office/powerpoint/2010/main" val="152842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p:bldP spid="18"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1FBF-4580-4A47-B28B-3720EF36FA1A}"/>
              </a:ext>
            </a:extLst>
          </p:cNvPr>
          <p:cNvSpPr>
            <a:spLocks noGrp="1"/>
          </p:cNvSpPr>
          <p:nvPr>
            <p:ph type="title"/>
          </p:nvPr>
        </p:nvSpPr>
        <p:spPr>
          <a:xfrm>
            <a:off x="310283" y="124473"/>
            <a:ext cx="11549207" cy="720870"/>
          </a:xfrm>
        </p:spPr>
        <p:txBody>
          <a:bodyPr/>
          <a:lstStyle/>
          <a:p>
            <a:r>
              <a:rPr lang="en-US"/>
              <a:t>Optimal Cache Allotment Problem</a:t>
            </a:r>
            <a:endParaRPr lang="en-US" dirty="0"/>
          </a:p>
        </p:txBody>
      </p:sp>
      <p:pic>
        <p:nvPicPr>
          <p:cNvPr id="5" name="Content Placeholder 2">
            <a:extLst>
              <a:ext uri="{FF2B5EF4-FFF2-40B4-BE49-F238E27FC236}">
                <a16:creationId xmlns:a16="http://schemas.microsoft.com/office/drawing/2014/main" id="{7F72D132-66AB-9A43-80C4-74415CE6E9E8}"/>
              </a:ext>
            </a:extLst>
          </p:cNvPr>
          <p:cNvPicPr>
            <a:picLocks noGrp="1" noChangeAspect="1"/>
          </p:cNvPicPr>
          <p:nvPr>
            <p:ph sz="half" idx="2"/>
          </p:nvPr>
        </p:nvPicPr>
        <p:blipFill>
          <a:blip r:embed="rId3"/>
          <a:stretch>
            <a:fillRect/>
          </a:stretch>
        </p:blipFill>
        <p:spPr>
          <a:xfrm>
            <a:off x="382393" y="1846295"/>
            <a:ext cx="5034205" cy="1917487"/>
          </a:xfrm>
        </p:spPr>
      </p:pic>
      <p:sp>
        <p:nvSpPr>
          <p:cNvPr id="6" name="Content Placeholder 3">
            <a:extLst>
              <a:ext uri="{FF2B5EF4-FFF2-40B4-BE49-F238E27FC236}">
                <a16:creationId xmlns:a16="http://schemas.microsoft.com/office/drawing/2014/main" id="{8FF623B1-DDA6-6A4F-AF30-A544F54B61DE}"/>
              </a:ext>
            </a:extLst>
          </p:cNvPr>
          <p:cNvSpPr>
            <a:spLocks noGrp="1"/>
          </p:cNvSpPr>
          <p:nvPr>
            <p:ph sz="quarter" idx="4"/>
          </p:nvPr>
        </p:nvSpPr>
        <p:spPr>
          <a:xfrm>
            <a:off x="563878" y="4238803"/>
            <a:ext cx="3744827" cy="1090246"/>
          </a:xfrm>
        </p:spPr>
        <p:txBody>
          <a:bodyPr>
            <a:normAutofit/>
          </a:bodyPr>
          <a:lstStyle/>
          <a:p>
            <a:endParaRPr lang="en-US" sz="2000" dirty="0"/>
          </a:p>
          <a:p>
            <a:pPr marL="0" indent="0">
              <a:buNone/>
            </a:pPr>
            <a:r>
              <a:rPr lang="en-US" sz="2000" dirty="0"/>
              <a:t>is the the optimal value for the given cache allotments</a:t>
            </a:r>
          </a:p>
          <a:p>
            <a:endParaRPr lang="en-US" sz="2000" dirty="0"/>
          </a:p>
          <a:p>
            <a:endParaRPr lang="en-US" sz="2000" dirty="0"/>
          </a:p>
        </p:txBody>
      </p:sp>
      <p:sp>
        <p:nvSpPr>
          <p:cNvPr id="3" name="Rounded Rectangle 2">
            <a:extLst>
              <a:ext uri="{FF2B5EF4-FFF2-40B4-BE49-F238E27FC236}">
                <a16:creationId xmlns:a16="http://schemas.microsoft.com/office/drawing/2014/main" id="{6795F346-FAE4-354A-A6B8-2DE2D06DC0EC}"/>
              </a:ext>
            </a:extLst>
          </p:cNvPr>
          <p:cNvSpPr/>
          <p:nvPr/>
        </p:nvSpPr>
        <p:spPr>
          <a:xfrm>
            <a:off x="69802" y="1347169"/>
            <a:ext cx="5465459" cy="45650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51A1091-5441-EE42-99D6-560AB20392AF}"/>
              </a:ext>
            </a:extLst>
          </p:cNvPr>
          <p:cNvGrpSpPr/>
          <p:nvPr/>
        </p:nvGrpSpPr>
        <p:grpSpPr>
          <a:xfrm>
            <a:off x="5843942" y="1616384"/>
            <a:ext cx="6015548" cy="3477774"/>
            <a:chOff x="5843942" y="1616384"/>
            <a:chExt cx="6015548" cy="3477774"/>
          </a:xfrm>
        </p:grpSpPr>
        <p:sp>
          <p:nvSpPr>
            <p:cNvPr id="12" name="Rounded Rectangle 11">
              <a:extLst>
                <a:ext uri="{FF2B5EF4-FFF2-40B4-BE49-F238E27FC236}">
                  <a16:creationId xmlns:a16="http://schemas.microsoft.com/office/drawing/2014/main" id="{19006D68-B142-CC44-A012-C09D230BEE0C}"/>
                </a:ext>
              </a:extLst>
            </p:cNvPr>
            <p:cNvSpPr/>
            <p:nvPr/>
          </p:nvSpPr>
          <p:spPr>
            <a:xfrm>
              <a:off x="5891249" y="4311430"/>
              <a:ext cx="5968241" cy="7827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7309A6A8-200A-CE43-BB67-C91AC6785EEF}"/>
                </a:ext>
              </a:extLst>
            </p:cNvPr>
            <p:cNvGrpSpPr/>
            <p:nvPr/>
          </p:nvGrpSpPr>
          <p:grpSpPr>
            <a:xfrm>
              <a:off x="5849152" y="2031187"/>
              <a:ext cx="5968241" cy="3037089"/>
              <a:chOff x="5891249" y="1032077"/>
              <a:chExt cx="5968241" cy="3037089"/>
            </a:xfrm>
          </p:grpSpPr>
          <p:sp>
            <p:nvSpPr>
              <p:cNvPr id="4" name="Rounded Rectangle 3">
                <a:extLst>
                  <a:ext uri="{FF2B5EF4-FFF2-40B4-BE49-F238E27FC236}">
                    <a16:creationId xmlns:a16="http://schemas.microsoft.com/office/drawing/2014/main" id="{26CEBEB2-4F7E-ED4B-B8B8-C186FBBC5E6A}"/>
                  </a:ext>
                </a:extLst>
              </p:cNvPr>
              <p:cNvSpPr/>
              <p:nvPr/>
            </p:nvSpPr>
            <p:spPr>
              <a:xfrm>
                <a:off x="5891249" y="1032077"/>
                <a:ext cx="5968241" cy="78272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F0F13AA-ADE7-8F42-9131-A724C907594B}"/>
                  </a:ext>
                </a:extLst>
              </p:cNvPr>
              <p:cNvPicPr>
                <a:picLocks noChangeAspect="1"/>
              </p:cNvPicPr>
              <p:nvPr/>
            </p:nvPicPr>
            <p:blipFill>
              <a:blip r:embed="rId4"/>
              <a:stretch>
                <a:fillRect/>
              </a:stretch>
            </p:blipFill>
            <p:spPr>
              <a:xfrm>
                <a:off x="6079508" y="1265606"/>
                <a:ext cx="5487136" cy="329368"/>
              </a:xfrm>
              <a:prstGeom prst="rect">
                <a:avLst/>
              </a:prstGeom>
            </p:spPr>
          </p:pic>
          <p:pic>
            <p:nvPicPr>
              <p:cNvPr id="11" name="Picture 10">
                <a:extLst>
                  <a:ext uri="{FF2B5EF4-FFF2-40B4-BE49-F238E27FC236}">
                    <a16:creationId xmlns:a16="http://schemas.microsoft.com/office/drawing/2014/main" id="{D393F254-0F76-E44F-B965-69B6BA47E4DA}"/>
                  </a:ext>
                </a:extLst>
              </p:cNvPr>
              <p:cNvPicPr>
                <a:picLocks noChangeAspect="1"/>
              </p:cNvPicPr>
              <p:nvPr/>
            </p:nvPicPr>
            <p:blipFill>
              <a:blip r:embed="rId5"/>
              <a:stretch>
                <a:fillRect/>
              </a:stretch>
            </p:blipFill>
            <p:spPr>
              <a:xfrm>
                <a:off x="6111634" y="3389666"/>
                <a:ext cx="5527469" cy="679500"/>
              </a:xfrm>
              <a:prstGeom prst="rect">
                <a:avLst/>
              </a:prstGeom>
            </p:spPr>
          </p:pic>
        </p:grpSp>
        <p:sp>
          <p:nvSpPr>
            <p:cNvPr id="13" name="TextBox 12">
              <a:extLst>
                <a:ext uri="{FF2B5EF4-FFF2-40B4-BE49-F238E27FC236}">
                  <a16:creationId xmlns:a16="http://schemas.microsoft.com/office/drawing/2014/main" id="{600A9DE2-B7DC-A347-A012-D355916B431B}"/>
                </a:ext>
              </a:extLst>
            </p:cNvPr>
            <p:cNvSpPr txBox="1"/>
            <p:nvPr/>
          </p:nvSpPr>
          <p:spPr>
            <a:xfrm>
              <a:off x="5849152" y="3903425"/>
              <a:ext cx="2832847" cy="369332"/>
            </a:xfrm>
            <a:prstGeom prst="rect">
              <a:avLst/>
            </a:prstGeom>
            <a:noFill/>
          </p:spPr>
          <p:txBody>
            <a:bodyPr wrap="square" rtlCol="0">
              <a:spAutoFit/>
            </a:bodyPr>
            <a:lstStyle/>
            <a:p>
              <a:r>
                <a:rPr lang="en-US" dirty="0">
                  <a:solidFill>
                    <a:srgbClr val="0070C0"/>
                  </a:solidFill>
                </a:rPr>
                <a:t>Feasibility</a:t>
              </a:r>
            </a:p>
          </p:txBody>
        </p:sp>
        <p:sp>
          <p:nvSpPr>
            <p:cNvPr id="14" name="TextBox 13">
              <a:extLst>
                <a:ext uri="{FF2B5EF4-FFF2-40B4-BE49-F238E27FC236}">
                  <a16:creationId xmlns:a16="http://schemas.microsoft.com/office/drawing/2014/main" id="{37F61998-7674-6D49-BFBF-704E2E5A777A}"/>
                </a:ext>
              </a:extLst>
            </p:cNvPr>
            <p:cNvSpPr txBox="1"/>
            <p:nvPr/>
          </p:nvSpPr>
          <p:spPr>
            <a:xfrm>
              <a:off x="5843942" y="1616384"/>
              <a:ext cx="2832847" cy="369332"/>
            </a:xfrm>
            <a:prstGeom prst="rect">
              <a:avLst/>
            </a:prstGeom>
            <a:noFill/>
          </p:spPr>
          <p:txBody>
            <a:bodyPr wrap="square" rtlCol="0">
              <a:spAutoFit/>
            </a:bodyPr>
            <a:lstStyle/>
            <a:p>
              <a:r>
                <a:rPr lang="en-US" dirty="0">
                  <a:solidFill>
                    <a:srgbClr val="0070C0"/>
                  </a:solidFill>
                </a:rPr>
                <a:t>Allotment gradient update</a:t>
              </a:r>
            </a:p>
          </p:txBody>
        </p:sp>
      </p:grpSp>
      <p:pic>
        <p:nvPicPr>
          <p:cNvPr id="16" name="Picture 15">
            <a:extLst>
              <a:ext uri="{FF2B5EF4-FFF2-40B4-BE49-F238E27FC236}">
                <a16:creationId xmlns:a16="http://schemas.microsoft.com/office/drawing/2014/main" id="{F8E6C9F2-5794-7341-9911-D53813ED9F1E}"/>
              </a:ext>
            </a:extLst>
          </p:cNvPr>
          <p:cNvPicPr>
            <a:picLocks noChangeAspect="1"/>
          </p:cNvPicPr>
          <p:nvPr/>
        </p:nvPicPr>
        <p:blipFill>
          <a:blip r:embed="rId6"/>
          <a:stretch>
            <a:fillRect/>
          </a:stretch>
        </p:blipFill>
        <p:spPr>
          <a:xfrm>
            <a:off x="679169" y="4402322"/>
            <a:ext cx="3240311" cy="265370"/>
          </a:xfrm>
          <a:prstGeom prst="rect">
            <a:avLst/>
          </a:prstGeom>
        </p:spPr>
      </p:pic>
    </p:spTree>
    <p:extLst>
      <p:ext uri="{BB962C8B-B14F-4D97-AF65-F5344CB8AC3E}">
        <p14:creationId xmlns:p14="http://schemas.microsoft.com/office/powerpoint/2010/main" val="211467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p>
        </p:txBody>
      </p:sp>
      <p:sp>
        <p:nvSpPr>
          <p:cNvPr id="3" name="Content Placeholder 2"/>
          <p:cNvSpPr>
            <a:spLocks noGrp="1"/>
          </p:cNvSpPr>
          <p:nvPr>
            <p:ph idx="1"/>
          </p:nvPr>
        </p:nvSpPr>
        <p:spPr/>
        <p:txBody>
          <a:bodyPr/>
          <a:lstStyle/>
          <a:p>
            <a:r>
              <a:rPr lang="en-US" dirty="0"/>
              <a:t>Motivations</a:t>
            </a:r>
            <a:br>
              <a:rPr lang="en-US" dirty="0"/>
            </a:br>
            <a:endParaRPr lang="en-US" dirty="0"/>
          </a:p>
          <a:p>
            <a:r>
              <a:rPr lang="en-US" dirty="0"/>
              <a:t>Network-wide Cache Management via </a:t>
            </a:r>
            <a:r>
              <a:rPr lang="en-US" i="1" dirty="0"/>
              <a:t>BIG Cache Abstraction</a:t>
            </a:r>
            <a:br>
              <a:rPr lang="en-US" dirty="0"/>
            </a:br>
            <a:endParaRPr lang="en-US" dirty="0"/>
          </a:p>
          <a:p>
            <a:r>
              <a:rPr lang="en-US" i="1" dirty="0"/>
              <a:t>Optimization Decomposition Framework </a:t>
            </a:r>
            <a:r>
              <a:rPr lang="en-US" dirty="0"/>
              <a:t>for Cache Networks</a:t>
            </a:r>
          </a:p>
          <a:p>
            <a:pPr marL="0" indent="0">
              <a:buNone/>
            </a:pPr>
            <a:endParaRPr lang="en-US" dirty="0"/>
          </a:p>
          <a:p>
            <a:r>
              <a:rPr lang="en-US" dirty="0"/>
              <a:t>Cache Allotment vs. Object Placement Sub-Problems</a:t>
            </a:r>
            <a:br>
              <a:rPr lang="en-US" dirty="0"/>
            </a:br>
            <a:endParaRPr lang="en-US" dirty="0"/>
          </a:p>
          <a:p>
            <a:r>
              <a:rPr lang="en-US" dirty="0"/>
              <a:t>Evaluation</a:t>
            </a:r>
          </a:p>
          <a:p>
            <a:endParaRPr lang="en-US" dirty="0"/>
          </a:p>
          <a:p>
            <a:endParaRPr lang="en-US" dirty="0"/>
          </a:p>
        </p:txBody>
      </p:sp>
    </p:spTree>
    <p:extLst>
      <p:ext uri="{BB962C8B-B14F-4D97-AF65-F5344CB8AC3E}">
        <p14:creationId xmlns:p14="http://schemas.microsoft.com/office/powerpoint/2010/main" val="474128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Solution Abstraction </a:t>
            </a:r>
            <a:r>
              <a:rPr lang="mr-IN" dirty="0"/>
              <a:t>–</a:t>
            </a:r>
            <a:r>
              <a:rPr lang="en-US" dirty="0"/>
              <a:t> Primal Dual Algorithm</a:t>
            </a:r>
          </a:p>
        </p:txBody>
      </p:sp>
      <p:sp>
        <p:nvSpPr>
          <p:cNvPr id="3" name="Content Placeholder 2"/>
          <p:cNvSpPr>
            <a:spLocks noGrp="1"/>
          </p:cNvSpPr>
          <p:nvPr>
            <p:ph idx="1"/>
          </p:nvPr>
        </p:nvSpPr>
        <p:spPr/>
        <p:txBody>
          <a:bodyPr/>
          <a:lstStyle/>
          <a:p>
            <a:endParaRPr lang="en-US" dirty="0"/>
          </a:p>
        </p:txBody>
      </p:sp>
      <p:sp>
        <p:nvSpPr>
          <p:cNvPr id="15" name="Rounded Rectangle 14"/>
          <p:cNvSpPr/>
          <p:nvPr/>
        </p:nvSpPr>
        <p:spPr>
          <a:xfrm>
            <a:off x="3914369" y="3218422"/>
            <a:ext cx="1533525" cy="9334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Find optimal occupancy values</a:t>
            </a:r>
          </a:p>
        </p:txBody>
      </p:sp>
      <p:sp>
        <p:nvSpPr>
          <p:cNvPr id="20" name="Rounded Rectangle 19"/>
          <p:cNvSpPr/>
          <p:nvPr/>
        </p:nvSpPr>
        <p:spPr>
          <a:xfrm>
            <a:off x="9766801" y="3804209"/>
            <a:ext cx="142875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Update cache allotments</a:t>
            </a:r>
          </a:p>
        </p:txBody>
      </p:sp>
      <p:sp>
        <p:nvSpPr>
          <p:cNvPr id="23" name="Right Arrow 22"/>
          <p:cNvSpPr/>
          <p:nvPr/>
        </p:nvSpPr>
        <p:spPr>
          <a:xfrm>
            <a:off x="2847405" y="3556559"/>
            <a:ext cx="662818" cy="23812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5821380" y="3566084"/>
            <a:ext cx="662818" cy="23812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20113342">
            <a:off x="8598610" y="3099360"/>
            <a:ext cx="662818" cy="23812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439905">
            <a:off x="8623368" y="4032809"/>
            <a:ext cx="662818" cy="238125"/>
          </a:xfrm>
          <a:prstGeom prst="right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566820" y="2742531"/>
            <a:ext cx="1374933" cy="738664"/>
          </a:xfrm>
          <a:prstGeom prst="rect">
            <a:avLst/>
          </a:prstGeom>
          <a:noFill/>
        </p:spPr>
        <p:txBody>
          <a:bodyPr wrap="square" rtlCol="0">
            <a:spAutoFit/>
          </a:bodyPr>
          <a:lstStyle/>
          <a:p>
            <a:r>
              <a:rPr lang="en-US" sz="1400" dirty="0">
                <a:solidFill>
                  <a:schemeClr val="accent1">
                    <a:lumMod val="75000"/>
                  </a:schemeClr>
                </a:solidFill>
                <a:latin typeface="Times New Roman" charset="0"/>
                <a:ea typeface="Times New Roman" charset="0"/>
                <a:cs typeface="Times New Roman" charset="0"/>
              </a:rPr>
              <a:t>Pass cache allotments to each BIG cache </a:t>
            </a:r>
          </a:p>
        </p:txBody>
      </p:sp>
      <p:sp>
        <p:nvSpPr>
          <p:cNvPr id="28" name="TextBox 27"/>
          <p:cNvSpPr txBox="1"/>
          <p:nvPr/>
        </p:nvSpPr>
        <p:spPr>
          <a:xfrm>
            <a:off x="5504839" y="2771897"/>
            <a:ext cx="1503615" cy="738664"/>
          </a:xfrm>
          <a:prstGeom prst="rect">
            <a:avLst/>
          </a:prstGeom>
          <a:noFill/>
        </p:spPr>
        <p:txBody>
          <a:bodyPr wrap="square" rtlCol="0">
            <a:spAutoFit/>
          </a:bodyPr>
          <a:lstStyle/>
          <a:p>
            <a:r>
              <a:rPr lang="en-US" sz="1400" dirty="0">
                <a:solidFill>
                  <a:schemeClr val="accent1">
                    <a:lumMod val="75000"/>
                  </a:schemeClr>
                </a:solidFill>
                <a:latin typeface="Times New Roman" charset="0"/>
                <a:ea typeface="Times New Roman" charset="0"/>
                <a:cs typeface="Times New Roman" charset="0"/>
              </a:rPr>
              <a:t>Pass occupancy probabilities to master problem</a:t>
            </a:r>
          </a:p>
        </p:txBody>
      </p:sp>
      <p:sp>
        <p:nvSpPr>
          <p:cNvPr id="29" name="TextBox 28"/>
          <p:cNvSpPr txBox="1"/>
          <p:nvPr/>
        </p:nvSpPr>
        <p:spPr>
          <a:xfrm rot="1227569">
            <a:off x="8602566" y="4249222"/>
            <a:ext cx="848102" cy="307777"/>
          </a:xfrm>
          <a:prstGeom prst="rect">
            <a:avLst/>
          </a:prstGeom>
          <a:noFill/>
        </p:spPr>
        <p:txBody>
          <a:bodyPr wrap="square" rtlCol="0">
            <a:spAutoFit/>
          </a:bodyPr>
          <a:lstStyle/>
          <a:p>
            <a:r>
              <a:rPr lang="en-US" sz="1400">
                <a:solidFill>
                  <a:schemeClr val="accent1">
                    <a:lumMod val="75000"/>
                  </a:schemeClr>
                </a:solidFill>
                <a:latin typeface="Times New Roman" charset="0"/>
                <a:ea typeface="Times New Roman" charset="0"/>
                <a:cs typeface="Times New Roman" charset="0"/>
              </a:rPr>
              <a:t>No</a:t>
            </a:r>
            <a:endParaRPr lang="en-US" sz="1400" dirty="0">
              <a:solidFill>
                <a:schemeClr val="accent1">
                  <a:lumMod val="75000"/>
                </a:schemeClr>
              </a:solidFill>
              <a:latin typeface="Times New Roman" charset="0"/>
              <a:ea typeface="Times New Roman" charset="0"/>
              <a:cs typeface="Times New Roman" charset="0"/>
            </a:endParaRPr>
          </a:p>
        </p:txBody>
      </p:sp>
      <p:sp>
        <p:nvSpPr>
          <p:cNvPr id="30" name="TextBox 29"/>
          <p:cNvSpPr txBox="1"/>
          <p:nvPr/>
        </p:nvSpPr>
        <p:spPr>
          <a:xfrm rot="20015701">
            <a:off x="8503463" y="2786116"/>
            <a:ext cx="816568" cy="307777"/>
          </a:xfrm>
          <a:prstGeom prst="rect">
            <a:avLst/>
          </a:prstGeom>
          <a:noFill/>
        </p:spPr>
        <p:txBody>
          <a:bodyPr wrap="square" rtlCol="0">
            <a:spAutoFit/>
          </a:bodyPr>
          <a:lstStyle/>
          <a:p>
            <a:r>
              <a:rPr lang="en-US" sz="1400">
                <a:solidFill>
                  <a:schemeClr val="accent1">
                    <a:lumMod val="75000"/>
                  </a:schemeClr>
                </a:solidFill>
                <a:latin typeface="Times New Roman" charset="0"/>
                <a:ea typeface="Times New Roman" charset="0"/>
                <a:cs typeface="Times New Roman" charset="0"/>
              </a:rPr>
              <a:t>Yes</a:t>
            </a:r>
            <a:endParaRPr lang="en-US" sz="1400" dirty="0">
              <a:solidFill>
                <a:schemeClr val="accent1">
                  <a:lumMod val="75000"/>
                </a:schemeClr>
              </a:solidFill>
              <a:latin typeface="Times New Roman" charset="0"/>
              <a:ea typeface="Times New Roman" charset="0"/>
              <a:cs typeface="Times New Roman" charset="0"/>
            </a:endParaRPr>
          </a:p>
        </p:txBody>
      </p:sp>
      <p:sp>
        <p:nvSpPr>
          <p:cNvPr id="7" name="U-Turn Arrow 6">
            <a:extLst>
              <a:ext uri="{FF2B5EF4-FFF2-40B4-BE49-F238E27FC236}">
                <a16:creationId xmlns:a16="http://schemas.microsoft.com/office/drawing/2014/main" id="{44BC79FB-4762-4E4D-82D5-412ED2B9819F}"/>
              </a:ext>
            </a:extLst>
          </p:cNvPr>
          <p:cNvSpPr/>
          <p:nvPr/>
        </p:nvSpPr>
        <p:spPr>
          <a:xfrm rot="11124158">
            <a:off x="4476890" y="4641753"/>
            <a:ext cx="5990755" cy="519953"/>
          </a:xfrm>
          <a:prstGeom prst="uturnArrow">
            <a:avLst>
              <a:gd name="adj1" fmla="val 16379"/>
              <a:gd name="adj2" fmla="val 25000"/>
              <a:gd name="adj3" fmla="val 31896"/>
              <a:gd name="adj4" fmla="val 43750"/>
              <a:gd name="adj5" fmla="val 7500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D43E4A42-FAAA-D44B-A221-43D5E428484A}"/>
              </a:ext>
            </a:extLst>
          </p:cNvPr>
          <p:cNvSpPr txBox="1"/>
          <p:nvPr/>
        </p:nvSpPr>
        <p:spPr>
          <a:xfrm>
            <a:off x="6556114" y="5073247"/>
            <a:ext cx="1374933" cy="738664"/>
          </a:xfrm>
          <a:prstGeom prst="rect">
            <a:avLst/>
          </a:prstGeom>
          <a:noFill/>
        </p:spPr>
        <p:txBody>
          <a:bodyPr wrap="square" rtlCol="0">
            <a:spAutoFit/>
          </a:bodyPr>
          <a:lstStyle/>
          <a:p>
            <a:r>
              <a:rPr lang="en-US" sz="1400" dirty="0">
                <a:solidFill>
                  <a:schemeClr val="accent1">
                    <a:lumMod val="75000"/>
                  </a:schemeClr>
                </a:solidFill>
                <a:latin typeface="Times New Roman" charset="0"/>
                <a:ea typeface="Times New Roman" charset="0"/>
                <a:cs typeface="Times New Roman" charset="0"/>
              </a:rPr>
              <a:t>Pass cache allotments to each BIG cache </a:t>
            </a:r>
          </a:p>
        </p:txBody>
      </p:sp>
      <p:sp>
        <p:nvSpPr>
          <p:cNvPr id="4" name="Diamond 3">
            <a:extLst>
              <a:ext uri="{FF2B5EF4-FFF2-40B4-BE49-F238E27FC236}">
                <a16:creationId xmlns:a16="http://schemas.microsoft.com/office/drawing/2014/main" id="{AAD1E488-E77B-884C-9242-2FC5BE268215}"/>
              </a:ext>
            </a:extLst>
          </p:cNvPr>
          <p:cNvSpPr/>
          <p:nvPr/>
        </p:nvSpPr>
        <p:spPr>
          <a:xfrm>
            <a:off x="6513184" y="2936580"/>
            <a:ext cx="2298122" cy="1437606"/>
          </a:xfrm>
          <a:prstGeom prst="diamon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Is this the optimal utilization?</a:t>
            </a:r>
          </a:p>
        </p:txBody>
      </p:sp>
      <p:sp>
        <p:nvSpPr>
          <p:cNvPr id="5" name="Oval 4">
            <a:extLst>
              <a:ext uri="{FF2B5EF4-FFF2-40B4-BE49-F238E27FC236}">
                <a16:creationId xmlns:a16="http://schemas.microsoft.com/office/drawing/2014/main" id="{60DE6953-8BAD-6544-B241-1F83EDE23796}"/>
              </a:ext>
            </a:extLst>
          </p:cNvPr>
          <p:cNvSpPr/>
          <p:nvPr/>
        </p:nvSpPr>
        <p:spPr>
          <a:xfrm>
            <a:off x="9447472" y="2407535"/>
            <a:ext cx="1909599" cy="9361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terminate</a:t>
            </a:r>
          </a:p>
        </p:txBody>
      </p:sp>
      <p:sp>
        <p:nvSpPr>
          <p:cNvPr id="22" name="Oval 21">
            <a:extLst>
              <a:ext uri="{FF2B5EF4-FFF2-40B4-BE49-F238E27FC236}">
                <a16:creationId xmlns:a16="http://schemas.microsoft.com/office/drawing/2014/main" id="{006D7045-5F8B-FB40-83F7-A8A2B88AAB54}"/>
              </a:ext>
            </a:extLst>
          </p:cNvPr>
          <p:cNvSpPr/>
          <p:nvPr/>
        </p:nvSpPr>
        <p:spPr>
          <a:xfrm>
            <a:off x="717977" y="3213095"/>
            <a:ext cx="1909599" cy="9361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dk1"/>
                </a:solidFill>
              </a:rPr>
              <a:t>Initialize cache allotment</a:t>
            </a:r>
          </a:p>
        </p:txBody>
      </p:sp>
    </p:spTree>
    <p:extLst>
      <p:ext uri="{BB962C8B-B14F-4D97-AF65-F5344CB8AC3E}">
        <p14:creationId xmlns:p14="http://schemas.microsoft.com/office/powerpoint/2010/main" val="19572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3" grpId="0" animBg="1"/>
      <p:bldP spid="24" grpId="0" animBg="1"/>
      <p:bldP spid="25" grpId="0" animBg="1"/>
      <p:bldP spid="26" grpId="0" animBg="1"/>
      <p:bldP spid="27" grpId="0"/>
      <p:bldP spid="28" grpId="0"/>
      <p:bldP spid="29" grpId="0"/>
      <p:bldP spid="30" grpId="0"/>
      <p:bldP spid="7" grpId="0" animBg="1"/>
      <p:bldP spid="21" grpId="0"/>
      <p:bldP spid="4" grpId="0" animBg="1"/>
      <p:bldP spid="5"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0E4A-F144-514D-8C6F-BF99733925FA}"/>
              </a:ext>
            </a:extLst>
          </p:cNvPr>
          <p:cNvSpPr>
            <a:spLocks noGrp="1"/>
          </p:cNvSpPr>
          <p:nvPr>
            <p:ph type="title"/>
          </p:nvPr>
        </p:nvSpPr>
        <p:spPr/>
        <p:txBody>
          <a:bodyPr>
            <a:normAutofit fontScale="90000"/>
          </a:bodyPr>
          <a:lstStyle/>
          <a:p>
            <a:r>
              <a:rPr lang="en-US" dirty="0"/>
              <a:t>Evaluation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A6F0A9-142F-9D4F-980E-611756CDF864}"/>
                  </a:ext>
                </a:extLst>
              </p:cNvPr>
              <p:cNvSpPr>
                <a:spLocks noGrp="1"/>
              </p:cNvSpPr>
              <p:nvPr>
                <p:ph idx="1"/>
              </p:nvPr>
            </p:nvSpPr>
            <p:spPr>
              <a:xfrm>
                <a:off x="604007" y="1175658"/>
                <a:ext cx="11031523" cy="4992914"/>
              </a:xfrm>
            </p:spPr>
            <p:txBody>
              <a:bodyPr>
                <a:noAutofit/>
              </a:bodyPr>
              <a:lstStyle/>
              <a:p>
                <a:pPr marL="400050"/>
                <a:r>
                  <a:rPr lang="en-US" sz="1600" dirty="0"/>
                  <a:t>4 tandem line of caches, 4 BIG caches</a:t>
                </a:r>
              </a:p>
              <a:p>
                <a:pPr marL="857250" lvl="1"/>
                <a:r>
                  <a:rPr lang="en-US" sz="1200" dirty="0"/>
                  <a:t>4 Edge server, 3 intermediate servers, and an origin server</a:t>
                </a:r>
              </a:p>
              <a:p>
                <a:pPr marL="400050"/>
                <a:r>
                  <a:rPr lang="en-US" sz="1600" dirty="0"/>
                  <a:t>Origin server has a permanent copy of 4 object collections</a:t>
                </a:r>
              </a:p>
              <a:p>
                <a:pPr marL="857250" lvl="1"/>
                <a:r>
                  <a:rPr lang="en-US" sz="1200" dirty="0"/>
                  <a:t>  </a:t>
                </a: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charset="0"/>
                          </a:rPr>
                          <m:t>𝑁</m:t>
                        </m:r>
                      </m:e>
                      <m:sup>
                        <m:r>
                          <a:rPr lang="en-US" sz="1200" b="0" i="1" smtClean="0">
                            <a:latin typeface="Cambria Math" charset="0"/>
                          </a:rPr>
                          <m:t>𝑒</m:t>
                        </m:r>
                      </m:sup>
                    </m:sSup>
                    <m:r>
                      <a:rPr lang="en-US" sz="1200" b="0" i="1" smtClean="0">
                        <a:latin typeface="Cambria Math" charset="0"/>
                      </a:rPr>
                      <m:t>=</m:t>
                    </m:r>
                  </m:oMath>
                </a14:m>
                <a:r>
                  <a:rPr lang="en-US" sz="1200" dirty="0"/>
                  <a:t>{300,500,1000,1000} </a:t>
                </a:r>
              </a:p>
              <a:p>
                <a:pPr marL="857250" lvl="1"/>
                <a:r>
                  <a:rPr lang="en-US" sz="1200" dirty="0"/>
                  <a:t>Object access probabilities follows </a:t>
                </a:r>
                <a:r>
                  <a:rPr lang="en-US" sz="1200" dirty="0" err="1"/>
                  <a:t>Zipf</a:t>
                </a:r>
                <a:r>
                  <a:rPr lang="en-US" sz="1200" dirty="0"/>
                  <a:t>. dist. with α = {0.2,0.2,0.5,0.5}</a:t>
                </a:r>
              </a:p>
              <a:p>
                <a:pPr marL="400050"/>
                <a:r>
                  <a:rPr lang="en-US" sz="1600" dirty="0"/>
                  <a:t>Size of cache servers at each level</a:t>
                </a:r>
              </a:p>
              <a:p>
                <a:pPr marL="857250" lvl="1"/>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1</m:t>
                        </m:r>
                      </m:sub>
                    </m:sSub>
                    <m:r>
                      <a:rPr lang="en-US" sz="1200" b="0" i="1" smtClean="0">
                        <a:latin typeface="Cambria Math" panose="02040503050406030204" pitchFamily="18" charset="0"/>
                      </a:rPr>
                      <m:t>=30</m:t>
                    </m:r>
                  </m:oMath>
                </a14:m>
                <a:r>
                  <a:rPr lang="en-US" sz="1200" dirty="0"/>
                  <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2</m:t>
                        </m:r>
                      </m:sub>
                    </m:sSub>
                    <m:r>
                      <a:rPr lang="en-US" sz="1200" b="0" i="1" smtClean="0">
                        <a:latin typeface="Cambria Math" panose="02040503050406030204" pitchFamily="18" charset="0"/>
                      </a:rPr>
                      <m:t>=60</m:t>
                    </m:r>
                  </m:oMath>
                </a14:m>
                <a:r>
                  <a:rPr lang="en-US" sz="1200" dirty="0"/>
                  <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𝐶</m:t>
                        </m:r>
                      </m:e>
                      <m:sub>
                        <m:r>
                          <a:rPr lang="en-US" sz="1200" b="0" i="1" smtClean="0">
                            <a:latin typeface="Cambria Math" panose="02040503050406030204" pitchFamily="18" charset="0"/>
                          </a:rPr>
                          <m:t>3</m:t>
                        </m:r>
                      </m:sub>
                    </m:sSub>
                    <m:r>
                      <a:rPr lang="en-US" sz="1200" b="0" i="1" smtClean="0">
                        <a:latin typeface="Cambria Math" panose="02040503050406030204" pitchFamily="18" charset="0"/>
                      </a:rPr>
                      <m:t>=120</m:t>
                    </m:r>
                  </m:oMath>
                </a14:m>
                <a:endParaRPr lang="en-US" sz="1200" dirty="0"/>
              </a:p>
              <a:p>
                <a:pPr marL="400050"/>
                <a:r>
                  <a:rPr lang="en-US" sz="1600" dirty="0"/>
                  <a:t>Inter-arrival distributions </a:t>
                </a:r>
              </a:p>
              <a:p>
                <a:pPr marL="857250" lvl="1"/>
                <a:r>
                  <a:rPr lang="en-US" sz="1200" dirty="0"/>
                  <a:t>Pareto (d), decreasing hazard rate </a:t>
                </a:r>
              </a:p>
              <a:p>
                <a:pPr marL="857250" lvl="1"/>
                <a:r>
                  <a:rPr lang="en-US" sz="1200" dirty="0"/>
                  <a:t>Poisson (c), constant hazard rate </a:t>
                </a:r>
              </a:p>
              <a:p>
                <a:pPr marL="400050"/>
                <a:r>
                  <a:rPr lang="en-US" sz="1600" dirty="0"/>
                  <a:t>Allotment strategies</a:t>
                </a:r>
              </a:p>
              <a:p>
                <a:pPr marL="857250" lvl="1"/>
                <a:r>
                  <a:rPr lang="en-US" sz="1200" dirty="0"/>
                  <a:t>Optimal Allotment</a:t>
                </a:r>
              </a:p>
              <a:p>
                <a:pPr marL="857250" lvl="1"/>
                <a:r>
                  <a:rPr lang="en-US" sz="1200" dirty="0"/>
                  <a:t>Equal Allotment</a:t>
                </a:r>
              </a:p>
              <a:p>
                <a:pPr marL="857250" lvl="1"/>
                <a:r>
                  <a:rPr lang="en-US" sz="1200" dirty="0"/>
                  <a:t>Heuristic Allotment</a:t>
                </a:r>
              </a:p>
              <a:p>
                <a:pPr marL="400050"/>
                <a:r>
                  <a:rPr lang="en-US" sz="1600" dirty="0"/>
                  <a:t>Caching policies:</a:t>
                </a:r>
              </a:p>
              <a:p>
                <a:pPr marL="857250" lvl="1"/>
                <a:r>
                  <a:rPr lang="en-US" sz="1200" dirty="0"/>
                  <a:t>Timer-base (TTL)</a:t>
                </a:r>
              </a:p>
              <a:p>
                <a:pPr marL="857250" lvl="1"/>
                <a:r>
                  <a:rPr lang="en-US" sz="1200" dirty="0"/>
                  <a:t> LRU</a:t>
                </a:r>
              </a:p>
              <a:p>
                <a:pPr marL="857250" lvl="1"/>
                <a:r>
                  <a:rPr lang="en-US" sz="1200" dirty="0"/>
                  <a:t>Static</a:t>
                </a:r>
              </a:p>
              <a:p>
                <a:pPr marL="400050"/>
                <a:endParaRPr lang="en-US" sz="1600" dirty="0"/>
              </a:p>
              <a:p>
                <a:endParaRPr lang="en-US" sz="1600" dirty="0"/>
              </a:p>
            </p:txBody>
          </p:sp>
        </mc:Choice>
        <mc:Fallback xmlns="">
          <p:sp>
            <p:nvSpPr>
              <p:cNvPr id="3" name="Content Placeholder 2">
                <a:extLst>
                  <a:ext uri="{FF2B5EF4-FFF2-40B4-BE49-F238E27FC236}">
                    <a16:creationId xmlns:a16="http://schemas.microsoft.com/office/drawing/2014/main" id="{66A6F0A9-142F-9D4F-980E-611756CDF864}"/>
                  </a:ext>
                </a:extLst>
              </p:cNvPr>
              <p:cNvSpPr>
                <a:spLocks noGrp="1" noRot="1" noChangeAspect="1" noMove="1" noResize="1" noEditPoints="1" noAdjustHandles="1" noChangeArrowheads="1" noChangeShapeType="1" noTextEdit="1"/>
              </p:cNvSpPr>
              <p:nvPr>
                <p:ph idx="1"/>
              </p:nvPr>
            </p:nvSpPr>
            <p:spPr>
              <a:xfrm>
                <a:off x="604007" y="1175658"/>
                <a:ext cx="11031523" cy="4992914"/>
              </a:xfrm>
              <a:blipFill>
                <a:blip r:embed="rId2"/>
                <a:stretch>
                  <a:fillRect t="-508"/>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0880EE8E-7C73-7944-BB3F-BD28F6BD5906}"/>
              </a:ext>
            </a:extLst>
          </p:cNvPr>
          <p:cNvGrpSpPr/>
          <p:nvPr/>
        </p:nvGrpSpPr>
        <p:grpSpPr>
          <a:xfrm>
            <a:off x="7425539" y="1317072"/>
            <a:ext cx="4153908" cy="2045008"/>
            <a:chOff x="2139861" y="1751783"/>
            <a:chExt cx="4153908" cy="2045008"/>
          </a:xfrm>
        </p:grpSpPr>
        <p:sp>
          <p:nvSpPr>
            <p:cNvPr id="5" name="Rounded Rectangle 4">
              <a:extLst>
                <a:ext uri="{FF2B5EF4-FFF2-40B4-BE49-F238E27FC236}">
                  <a16:creationId xmlns:a16="http://schemas.microsoft.com/office/drawing/2014/main" id="{AE99DACC-A833-7543-97C9-A67EF970E5CD}"/>
                </a:ext>
              </a:extLst>
            </p:cNvPr>
            <p:cNvSpPr/>
            <p:nvPr/>
          </p:nvSpPr>
          <p:spPr>
            <a:xfrm>
              <a:off x="3820771" y="2509871"/>
              <a:ext cx="186589"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5">
              <a:extLst>
                <a:ext uri="{FF2B5EF4-FFF2-40B4-BE49-F238E27FC236}">
                  <a16:creationId xmlns:a16="http://schemas.microsoft.com/office/drawing/2014/main" id="{7C515A8A-05A1-9348-A585-28EDE6C9AD95}"/>
                </a:ext>
              </a:extLst>
            </p:cNvPr>
            <p:cNvSpPr/>
            <p:nvPr/>
          </p:nvSpPr>
          <p:spPr>
            <a:xfrm>
              <a:off x="4189645" y="3031125"/>
              <a:ext cx="261469" cy="265175"/>
            </a:xfrm>
            <a:prstGeom prst="roundRect">
              <a:avLst/>
            </a:prstGeom>
            <a:pattFill prst="pct75">
              <a:fgClr>
                <a:srgbClr val="C0000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ounded Rectangle 6">
              <a:extLst>
                <a:ext uri="{FF2B5EF4-FFF2-40B4-BE49-F238E27FC236}">
                  <a16:creationId xmlns:a16="http://schemas.microsoft.com/office/drawing/2014/main" id="{414C3BC5-636D-7743-B30A-5C9FA49A8E68}"/>
                </a:ext>
              </a:extLst>
            </p:cNvPr>
            <p:cNvSpPr/>
            <p:nvPr/>
          </p:nvSpPr>
          <p:spPr>
            <a:xfrm>
              <a:off x="2706738" y="3503714"/>
              <a:ext cx="448056" cy="265176"/>
            </a:xfrm>
            <a:prstGeom prst="roundRect">
              <a:avLst/>
            </a:prstGeom>
            <a:pattFill prst="pct50">
              <a:fgClr>
                <a:srgbClr val="7030A0"/>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a:extLst>
                <a:ext uri="{FF2B5EF4-FFF2-40B4-BE49-F238E27FC236}">
                  <a16:creationId xmlns:a16="http://schemas.microsoft.com/office/drawing/2014/main" id="{2EEE7088-8345-694B-B000-123E348888DD}"/>
                </a:ext>
              </a:extLst>
            </p:cNvPr>
            <p:cNvSpPr/>
            <p:nvPr/>
          </p:nvSpPr>
          <p:spPr>
            <a:xfrm>
              <a:off x="3223192" y="3503714"/>
              <a:ext cx="448056" cy="265176"/>
            </a:xfrm>
            <a:prstGeom prst="roundRect">
              <a:avLst/>
            </a:prstGeom>
            <a:pattFill prst="wdDnDiag">
              <a:fgClr>
                <a:schemeClr val="accent4"/>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ounded Rectangle 8">
              <a:extLst>
                <a:ext uri="{FF2B5EF4-FFF2-40B4-BE49-F238E27FC236}">
                  <a16:creationId xmlns:a16="http://schemas.microsoft.com/office/drawing/2014/main" id="{9802B120-6F5F-BF45-BEB2-F70D51A2E2B5}"/>
                </a:ext>
              </a:extLst>
            </p:cNvPr>
            <p:cNvSpPr/>
            <p:nvPr/>
          </p:nvSpPr>
          <p:spPr>
            <a:xfrm>
              <a:off x="4003058" y="3503714"/>
              <a:ext cx="448056" cy="265176"/>
            </a:xfrm>
            <a:prstGeom prst="roundRect">
              <a:avLst/>
            </a:prstGeom>
            <a:pattFill prst="pct75">
              <a:fgClr>
                <a:srgbClr val="C00000"/>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9">
              <a:extLst>
                <a:ext uri="{FF2B5EF4-FFF2-40B4-BE49-F238E27FC236}">
                  <a16:creationId xmlns:a16="http://schemas.microsoft.com/office/drawing/2014/main" id="{9CB29310-BC02-2440-A330-A13F7D75BC62}"/>
                </a:ext>
              </a:extLst>
            </p:cNvPr>
            <p:cNvSpPr/>
            <p:nvPr/>
          </p:nvSpPr>
          <p:spPr>
            <a:xfrm>
              <a:off x="4519512" y="3503714"/>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ounded Rectangle 10">
              <a:extLst>
                <a:ext uri="{FF2B5EF4-FFF2-40B4-BE49-F238E27FC236}">
                  <a16:creationId xmlns:a16="http://schemas.microsoft.com/office/drawing/2014/main" id="{9D6C0FC5-8331-7041-937B-26287807D8DC}"/>
                </a:ext>
              </a:extLst>
            </p:cNvPr>
            <p:cNvSpPr/>
            <p:nvPr/>
          </p:nvSpPr>
          <p:spPr>
            <a:xfrm>
              <a:off x="3154794" y="3043359"/>
              <a:ext cx="257977" cy="262086"/>
            </a:xfrm>
            <a:prstGeom prst="roundRect">
              <a:avLst/>
            </a:prstGeom>
            <a:pattFill prst="wdDnDiag">
              <a:fgClr>
                <a:schemeClr val="accent4"/>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11">
              <a:extLst>
                <a:ext uri="{FF2B5EF4-FFF2-40B4-BE49-F238E27FC236}">
                  <a16:creationId xmlns:a16="http://schemas.microsoft.com/office/drawing/2014/main" id="{A6A75017-DE2E-2D4D-A9F0-E215AA746FF5}"/>
                </a:ext>
              </a:extLst>
            </p:cNvPr>
            <p:cNvSpPr/>
            <p:nvPr/>
          </p:nvSpPr>
          <p:spPr>
            <a:xfrm>
              <a:off x="2981010" y="3043360"/>
              <a:ext cx="172058" cy="251922"/>
            </a:xfrm>
            <a:prstGeom prst="roundRect">
              <a:avLst/>
            </a:prstGeom>
            <a:pattFill prst="pct50">
              <a:fgClr>
                <a:srgbClr val="7030A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a:extLst>
                <a:ext uri="{FF2B5EF4-FFF2-40B4-BE49-F238E27FC236}">
                  <a16:creationId xmlns:a16="http://schemas.microsoft.com/office/drawing/2014/main" id="{CCA02F41-093E-9444-9CF2-8E70F296FAAC}"/>
                </a:ext>
              </a:extLst>
            </p:cNvPr>
            <p:cNvSpPr/>
            <p:nvPr/>
          </p:nvSpPr>
          <p:spPr>
            <a:xfrm>
              <a:off x="2969169" y="3033106"/>
              <a:ext cx="443603"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4" name="Straight Connector 13">
              <a:extLst>
                <a:ext uri="{FF2B5EF4-FFF2-40B4-BE49-F238E27FC236}">
                  <a16:creationId xmlns:a16="http://schemas.microsoft.com/office/drawing/2014/main" id="{76E78E7C-B15C-7341-BFF9-1D8B64ED16DB}"/>
                </a:ext>
              </a:extLst>
            </p:cNvPr>
            <p:cNvCxnSpPr>
              <a:cxnSpLocks/>
            </p:cNvCxnSpPr>
            <p:nvPr/>
          </p:nvCxnSpPr>
          <p:spPr>
            <a:xfrm flipV="1">
              <a:off x="3151302" y="3031125"/>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15" name="Rounded Rectangle 14">
              <a:extLst>
                <a:ext uri="{FF2B5EF4-FFF2-40B4-BE49-F238E27FC236}">
                  <a16:creationId xmlns:a16="http://schemas.microsoft.com/office/drawing/2014/main" id="{F965D922-5496-E042-A4D0-EB34AAD3E677}"/>
                </a:ext>
              </a:extLst>
            </p:cNvPr>
            <p:cNvSpPr/>
            <p:nvPr/>
          </p:nvSpPr>
          <p:spPr>
            <a:xfrm>
              <a:off x="4451113" y="3016281"/>
              <a:ext cx="186589" cy="265175"/>
            </a:xfrm>
            <a:prstGeom prst="roundRect">
              <a:avLst/>
            </a:prstGeom>
            <a:pattFill prst="lgCheck">
              <a:fgClr>
                <a:schemeClr val="accent1"/>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ounded Rectangle 15">
              <a:extLst>
                <a:ext uri="{FF2B5EF4-FFF2-40B4-BE49-F238E27FC236}">
                  <a16:creationId xmlns:a16="http://schemas.microsoft.com/office/drawing/2014/main" id="{22B61577-6CC0-3948-A5BC-547A54162BB8}"/>
                </a:ext>
              </a:extLst>
            </p:cNvPr>
            <p:cNvSpPr/>
            <p:nvPr/>
          </p:nvSpPr>
          <p:spPr>
            <a:xfrm>
              <a:off x="4189646" y="3024498"/>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a:t>
              </a:r>
            </a:p>
          </p:txBody>
        </p:sp>
        <p:cxnSp>
          <p:nvCxnSpPr>
            <p:cNvPr id="17" name="Straight Connector 16">
              <a:extLst>
                <a:ext uri="{FF2B5EF4-FFF2-40B4-BE49-F238E27FC236}">
                  <a16:creationId xmlns:a16="http://schemas.microsoft.com/office/drawing/2014/main" id="{D998B8D9-B216-344C-A69F-AEBC0210E2F0}"/>
                </a:ext>
              </a:extLst>
            </p:cNvPr>
            <p:cNvCxnSpPr>
              <a:cxnSpLocks/>
            </p:cNvCxnSpPr>
            <p:nvPr/>
          </p:nvCxnSpPr>
          <p:spPr>
            <a:xfrm flipV="1">
              <a:off x="4451114" y="3031125"/>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nvGrpSpPr>
            <p:cNvPr id="18" name="Group 17">
              <a:extLst>
                <a:ext uri="{FF2B5EF4-FFF2-40B4-BE49-F238E27FC236}">
                  <a16:creationId xmlns:a16="http://schemas.microsoft.com/office/drawing/2014/main" id="{3E50843E-4F48-8545-8B47-896F56E364E1}"/>
                </a:ext>
              </a:extLst>
            </p:cNvPr>
            <p:cNvGrpSpPr/>
            <p:nvPr/>
          </p:nvGrpSpPr>
          <p:grpSpPr>
            <a:xfrm>
              <a:off x="3562949" y="2496405"/>
              <a:ext cx="263809" cy="275338"/>
              <a:chOff x="3160958" y="1668649"/>
              <a:chExt cx="430420" cy="275338"/>
            </a:xfrm>
          </p:grpSpPr>
          <p:sp>
            <p:nvSpPr>
              <p:cNvPr id="44" name="Rounded Rectangle 43">
                <a:extLst>
                  <a:ext uri="{FF2B5EF4-FFF2-40B4-BE49-F238E27FC236}">
                    <a16:creationId xmlns:a16="http://schemas.microsoft.com/office/drawing/2014/main" id="{E55D5681-2CCC-D143-81C2-40D01B38D3B6}"/>
                  </a:ext>
                </a:extLst>
              </p:cNvPr>
              <p:cNvSpPr/>
              <p:nvPr/>
            </p:nvSpPr>
            <p:spPr>
              <a:xfrm>
                <a:off x="3490173" y="1668649"/>
                <a:ext cx="101205" cy="265175"/>
              </a:xfrm>
              <a:prstGeom prst="roundRect">
                <a:avLst/>
              </a:prstGeom>
              <a:pattFill prst="pct75">
                <a:fgClr>
                  <a:srgbClr val="C0000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ounded Rectangle 44">
                <a:extLst>
                  <a:ext uri="{FF2B5EF4-FFF2-40B4-BE49-F238E27FC236}">
                    <a16:creationId xmlns:a16="http://schemas.microsoft.com/office/drawing/2014/main" id="{DF51C13D-E14E-5B47-A5E4-E07612DEE424}"/>
                  </a:ext>
                </a:extLst>
              </p:cNvPr>
              <p:cNvSpPr/>
              <p:nvPr/>
            </p:nvSpPr>
            <p:spPr>
              <a:xfrm>
                <a:off x="3334743" y="1681901"/>
                <a:ext cx="148409" cy="262086"/>
              </a:xfrm>
              <a:prstGeom prst="roundRect">
                <a:avLst/>
              </a:prstGeom>
              <a:pattFill prst="wdDnDiag">
                <a:fgClr>
                  <a:schemeClr val="accent4"/>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ounded Rectangle 45">
                <a:extLst>
                  <a:ext uri="{FF2B5EF4-FFF2-40B4-BE49-F238E27FC236}">
                    <a16:creationId xmlns:a16="http://schemas.microsoft.com/office/drawing/2014/main" id="{28920CCE-2E70-3A43-972E-25AD3A034034}"/>
                  </a:ext>
                </a:extLst>
              </p:cNvPr>
              <p:cNvSpPr/>
              <p:nvPr/>
            </p:nvSpPr>
            <p:spPr>
              <a:xfrm>
                <a:off x="3160958" y="1681902"/>
                <a:ext cx="173785" cy="251922"/>
              </a:xfrm>
              <a:prstGeom prst="roundRect">
                <a:avLst/>
              </a:prstGeom>
              <a:pattFill prst="pct50">
                <a:fgClr>
                  <a:srgbClr val="7030A0"/>
                </a:fgClr>
                <a:bgClr>
                  <a:schemeClr val="bg1"/>
                </a:bgClr>
              </a:pattFill>
              <a:ln w="22225">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7" name="Straight Connector 46">
                <a:extLst>
                  <a:ext uri="{FF2B5EF4-FFF2-40B4-BE49-F238E27FC236}">
                    <a16:creationId xmlns:a16="http://schemas.microsoft.com/office/drawing/2014/main" id="{C4E649BD-6D8A-7746-9BB2-C6B466A83FBB}"/>
                  </a:ext>
                </a:extLst>
              </p:cNvPr>
              <p:cNvCxnSpPr>
                <a:cxnSpLocks/>
              </p:cNvCxnSpPr>
              <p:nvPr/>
            </p:nvCxnSpPr>
            <p:spPr>
              <a:xfrm flipV="1">
                <a:off x="3483152" y="1668649"/>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sp>
          <p:nvSpPr>
            <p:cNvPr id="19" name="Rounded Rectangle 18">
              <a:extLst>
                <a:ext uri="{FF2B5EF4-FFF2-40B4-BE49-F238E27FC236}">
                  <a16:creationId xmlns:a16="http://schemas.microsoft.com/office/drawing/2014/main" id="{AF8B9146-993E-CA43-A81F-D94806ECDD60}"/>
                </a:ext>
              </a:extLst>
            </p:cNvPr>
            <p:cNvSpPr/>
            <p:nvPr/>
          </p:nvSpPr>
          <p:spPr>
            <a:xfrm>
              <a:off x="3555002" y="2505299"/>
              <a:ext cx="448056" cy="265176"/>
            </a:xfrm>
            <a:prstGeom prst="roundRect">
              <a:avLst/>
            </a:prstGeom>
            <a:no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0" name="Straight Connector 19">
              <a:extLst>
                <a:ext uri="{FF2B5EF4-FFF2-40B4-BE49-F238E27FC236}">
                  <a16:creationId xmlns:a16="http://schemas.microsoft.com/office/drawing/2014/main" id="{9DE9121A-4740-6B47-9A98-8405E7D21EBB}"/>
                </a:ext>
              </a:extLst>
            </p:cNvPr>
            <p:cNvCxnSpPr>
              <a:cxnSpLocks/>
            </p:cNvCxnSpPr>
            <p:nvPr/>
          </p:nvCxnSpPr>
          <p:spPr>
            <a:xfrm flipV="1">
              <a:off x="3669464" y="2505299"/>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758FF66-6757-3E4A-B274-4B4BF470B409}"/>
                </a:ext>
              </a:extLst>
            </p:cNvPr>
            <p:cNvCxnSpPr>
              <a:cxnSpLocks/>
            </p:cNvCxnSpPr>
            <p:nvPr/>
          </p:nvCxnSpPr>
          <p:spPr>
            <a:xfrm flipV="1">
              <a:off x="3826758" y="2513134"/>
              <a:ext cx="0" cy="27432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0DAC373-1C9E-E541-A2AC-6A75E5133674}"/>
                </a:ext>
              </a:extLst>
            </p:cNvPr>
            <p:cNvCxnSpPr>
              <a:cxnSpLocks/>
              <a:stCxn id="13" idx="0"/>
              <a:endCxn id="19" idx="2"/>
            </p:cNvCxnSpPr>
            <p:nvPr/>
          </p:nvCxnSpPr>
          <p:spPr>
            <a:xfrm flipV="1">
              <a:off x="3190971" y="2770475"/>
              <a:ext cx="588059" cy="26263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648DEC64-C091-EB4E-9A89-F71F1B747ACB}"/>
                </a:ext>
              </a:extLst>
            </p:cNvPr>
            <p:cNvCxnSpPr>
              <a:cxnSpLocks/>
              <a:stCxn id="16" idx="0"/>
              <a:endCxn id="19" idx="2"/>
            </p:cNvCxnSpPr>
            <p:nvPr/>
          </p:nvCxnSpPr>
          <p:spPr>
            <a:xfrm flipH="1" flipV="1">
              <a:off x="3779030" y="2770475"/>
              <a:ext cx="634644" cy="25402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AA4B6535-5F46-7244-86E2-49F0FE2CF350}"/>
                </a:ext>
              </a:extLst>
            </p:cNvPr>
            <p:cNvCxnSpPr>
              <a:cxnSpLocks/>
              <a:stCxn id="13" idx="2"/>
              <a:endCxn id="7" idx="0"/>
            </p:cNvCxnSpPr>
            <p:nvPr/>
          </p:nvCxnSpPr>
          <p:spPr>
            <a:xfrm flipH="1">
              <a:off x="2930766" y="3298282"/>
              <a:ext cx="260205" cy="20543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67EF6EB9-02BE-4648-91B6-5E9D2894DEEE}"/>
                </a:ext>
              </a:extLst>
            </p:cNvPr>
            <p:cNvCxnSpPr>
              <a:cxnSpLocks/>
              <a:stCxn id="13" idx="2"/>
              <a:endCxn id="8" idx="0"/>
            </p:cNvCxnSpPr>
            <p:nvPr/>
          </p:nvCxnSpPr>
          <p:spPr>
            <a:xfrm>
              <a:off x="3190971" y="3298282"/>
              <a:ext cx="256249" cy="20543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2E5264B8-F306-F14D-B1F9-2B566DC17509}"/>
                </a:ext>
              </a:extLst>
            </p:cNvPr>
            <p:cNvCxnSpPr>
              <a:cxnSpLocks/>
              <a:stCxn id="16" idx="2"/>
              <a:endCxn id="9" idx="0"/>
            </p:cNvCxnSpPr>
            <p:nvPr/>
          </p:nvCxnSpPr>
          <p:spPr>
            <a:xfrm flipH="1">
              <a:off x="4227086" y="3289674"/>
              <a:ext cx="186588" cy="21404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CFAB731-93C4-E641-B3D7-3D091477C6FB}"/>
                </a:ext>
              </a:extLst>
            </p:cNvPr>
            <p:cNvCxnSpPr>
              <a:cxnSpLocks/>
              <a:stCxn id="16" idx="2"/>
              <a:endCxn id="10" idx="0"/>
            </p:cNvCxnSpPr>
            <p:nvPr/>
          </p:nvCxnSpPr>
          <p:spPr>
            <a:xfrm>
              <a:off x="4413674" y="3289674"/>
              <a:ext cx="329866" cy="214040"/>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28" name="Rounded Rectangle 27">
              <a:extLst>
                <a:ext uri="{FF2B5EF4-FFF2-40B4-BE49-F238E27FC236}">
                  <a16:creationId xmlns:a16="http://schemas.microsoft.com/office/drawing/2014/main" id="{0878A87C-646B-D541-98FF-2F23C6F35BDE}"/>
                </a:ext>
              </a:extLst>
            </p:cNvPr>
            <p:cNvSpPr/>
            <p:nvPr/>
          </p:nvSpPr>
          <p:spPr>
            <a:xfrm>
              <a:off x="5158566" y="3464087"/>
              <a:ext cx="448056" cy="265176"/>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ounded Rectangle 28">
              <a:extLst>
                <a:ext uri="{FF2B5EF4-FFF2-40B4-BE49-F238E27FC236}">
                  <a16:creationId xmlns:a16="http://schemas.microsoft.com/office/drawing/2014/main" id="{E6FE6484-9AE9-3742-9FBB-2A85A9323DE1}"/>
                </a:ext>
              </a:extLst>
            </p:cNvPr>
            <p:cNvSpPr/>
            <p:nvPr/>
          </p:nvSpPr>
          <p:spPr>
            <a:xfrm>
              <a:off x="5267824" y="2939435"/>
              <a:ext cx="217667"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ounded Rectangle 29">
              <a:extLst>
                <a:ext uri="{FF2B5EF4-FFF2-40B4-BE49-F238E27FC236}">
                  <a16:creationId xmlns:a16="http://schemas.microsoft.com/office/drawing/2014/main" id="{01895BD6-3CDF-344E-A2C7-00D259B45053}"/>
                </a:ext>
              </a:extLst>
            </p:cNvPr>
            <p:cNvSpPr/>
            <p:nvPr/>
          </p:nvSpPr>
          <p:spPr>
            <a:xfrm>
              <a:off x="5309694" y="2414784"/>
              <a:ext cx="145799" cy="265175"/>
            </a:xfrm>
            <a:prstGeom prst="roundRect">
              <a:avLst/>
            </a:prstGeom>
            <a:pattFill prst="lgCheck">
              <a:fgClr>
                <a:schemeClr val="accent1"/>
              </a:fgClr>
              <a:bgClr>
                <a:schemeClr val="bg1"/>
              </a:bgClr>
            </a:patt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ounded Rectangle 30">
              <a:extLst>
                <a:ext uri="{FF2B5EF4-FFF2-40B4-BE49-F238E27FC236}">
                  <a16:creationId xmlns:a16="http://schemas.microsoft.com/office/drawing/2014/main" id="{F8F32C6C-F0CA-7E4F-8CD6-9FB8854B478B}"/>
                </a:ext>
              </a:extLst>
            </p:cNvPr>
            <p:cNvSpPr/>
            <p:nvPr/>
          </p:nvSpPr>
          <p:spPr>
            <a:xfrm>
              <a:off x="5101643" y="2295728"/>
              <a:ext cx="866907" cy="1501063"/>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149FB55F-F597-4A47-BA43-3E385F44668E}"/>
                </a:ext>
              </a:extLst>
            </p:cNvPr>
            <p:cNvCxnSpPr>
              <a:cxnSpLocks/>
              <a:stCxn id="28" idx="0"/>
              <a:endCxn id="29" idx="2"/>
            </p:cNvCxnSpPr>
            <p:nvPr/>
          </p:nvCxnSpPr>
          <p:spPr>
            <a:xfrm flipH="1" flipV="1">
              <a:off x="5376658" y="3204610"/>
              <a:ext cx="5936" cy="259477"/>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8D69CD02-3324-2E4C-83BA-96BD713FE102}"/>
                </a:ext>
              </a:extLst>
            </p:cNvPr>
            <p:cNvCxnSpPr>
              <a:cxnSpLocks/>
              <a:stCxn id="29" idx="0"/>
              <a:endCxn id="30" idx="2"/>
            </p:cNvCxnSpPr>
            <p:nvPr/>
          </p:nvCxnSpPr>
          <p:spPr>
            <a:xfrm flipV="1">
              <a:off x="5376658" y="2679959"/>
              <a:ext cx="5936" cy="259476"/>
            </a:xfrm>
            <a:prstGeom prst="line">
              <a:avLst/>
            </a:prstGeom>
            <a:ln w="19050">
              <a:prstDash val="soli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DBFB7AC-A409-3548-9391-E9CD6B7B60FB}"/>
                    </a:ext>
                  </a:extLst>
                </p:cNvPr>
                <p:cNvSpPr txBox="1"/>
                <p:nvPr/>
              </p:nvSpPr>
              <p:spPr>
                <a:xfrm>
                  <a:off x="5572537" y="3414862"/>
                  <a:ext cx="466921" cy="3713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1</m:t>
                            </m:r>
                          </m:sub>
                          <m:sup>
                            <m:r>
                              <a:rPr lang="en-US" b="0" i="1" dirty="0" smtClean="0">
                                <a:latin typeface="Cambria Math" panose="02040503050406030204" pitchFamily="18" charset="0"/>
                              </a:rPr>
                              <m:t>4</m:t>
                            </m:r>
                          </m:sup>
                        </m:sSubSup>
                      </m:oMath>
                    </m:oMathPara>
                  </a14:m>
                  <a:endParaRPr lang="en-US" baseline="-25000" dirty="0"/>
                </a:p>
              </p:txBody>
            </p:sp>
          </mc:Choice>
          <mc:Fallback xmlns="">
            <p:sp>
              <p:nvSpPr>
                <p:cNvPr id="34" name="TextBox 33">
                  <a:extLst>
                    <a:ext uri="{FF2B5EF4-FFF2-40B4-BE49-F238E27FC236}">
                      <a16:creationId xmlns:a16="http://schemas.microsoft.com/office/drawing/2014/main" id="{7DBFB7AC-A409-3548-9391-E9CD6B7B60FB}"/>
                    </a:ext>
                  </a:extLst>
                </p:cNvPr>
                <p:cNvSpPr txBox="1">
                  <a:spLocks noRot="1" noChangeAspect="1" noMove="1" noResize="1" noEditPoints="1" noAdjustHandles="1" noChangeArrowheads="1" noChangeShapeType="1" noTextEdit="1"/>
                </p:cNvSpPr>
                <p:nvPr/>
              </p:nvSpPr>
              <p:spPr>
                <a:xfrm>
                  <a:off x="5572537" y="3414862"/>
                  <a:ext cx="466921" cy="3713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C5256C9-F7CD-2F4D-97E3-52714E33A03C}"/>
                    </a:ext>
                  </a:extLst>
                </p:cNvPr>
                <p:cNvSpPr txBox="1"/>
                <p:nvPr/>
              </p:nvSpPr>
              <p:spPr>
                <a:xfrm>
                  <a:off x="5567792" y="2889497"/>
                  <a:ext cx="466921" cy="371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2</m:t>
                            </m:r>
                          </m:sub>
                          <m:sup>
                            <m:r>
                              <a:rPr lang="en-US" b="0" i="1" dirty="0" smtClean="0">
                                <a:latin typeface="Cambria Math" panose="02040503050406030204" pitchFamily="18" charset="0"/>
                              </a:rPr>
                              <m:t>4</m:t>
                            </m:r>
                          </m:sup>
                        </m:sSubSup>
                      </m:oMath>
                    </m:oMathPara>
                  </a14:m>
                  <a:endParaRPr lang="en-US" baseline="-25000" dirty="0"/>
                </a:p>
              </p:txBody>
            </p:sp>
          </mc:Choice>
          <mc:Fallback xmlns="">
            <p:sp>
              <p:nvSpPr>
                <p:cNvPr id="35" name="TextBox 34">
                  <a:extLst>
                    <a:ext uri="{FF2B5EF4-FFF2-40B4-BE49-F238E27FC236}">
                      <a16:creationId xmlns:a16="http://schemas.microsoft.com/office/drawing/2014/main" id="{7C5256C9-F7CD-2F4D-97E3-52714E33A03C}"/>
                    </a:ext>
                  </a:extLst>
                </p:cNvPr>
                <p:cNvSpPr txBox="1">
                  <a:spLocks noRot="1" noChangeAspect="1" noMove="1" noResize="1" noEditPoints="1" noAdjustHandles="1" noChangeArrowheads="1" noChangeShapeType="1" noTextEdit="1"/>
                </p:cNvSpPr>
                <p:nvPr/>
              </p:nvSpPr>
              <p:spPr>
                <a:xfrm>
                  <a:off x="5567792" y="2889497"/>
                  <a:ext cx="466921" cy="37189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493A02CC-69FA-8045-8175-B57084DC5B65}"/>
                    </a:ext>
                  </a:extLst>
                </p:cNvPr>
                <p:cNvSpPr txBox="1"/>
                <p:nvPr/>
              </p:nvSpPr>
              <p:spPr>
                <a:xfrm>
                  <a:off x="5572537" y="2398222"/>
                  <a:ext cx="466921" cy="3733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dirty="0" smtClean="0">
                                <a:latin typeface="Cambria Math" panose="02040503050406030204" pitchFamily="18" charset="0"/>
                              </a:rPr>
                            </m:ctrlPr>
                          </m:sSubSupPr>
                          <m:e>
                            <m:r>
                              <a:rPr lang="en-US" b="0" i="1" dirty="0" smtClean="0">
                                <a:latin typeface="Cambria Math" panose="02040503050406030204" pitchFamily="18" charset="0"/>
                              </a:rPr>
                              <m:t>𝐶</m:t>
                            </m:r>
                          </m:e>
                          <m:sub>
                            <m:r>
                              <a:rPr lang="en-US" b="0" i="1" dirty="0" smtClean="0">
                                <a:latin typeface="Cambria Math" panose="02040503050406030204" pitchFamily="18" charset="0"/>
                              </a:rPr>
                              <m:t>3</m:t>
                            </m:r>
                          </m:sub>
                          <m:sup>
                            <m:r>
                              <a:rPr lang="en-US" b="0" i="1" dirty="0" smtClean="0">
                                <a:latin typeface="Cambria Math" panose="02040503050406030204" pitchFamily="18" charset="0"/>
                              </a:rPr>
                              <m:t>4</m:t>
                            </m:r>
                          </m:sup>
                        </m:sSubSup>
                      </m:oMath>
                    </m:oMathPara>
                  </a14:m>
                  <a:endParaRPr lang="en-US" baseline="-25000" dirty="0"/>
                </a:p>
              </p:txBody>
            </p:sp>
          </mc:Choice>
          <mc:Fallback xmlns="">
            <p:sp>
              <p:nvSpPr>
                <p:cNvPr id="36" name="TextBox 35">
                  <a:extLst>
                    <a:ext uri="{FF2B5EF4-FFF2-40B4-BE49-F238E27FC236}">
                      <a16:creationId xmlns:a16="http://schemas.microsoft.com/office/drawing/2014/main" id="{493A02CC-69FA-8045-8175-B57084DC5B65}"/>
                    </a:ext>
                  </a:extLst>
                </p:cNvPr>
                <p:cNvSpPr txBox="1">
                  <a:spLocks noRot="1" noChangeAspect="1" noMove="1" noResize="1" noEditPoints="1" noAdjustHandles="1" noChangeArrowheads="1" noChangeShapeType="1" noTextEdit="1"/>
                </p:cNvSpPr>
                <p:nvPr/>
              </p:nvSpPr>
              <p:spPr>
                <a:xfrm>
                  <a:off x="5572537" y="2398222"/>
                  <a:ext cx="466921" cy="373307"/>
                </a:xfrm>
                <a:prstGeom prst="rect">
                  <a:avLst/>
                </a:prstGeom>
                <a:blipFill>
                  <a:blip r:embed="rId5"/>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3FD3DC3-38A6-C548-9102-1E4D20D82A5D}"/>
                </a:ext>
              </a:extLst>
            </p:cNvPr>
            <p:cNvSpPr txBox="1"/>
            <p:nvPr/>
          </p:nvSpPr>
          <p:spPr>
            <a:xfrm>
              <a:off x="2141413" y="3427459"/>
              <a:ext cx="490624" cy="369332"/>
            </a:xfrm>
            <a:prstGeom prst="rect">
              <a:avLst/>
            </a:prstGeom>
            <a:noFill/>
          </p:spPr>
          <p:txBody>
            <a:bodyPr wrap="square" rtlCol="0">
              <a:spAutoFit/>
            </a:bodyPr>
            <a:lstStyle/>
            <a:p>
              <a:r>
                <a:rPr lang="en-US" b="1" dirty="0"/>
                <a:t>C</a:t>
              </a:r>
              <a:r>
                <a:rPr lang="en-US" b="1" baseline="-25000" dirty="0"/>
                <a:t>1</a:t>
              </a:r>
            </a:p>
          </p:txBody>
        </p:sp>
        <p:sp>
          <p:nvSpPr>
            <p:cNvPr id="38" name="TextBox 37">
              <a:extLst>
                <a:ext uri="{FF2B5EF4-FFF2-40B4-BE49-F238E27FC236}">
                  <a16:creationId xmlns:a16="http://schemas.microsoft.com/office/drawing/2014/main" id="{D703985B-3EBB-0142-92D3-E4F7CD46E3CE}"/>
                </a:ext>
              </a:extLst>
            </p:cNvPr>
            <p:cNvSpPr txBox="1"/>
            <p:nvPr/>
          </p:nvSpPr>
          <p:spPr>
            <a:xfrm>
              <a:off x="2139861" y="2961265"/>
              <a:ext cx="490624" cy="369332"/>
            </a:xfrm>
            <a:prstGeom prst="rect">
              <a:avLst/>
            </a:prstGeom>
            <a:noFill/>
          </p:spPr>
          <p:txBody>
            <a:bodyPr wrap="square" rtlCol="0">
              <a:spAutoFit/>
            </a:bodyPr>
            <a:lstStyle/>
            <a:p>
              <a:r>
                <a:rPr lang="en-US" b="1" dirty="0"/>
                <a:t>C</a:t>
              </a:r>
              <a:r>
                <a:rPr lang="en-US" b="1" baseline="-25000" dirty="0"/>
                <a:t>2</a:t>
              </a:r>
            </a:p>
          </p:txBody>
        </p:sp>
        <p:sp>
          <p:nvSpPr>
            <p:cNvPr id="39" name="TextBox 38">
              <a:extLst>
                <a:ext uri="{FF2B5EF4-FFF2-40B4-BE49-F238E27FC236}">
                  <a16:creationId xmlns:a16="http://schemas.microsoft.com/office/drawing/2014/main" id="{D5CEFF67-BB60-9B49-AD5C-CA71A0794C76}"/>
                </a:ext>
              </a:extLst>
            </p:cNvPr>
            <p:cNvSpPr txBox="1"/>
            <p:nvPr/>
          </p:nvSpPr>
          <p:spPr>
            <a:xfrm>
              <a:off x="2158576" y="2461877"/>
              <a:ext cx="490624" cy="369332"/>
            </a:xfrm>
            <a:prstGeom prst="rect">
              <a:avLst/>
            </a:prstGeom>
            <a:noFill/>
          </p:spPr>
          <p:txBody>
            <a:bodyPr wrap="square" rtlCol="0">
              <a:spAutoFit/>
            </a:bodyPr>
            <a:lstStyle/>
            <a:p>
              <a:r>
                <a:rPr lang="en-US" b="1" dirty="0"/>
                <a:t>C</a:t>
              </a:r>
              <a:r>
                <a:rPr lang="en-US" b="1" baseline="-25000" dirty="0"/>
                <a:t>3</a:t>
              </a:r>
            </a:p>
          </p:txBody>
        </p:sp>
        <p:sp>
          <p:nvSpPr>
            <p:cNvPr id="40" name="TextBox 39">
              <a:extLst>
                <a:ext uri="{FF2B5EF4-FFF2-40B4-BE49-F238E27FC236}">
                  <a16:creationId xmlns:a16="http://schemas.microsoft.com/office/drawing/2014/main" id="{EB81E65B-076D-1143-A197-8D7B68B1016F}"/>
                </a:ext>
              </a:extLst>
            </p:cNvPr>
            <p:cNvSpPr txBox="1"/>
            <p:nvPr/>
          </p:nvSpPr>
          <p:spPr>
            <a:xfrm>
              <a:off x="4776423" y="1964348"/>
              <a:ext cx="1517346" cy="369332"/>
            </a:xfrm>
            <a:prstGeom prst="rect">
              <a:avLst/>
            </a:prstGeom>
            <a:noFill/>
          </p:spPr>
          <p:txBody>
            <a:bodyPr wrap="square" rtlCol="0">
              <a:spAutoFit/>
            </a:bodyPr>
            <a:lstStyle/>
            <a:p>
              <a:pPr algn="r"/>
              <a:r>
                <a:rPr lang="en-US" dirty="0"/>
                <a:t> </a:t>
              </a:r>
              <a:r>
                <a:rPr lang="en-US" b="1" dirty="0"/>
                <a:t>BIG</a:t>
              </a:r>
              <a:r>
                <a:rPr lang="en-US" dirty="0"/>
                <a:t> </a:t>
              </a:r>
              <a:r>
                <a:rPr lang="en-US" b="1" dirty="0"/>
                <a:t>Cache C</a:t>
              </a:r>
              <a:r>
                <a:rPr lang="en-US" b="1" baseline="30000" dirty="0"/>
                <a:t>4</a:t>
              </a:r>
              <a:r>
                <a:rPr lang="en-US" b="1" dirty="0"/>
                <a:t> </a:t>
              </a:r>
            </a:p>
          </p:txBody>
        </p:sp>
        <p:cxnSp>
          <p:nvCxnSpPr>
            <p:cNvPr id="41" name="Elbow Connector 40">
              <a:extLst>
                <a:ext uri="{FF2B5EF4-FFF2-40B4-BE49-F238E27FC236}">
                  <a16:creationId xmlns:a16="http://schemas.microsoft.com/office/drawing/2014/main" id="{D641693D-7EF1-084E-B0AC-6768CF61E93F}"/>
                </a:ext>
              </a:extLst>
            </p:cNvPr>
            <p:cNvCxnSpPr>
              <a:cxnSpLocks/>
              <a:endCxn id="43" idx="2"/>
            </p:cNvCxnSpPr>
            <p:nvPr/>
          </p:nvCxnSpPr>
          <p:spPr>
            <a:xfrm rot="5400000" flipH="1" flipV="1">
              <a:off x="3866623" y="2257841"/>
              <a:ext cx="145008" cy="330246"/>
            </a:xfrm>
            <a:prstGeom prst="bentConnector2">
              <a:avLst/>
            </a:prstGeom>
            <a:ln w="19050">
              <a:prstDash val="solid"/>
            </a:ln>
          </p:spPr>
          <p:style>
            <a:lnRef idx="2">
              <a:schemeClr val="dk1"/>
            </a:lnRef>
            <a:fillRef idx="0">
              <a:schemeClr val="dk1"/>
            </a:fillRef>
            <a:effectRef idx="1">
              <a:schemeClr val="dk1"/>
            </a:effectRef>
            <a:fontRef idx="minor">
              <a:schemeClr val="tx1"/>
            </a:fontRef>
          </p:style>
        </p:cxnSp>
        <p:sp>
          <p:nvSpPr>
            <p:cNvPr id="42" name="TextBox 41">
              <a:extLst>
                <a:ext uri="{FF2B5EF4-FFF2-40B4-BE49-F238E27FC236}">
                  <a16:creationId xmlns:a16="http://schemas.microsoft.com/office/drawing/2014/main" id="{484F85CF-2285-4E43-9BB2-4BC6EB62329E}"/>
                </a:ext>
              </a:extLst>
            </p:cNvPr>
            <p:cNvSpPr txBox="1"/>
            <p:nvPr/>
          </p:nvSpPr>
          <p:spPr>
            <a:xfrm>
              <a:off x="4100984" y="1751783"/>
              <a:ext cx="756194" cy="523220"/>
            </a:xfrm>
            <a:prstGeom prst="rect">
              <a:avLst/>
            </a:prstGeom>
            <a:noFill/>
          </p:spPr>
          <p:txBody>
            <a:bodyPr wrap="square" rtlCol="0">
              <a:spAutoFit/>
            </a:bodyPr>
            <a:lstStyle/>
            <a:p>
              <a:r>
                <a:rPr lang="en-US" sz="1400" b="1" dirty="0"/>
                <a:t>Origin</a:t>
              </a:r>
              <a:r>
                <a:rPr lang="en-US" sz="1400" dirty="0"/>
                <a:t> </a:t>
              </a:r>
              <a:r>
                <a:rPr lang="en-US" sz="1400" b="1" dirty="0"/>
                <a:t>Server</a:t>
              </a:r>
            </a:p>
          </p:txBody>
        </p:sp>
        <p:sp>
          <p:nvSpPr>
            <p:cNvPr id="43" name="Magnetic Disk 42">
              <a:extLst>
                <a:ext uri="{FF2B5EF4-FFF2-40B4-BE49-F238E27FC236}">
                  <a16:creationId xmlns:a16="http://schemas.microsoft.com/office/drawing/2014/main" id="{E97A99C6-9D8E-644B-85A9-742CD4546DF7}"/>
                </a:ext>
              </a:extLst>
            </p:cNvPr>
            <p:cNvSpPr/>
            <p:nvPr/>
          </p:nvSpPr>
          <p:spPr>
            <a:xfrm>
              <a:off x="4104250" y="2211662"/>
              <a:ext cx="318600" cy="277596"/>
            </a:xfrm>
            <a:prstGeom prst="flowChartMagneticDisk">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E7E019D3-0EFC-844E-8707-4498842ADAF0}"/>
              </a:ext>
            </a:extLst>
          </p:cNvPr>
          <p:cNvGrpSpPr/>
          <p:nvPr/>
        </p:nvGrpSpPr>
        <p:grpSpPr>
          <a:xfrm>
            <a:off x="2510796" y="3635131"/>
            <a:ext cx="8999148" cy="1990676"/>
            <a:chOff x="2510796" y="3635131"/>
            <a:chExt cx="8999148" cy="1990676"/>
          </a:xfrm>
        </p:grpSpPr>
        <p:sp>
          <p:nvSpPr>
            <p:cNvPr id="51" name="Rounded Rectangle 50">
              <a:extLst>
                <a:ext uri="{FF2B5EF4-FFF2-40B4-BE49-F238E27FC236}">
                  <a16:creationId xmlns:a16="http://schemas.microsoft.com/office/drawing/2014/main" id="{4C5B1738-B669-B747-8996-DF5BAAF66523}"/>
                </a:ext>
              </a:extLst>
            </p:cNvPr>
            <p:cNvSpPr/>
            <p:nvPr/>
          </p:nvSpPr>
          <p:spPr>
            <a:xfrm>
              <a:off x="2510796" y="3635131"/>
              <a:ext cx="8999148" cy="1990676"/>
            </a:xfrm>
            <a:prstGeom prst="roundRect">
              <a:avLst/>
            </a:prstGeom>
            <a:solidFill>
              <a:schemeClr val="accent4">
                <a:lumMod val="40000"/>
                <a:lumOff val="6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368C5F9E-9CAA-AF46-A579-6D718F0B5EF9}"/>
                </a:ext>
              </a:extLst>
            </p:cNvPr>
            <p:cNvSpPr txBox="1"/>
            <p:nvPr/>
          </p:nvSpPr>
          <p:spPr>
            <a:xfrm>
              <a:off x="2758945" y="3828890"/>
              <a:ext cx="8327985" cy="1477328"/>
            </a:xfrm>
            <a:prstGeom prst="rect">
              <a:avLst/>
            </a:prstGeom>
            <a:noFill/>
          </p:spPr>
          <p:txBody>
            <a:bodyPr wrap="square" rtlCol="0">
              <a:spAutoFit/>
            </a:bodyPr>
            <a:lstStyle/>
            <a:p>
              <a:pPr algn="ctr"/>
              <a:r>
                <a:rPr lang="en-US" sz="2400" dirty="0">
                  <a:solidFill>
                    <a:schemeClr val="accent1">
                      <a:lumMod val="75000"/>
                    </a:schemeClr>
                  </a:solidFill>
                </a:rPr>
                <a:t>Equal Allotment </a:t>
              </a:r>
            </a:p>
            <a:p>
              <a:pPr lvl="1"/>
              <a:endParaRPr lang="en-US" dirty="0"/>
            </a:p>
            <a:p>
              <a:pPr lvl="1" algn="ctr"/>
              <a:r>
                <a:rPr lang="en-US" sz="2400" dirty="0"/>
                <a:t>The capacity of each intermediate cache is divided equally among the edge caches sharing it</a:t>
              </a:r>
            </a:p>
          </p:txBody>
        </p:sp>
      </p:grpSp>
      <p:sp>
        <p:nvSpPr>
          <p:cNvPr id="96" name="Rounded Rectangle 95">
            <a:extLst>
              <a:ext uri="{FF2B5EF4-FFF2-40B4-BE49-F238E27FC236}">
                <a16:creationId xmlns:a16="http://schemas.microsoft.com/office/drawing/2014/main" id="{25C37BC3-93A0-3948-A540-15DCDC50E2F8}"/>
              </a:ext>
            </a:extLst>
          </p:cNvPr>
          <p:cNvSpPr/>
          <p:nvPr/>
        </p:nvSpPr>
        <p:spPr>
          <a:xfrm>
            <a:off x="2663196" y="3787531"/>
            <a:ext cx="8999148" cy="1990676"/>
          </a:xfrm>
          <a:prstGeom prst="roundRect">
            <a:avLst/>
          </a:prstGeom>
          <a:solidFill>
            <a:schemeClr val="accent4">
              <a:lumMod val="40000"/>
              <a:lumOff val="60000"/>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5932CCAD-49FA-3548-85C9-BE0FE9AFE39F}"/>
              </a:ext>
            </a:extLst>
          </p:cNvPr>
          <p:cNvSpPr txBox="1"/>
          <p:nvPr/>
        </p:nvSpPr>
        <p:spPr>
          <a:xfrm>
            <a:off x="2911345" y="3828890"/>
            <a:ext cx="8327985" cy="1846659"/>
          </a:xfrm>
          <a:prstGeom prst="rect">
            <a:avLst/>
          </a:prstGeom>
          <a:noFill/>
        </p:spPr>
        <p:txBody>
          <a:bodyPr wrap="square" rtlCol="0">
            <a:spAutoFit/>
          </a:bodyPr>
          <a:lstStyle/>
          <a:p>
            <a:pPr algn="ctr"/>
            <a:r>
              <a:rPr lang="en-US" sz="2400" dirty="0">
                <a:solidFill>
                  <a:schemeClr val="accent1">
                    <a:lumMod val="75000"/>
                  </a:schemeClr>
                </a:solidFill>
              </a:rPr>
              <a:t>Heuristic Allotment</a:t>
            </a:r>
          </a:p>
          <a:p>
            <a:pPr lvl="1"/>
            <a:endParaRPr lang="en-US" dirty="0"/>
          </a:p>
          <a:p>
            <a:pPr lvl="1" algn="ctr"/>
            <a:r>
              <a:rPr lang="en-US" sz="2400" dirty="0"/>
              <a:t>The capacity of each intermediate cache is divided proportionally among the edge caches sharing it with respect to the access rate of the competing content objects</a:t>
            </a:r>
          </a:p>
        </p:txBody>
      </p:sp>
    </p:spTree>
    <p:extLst>
      <p:ext uri="{BB962C8B-B14F-4D97-AF65-F5344CB8AC3E}">
        <p14:creationId xmlns:p14="http://schemas.microsoft.com/office/powerpoint/2010/main" val="159332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97"/>
                                        </p:tgtEl>
                                      </p:cBhvr>
                                    </p:animEffect>
                                    <p:set>
                                      <p:cBhvr>
                                        <p:cTn id="55" dur="1" fill="hold">
                                          <p:stCondLst>
                                            <p:cond delay="499"/>
                                          </p:stCondLst>
                                        </p:cTn>
                                        <p:tgtEl>
                                          <p:spTgt spid="97"/>
                                        </p:tgtEl>
                                        <p:attrNameLst>
                                          <p:attrName>style.visibility</p:attrName>
                                        </p:attrNameLst>
                                      </p:cBhvr>
                                      <p:to>
                                        <p:strVal val="hidden"/>
                                      </p:to>
                                    </p:set>
                                  </p:childTnLst>
                                </p:cTn>
                              </p:par>
                              <p:par>
                                <p:cTn id="56" presetID="3" presetClass="exit" presetSubtype="10" fill="hold" nodeType="withEffect">
                                  <p:stCondLst>
                                    <p:cond delay="0"/>
                                  </p:stCondLst>
                                  <p:childTnLst>
                                    <p:animEffect transition="out" filter="blinds(horizontal)">
                                      <p:cBhvr>
                                        <p:cTn id="57" dur="500"/>
                                        <p:tgtEl>
                                          <p:spTgt spid="94"/>
                                        </p:tgtEl>
                                      </p:cBhvr>
                                    </p:animEffect>
                                    <p:set>
                                      <p:cBhvr>
                                        <p:cTn id="58" dur="1" fill="hold">
                                          <p:stCondLst>
                                            <p:cond delay="499"/>
                                          </p:stCondLst>
                                        </p:cTn>
                                        <p:tgtEl>
                                          <p:spTgt spid="94"/>
                                        </p:tgtEl>
                                        <p:attrNameLst>
                                          <p:attrName>style.visibility</p:attrName>
                                        </p:attrNameLst>
                                      </p:cBhvr>
                                      <p:to>
                                        <p:strVal val="hidden"/>
                                      </p:to>
                                    </p:set>
                                  </p:childTnLst>
                                </p:cTn>
                              </p:par>
                              <p:par>
                                <p:cTn id="59" presetID="3" presetClass="exit" presetSubtype="10" fill="hold" nodeType="withEffect">
                                  <p:stCondLst>
                                    <p:cond delay="0"/>
                                  </p:stCondLst>
                                  <p:childTnLst>
                                    <p:animEffect transition="out" filter="blinds(horizontal)">
                                      <p:cBhvr>
                                        <p:cTn id="60" dur="500"/>
                                        <p:tgtEl>
                                          <p:spTgt spid="94"/>
                                        </p:tgtEl>
                                      </p:cBhvr>
                                    </p:animEffect>
                                    <p:set>
                                      <p:cBhvr>
                                        <p:cTn id="61" dur="1" fill="hold">
                                          <p:stCondLst>
                                            <p:cond delay="499"/>
                                          </p:stCondLst>
                                        </p:cTn>
                                        <p:tgtEl>
                                          <p:spTgt spid="94"/>
                                        </p:tgtEl>
                                        <p:attrNameLst>
                                          <p:attrName>style.visibility</p:attrName>
                                        </p:attrNameLst>
                                      </p:cBhvr>
                                      <p:to>
                                        <p:strVal val="hidden"/>
                                      </p:to>
                                    </p:set>
                                  </p:childTnLst>
                                </p:cTn>
                              </p:par>
                              <p:par>
                                <p:cTn id="62" presetID="3" presetClass="exit" presetSubtype="10" fill="hold" grpId="1" nodeType="withEffect">
                                  <p:stCondLst>
                                    <p:cond delay="0"/>
                                  </p:stCondLst>
                                  <p:childTnLst>
                                    <p:animEffect transition="out" filter="blinds(horizontal)">
                                      <p:cBhvr>
                                        <p:cTn id="63" dur="500"/>
                                        <p:tgtEl>
                                          <p:spTgt spid="96"/>
                                        </p:tgtEl>
                                      </p:cBhvr>
                                    </p:animEffect>
                                    <p:set>
                                      <p:cBhvr>
                                        <p:cTn id="64" dur="1" fill="hold">
                                          <p:stCondLst>
                                            <p:cond delay="499"/>
                                          </p:stCondLst>
                                        </p:cTn>
                                        <p:tgtEl>
                                          <p:spTgt spid="96"/>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6" grpId="0" animBg="1"/>
      <p:bldP spid="96" grpId="1" animBg="1"/>
      <p:bldP spid="97" grpId="0"/>
      <p:bldP spid="97"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Overall Hit Rate Comparison </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145615" y="1220426"/>
            <a:ext cx="4161243" cy="3328994"/>
          </a:xfrm>
        </p:spPr>
      </p:pic>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679139" y="1220426"/>
            <a:ext cx="4244975" cy="3395980"/>
          </a:xfrm>
        </p:spPr>
      </p:pic>
      <p:sp>
        <p:nvSpPr>
          <p:cNvPr id="10" name="TextBox 9"/>
          <p:cNvSpPr txBox="1"/>
          <p:nvPr/>
        </p:nvSpPr>
        <p:spPr>
          <a:xfrm>
            <a:off x="2114550" y="1220426"/>
            <a:ext cx="2905125" cy="400110"/>
          </a:xfrm>
          <a:prstGeom prst="rect">
            <a:avLst/>
          </a:prstGeom>
          <a:noFill/>
        </p:spPr>
        <p:txBody>
          <a:bodyPr wrap="square" rtlCol="0">
            <a:spAutoFit/>
          </a:bodyPr>
          <a:lstStyle/>
          <a:p>
            <a:r>
              <a:rPr lang="en-US" sz="2000" dirty="0"/>
              <a:t>Optimal vs Equal</a:t>
            </a:r>
          </a:p>
        </p:txBody>
      </p:sp>
      <p:sp>
        <p:nvSpPr>
          <p:cNvPr id="11" name="TextBox 10"/>
          <p:cNvSpPr txBox="1"/>
          <p:nvPr/>
        </p:nvSpPr>
        <p:spPr>
          <a:xfrm>
            <a:off x="7656658" y="1220426"/>
            <a:ext cx="2790825" cy="400110"/>
          </a:xfrm>
          <a:prstGeom prst="rect">
            <a:avLst/>
          </a:prstGeom>
          <a:noFill/>
        </p:spPr>
        <p:txBody>
          <a:bodyPr wrap="square" rtlCol="0">
            <a:spAutoFit/>
          </a:bodyPr>
          <a:lstStyle/>
          <a:p>
            <a:r>
              <a:rPr lang="en-US" sz="2000" dirty="0"/>
              <a:t>Optimal vs Heuristic</a:t>
            </a:r>
          </a:p>
        </p:txBody>
      </p:sp>
      <p:sp>
        <p:nvSpPr>
          <p:cNvPr id="3" name="TextBox 2"/>
          <p:cNvSpPr txBox="1"/>
          <p:nvPr/>
        </p:nvSpPr>
        <p:spPr>
          <a:xfrm>
            <a:off x="1509485" y="5052512"/>
            <a:ext cx="9414629" cy="707886"/>
          </a:xfrm>
          <a:prstGeom prst="rect">
            <a:avLst/>
          </a:prstGeom>
          <a:noFill/>
        </p:spPr>
        <p:txBody>
          <a:bodyPr wrap="square" rtlCol="0">
            <a:spAutoFit/>
          </a:bodyPr>
          <a:lstStyle/>
          <a:p>
            <a:r>
              <a:rPr lang="en-US" sz="2000" dirty="0">
                <a:latin typeface="Times New Roman" charset="0"/>
                <a:ea typeface="Times New Roman" charset="0"/>
                <a:cs typeface="Times New Roman" charset="0"/>
              </a:rPr>
              <a:t>The optimal allotment leads to a higher overall hit rate than equal and heuristic allotments, regardless of caching policy and request inter-arrival distribution</a:t>
            </a:r>
          </a:p>
        </p:txBody>
      </p:sp>
    </p:spTree>
    <p:extLst>
      <p:ext uri="{BB962C8B-B14F-4D97-AF65-F5344CB8AC3E}">
        <p14:creationId xmlns:p14="http://schemas.microsoft.com/office/powerpoint/2010/main" val="24090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9007-CB33-894B-B12F-39E73C2DB5FD}"/>
              </a:ext>
            </a:extLst>
          </p:cNvPr>
          <p:cNvSpPr>
            <a:spLocks noGrp="1"/>
          </p:cNvSpPr>
          <p:nvPr>
            <p:ph type="title"/>
          </p:nvPr>
        </p:nvSpPr>
        <p:spPr/>
        <p:txBody>
          <a:bodyPr>
            <a:normAutofit fontScale="90000"/>
          </a:bodyPr>
          <a:lstStyle/>
          <a:p>
            <a:r>
              <a:rPr lang="en-US" dirty="0"/>
              <a:t>Impact of Key Factors</a:t>
            </a:r>
          </a:p>
        </p:txBody>
      </p:sp>
      <p:sp>
        <p:nvSpPr>
          <p:cNvPr id="3" name="Content Placeholder 2">
            <a:extLst>
              <a:ext uri="{FF2B5EF4-FFF2-40B4-BE49-F238E27FC236}">
                <a16:creationId xmlns:a16="http://schemas.microsoft.com/office/drawing/2014/main" id="{CF314495-CEDB-A74E-B394-482DFAEFEF26}"/>
              </a:ext>
            </a:extLst>
          </p:cNvPr>
          <p:cNvSpPr>
            <a:spLocks noGrp="1"/>
          </p:cNvSpPr>
          <p:nvPr>
            <p:ph idx="1"/>
          </p:nvPr>
        </p:nvSpPr>
        <p:spPr/>
        <p:txBody>
          <a:bodyPr/>
          <a:lstStyle/>
          <a:p>
            <a:pPr marL="0" indent="0">
              <a:buNone/>
            </a:pPr>
            <a:endParaRPr lang="en-US" dirty="0"/>
          </a:p>
          <a:p>
            <a:endParaRPr lang="en-US" dirty="0"/>
          </a:p>
          <a:p>
            <a:endParaRPr lang="en-US" dirty="0"/>
          </a:p>
          <a:p>
            <a:endParaRPr lang="en-US" dirty="0"/>
          </a:p>
          <a:p>
            <a:pPr marL="0" indent="0">
              <a:buNone/>
            </a:pPr>
            <a:endParaRPr lang="en-US" dirty="0"/>
          </a:p>
        </p:txBody>
      </p:sp>
      <p:pic>
        <p:nvPicPr>
          <p:cNvPr id="5" name="Picture 4">
            <a:extLst>
              <a:ext uri="{FF2B5EF4-FFF2-40B4-BE49-F238E27FC236}">
                <a16:creationId xmlns:a16="http://schemas.microsoft.com/office/drawing/2014/main" id="{0FE9455E-64C0-064D-A5EB-FB6B268F2297}"/>
              </a:ext>
            </a:extLst>
          </p:cNvPr>
          <p:cNvPicPr>
            <a:picLocks noChangeAspect="1"/>
          </p:cNvPicPr>
          <p:nvPr/>
        </p:nvPicPr>
        <p:blipFill>
          <a:blip r:embed="rId3"/>
          <a:stretch>
            <a:fillRect/>
          </a:stretch>
        </p:blipFill>
        <p:spPr>
          <a:xfrm>
            <a:off x="6770810" y="1818990"/>
            <a:ext cx="3373244" cy="2698595"/>
          </a:xfrm>
          <a:prstGeom prst="rect">
            <a:avLst/>
          </a:prstGeom>
        </p:spPr>
      </p:pic>
      <p:pic>
        <p:nvPicPr>
          <p:cNvPr id="7" name="Picture 6">
            <a:extLst>
              <a:ext uri="{FF2B5EF4-FFF2-40B4-BE49-F238E27FC236}">
                <a16:creationId xmlns:a16="http://schemas.microsoft.com/office/drawing/2014/main" id="{B8CB24DB-C707-8241-B6FA-E64136B71BCA}"/>
              </a:ext>
            </a:extLst>
          </p:cNvPr>
          <p:cNvPicPr>
            <a:picLocks noChangeAspect="1"/>
          </p:cNvPicPr>
          <p:nvPr/>
        </p:nvPicPr>
        <p:blipFill>
          <a:blip r:embed="rId4"/>
          <a:stretch>
            <a:fillRect/>
          </a:stretch>
        </p:blipFill>
        <p:spPr>
          <a:xfrm>
            <a:off x="1901283" y="1832373"/>
            <a:ext cx="3339790" cy="2671831"/>
          </a:xfrm>
          <a:prstGeom prst="rect">
            <a:avLst/>
          </a:prstGeom>
        </p:spPr>
      </p:pic>
      <p:sp>
        <p:nvSpPr>
          <p:cNvPr id="8" name="TextBox 7">
            <a:extLst>
              <a:ext uri="{FF2B5EF4-FFF2-40B4-BE49-F238E27FC236}">
                <a16:creationId xmlns:a16="http://schemas.microsoft.com/office/drawing/2014/main" id="{0A66E71D-4BDE-A945-A1A2-A50223787590}"/>
              </a:ext>
            </a:extLst>
          </p:cNvPr>
          <p:cNvSpPr txBox="1"/>
          <p:nvPr/>
        </p:nvSpPr>
        <p:spPr>
          <a:xfrm>
            <a:off x="2119026" y="1463041"/>
            <a:ext cx="3122047" cy="369332"/>
          </a:xfrm>
          <a:prstGeom prst="rect">
            <a:avLst/>
          </a:prstGeom>
          <a:noFill/>
        </p:spPr>
        <p:txBody>
          <a:bodyPr wrap="square" rtlCol="0">
            <a:spAutoFit/>
          </a:bodyPr>
          <a:lstStyle/>
          <a:p>
            <a:r>
              <a:rPr lang="en-US"/>
              <a:t>Impact of Hazard </a:t>
            </a:r>
            <a:r>
              <a:rPr lang="en-US" dirty="0"/>
              <a:t>Rate Function</a:t>
            </a:r>
          </a:p>
        </p:txBody>
      </p:sp>
      <p:sp>
        <p:nvSpPr>
          <p:cNvPr id="9" name="TextBox 8">
            <a:extLst>
              <a:ext uri="{FF2B5EF4-FFF2-40B4-BE49-F238E27FC236}">
                <a16:creationId xmlns:a16="http://schemas.microsoft.com/office/drawing/2014/main" id="{C5200527-3B80-8A4B-8B3E-BB9D3C59B8A1}"/>
              </a:ext>
            </a:extLst>
          </p:cNvPr>
          <p:cNvSpPr txBox="1"/>
          <p:nvPr/>
        </p:nvSpPr>
        <p:spPr>
          <a:xfrm>
            <a:off x="6942452" y="1463041"/>
            <a:ext cx="3029961" cy="369332"/>
          </a:xfrm>
          <a:prstGeom prst="rect">
            <a:avLst/>
          </a:prstGeom>
          <a:noFill/>
        </p:spPr>
        <p:txBody>
          <a:bodyPr wrap="square" rtlCol="0">
            <a:spAutoFit/>
          </a:bodyPr>
          <a:lstStyle/>
          <a:p>
            <a:r>
              <a:rPr lang="en-US" dirty="0"/>
              <a:t>Impact of Content Access Rate</a:t>
            </a:r>
          </a:p>
        </p:txBody>
      </p:sp>
      <p:sp>
        <p:nvSpPr>
          <p:cNvPr id="10" name="TextBox 9">
            <a:extLst>
              <a:ext uri="{FF2B5EF4-FFF2-40B4-BE49-F238E27FC236}">
                <a16:creationId xmlns:a16="http://schemas.microsoft.com/office/drawing/2014/main" id="{A401B0CF-8F32-6E4A-902E-DFCE50DE2531}"/>
              </a:ext>
            </a:extLst>
          </p:cNvPr>
          <p:cNvSpPr txBox="1"/>
          <p:nvPr/>
        </p:nvSpPr>
        <p:spPr>
          <a:xfrm>
            <a:off x="7101471" y="4604368"/>
            <a:ext cx="315416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B</a:t>
            </a:r>
            <a:r>
              <a:rPr lang="en-US" sz="1400" baseline="-25000" dirty="0">
                <a:latin typeface="Times New Roman" panose="02020603050405020304" pitchFamily="18" charset="0"/>
                <a:cs typeface="Times New Roman" panose="02020603050405020304" pitchFamily="18" charset="0"/>
              </a:rPr>
              <a:t>2</a:t>
            </a:r>
            <a:r>
              <a:rPr lang="en-US" sz="1400" dirty="0">
                <a:latin typeface="Times New Roman" panose="02020603050405020304" pitchFamily="18" charset="0"/>
                <a:cs typeface="Times New Roman" panose="02020603050405020304" pitchFamily="18" charset="0"/>
              </a:rPr>
              <a:t>, B</a:t>
            </a:r>
            <a:r>
              <a:rPr lang="en-US" sz="1400" baseline="-250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 B</a:t>
            </a:r>
            <a:r>
              <a:rPr lang="en-US" sz="1400" baseline="-25000" dirty="0">
                <a:latin typeface="Times New Roman" panose="02020603050405020304" pitchFamily="18" charset="0"/>
                <a:cs typeface="Times New Roman" panose="02020603050405020304" pitchFamily="18" charset="0"/>
              </a:rPr>
              <a:t>4</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Zipf</a:t>
            </a:r>
            <a:r>
              <a:rPr lang="en-US" sz="1400" dirty="0">
                <a:latin typeface="Times New Roman" panose="02020603050405020304" pitchFamily="18" charset="0"/>
                <a:cs typeface="Times New Roman" panose="02020603050405020304" pitchFamily="18" charset="0"/>
              </a:rPr>
              <a:t> α = 0.5</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Inter-arrival distr. = Poisson </a:t>
            </a:r>
          </a:p>
        </p:txBody>
      </p:sp>
      <p:sp>
        <p:nvSpPr>
          <p:cNvPr id="13" name="TextBox 12">
            <a:extLst>
              <a:ext uri="{FF2B5EF4-FFF2-40B4-BE49-F238E27FC236}">
                <a16:creationId xmlns:a16="http://schemas.microsoft.com/office/drawing/2014/main" id="{5D4E4D5F-9DC0-214F-9257-C9B05D864F24}"/>
              </a:ext>
            </a:extLst>
          </p:cNvPr>
          <p:cNvSpPr txBox="1"/>
          <p:nvPr/>
        </p:nvSpPr>
        <p:spPr>
          <a:xfrm>
            <a:off x="2207489" y="4604368"/>
            <a:ext cx="303358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N = 1000</a:t>
            </a:r>
          </a:p>
          <a:p>
            <a:pPr marL="285750" indent="-285750">
              <a:buFont typeface="Arial" panose="020B0604020202020204" pitchFamily="34" charset="0"/>
              <a:buChar char="•"/>
            </a:pPr>
            <a:r>
              <a:rPr lang="en-US" sz="1400" dirty="0" err="1">
                <a:latin typeface="Times New Roman" panose="02020603050405020304" pitchFamily="18" charset="0"/>
                <a:cs typeface="Times New Roman" panose="02020603050405020304" pitchFamily="18" charset="0"/>
              </a:rPr>
              <a:t>Zipf</a:t>
            </a:r>
            <a:r>
              <a:rPr lang="en-US" sz="1400" dirty="0">
                <a:latin typeface="Times New Roman" panose="02020603050405020304" pitchFamily="18" charset="0"/>
                <a:cs typeface="Times New Roman" panose="02020603050405020304" pitchFamily="18" charset="0"/>
              </a:rPr>
              <a:t> α = 0.5</a:t>
            </a:r>
          </a:p>
        </p:txBody>
      </p:sp>
      <p:sp>
        <p:nvSpPr>
          <p:cNvPr id="4" name="TextBox 3"/>
          <p:cNvSpPr txBox="1"/>
          <p:nvPr/>
        </p:nvSpPr>
        <p:spPr>
          <a:xfrm>
            <a:off x="2207489" y="5397845"/>
            <a:ext cx="2728686" cy="923330"/>
          </a:xfrm>
          <a:prstGeom prst="rect">
            <a:avLst/>
          </a:prstGeom>
          <a:noFill/>
        </p:spPr>
        <p:txBody>
          <a:bodyPr wrap="square" rtlCol="0">
            <a:spAutoFit/>
          </a:bodyPr>
          <a:lstStyle/>
          <a:p>
            <a:r>
              <a:rPr lang="en-US" dirty="0"/>
              <a:t>Branches with decreasing hazard rate receive </a:t>
            </a:r>
            <a:r>
              <a:rPr lang="en-US"/>
              <a:t>more capacity</a:t>
            </a:r>
          </a:p>
        </p:txBody>
      </p:sp>
      <p:sp>
        <p:nvSpPr>
          <p:cNvPr id="6" name="TextBox 5"/>
          <p:cNvSpPr txBox="1"/>
          <p:nvPr/>
        </p:nvSpPr>
        <p:spPr>
          <a:xfrm>
            <a:off x="7101471" y="5396376"/>
            <a:ext cx="2799825" cy="646331"/>
          </a:xfrm>
          <a:prstGeom prst="rect">
            <a:avLst/>
          </a:prstGeom>
          <a:noFill/>
        </p:spPr>
        <p:txBody>
          <a:bodyPr wrap="square" rtlCol="0">
            <a:spAutoFit/>
          </a:bodyPr>
          <a:lstStyle/>
          <a:p>
            <a:r>
              <a:rPr lang="en-US" dirty="0"/>
              <a:t>Branches with smaller ⍺ receive more capacity</a:t>
            </a:r>
          </a:p>
        </p:txBody>
      </p:sp>
    </p:spTree>
    <p:extLst>
      <p:ext uri="{BB962C8B-B14F-4D97-AF65-F5344CB8AC3E}">
        <p14:creationId xmlns:p14="http://schemas.microsoft.com/office/powerpoint/2010/main" val="1416553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9CCC-EBDE-0141-BEC9-BAF977DD940B}"/>
              </a:ext>
            </a:extLst>
          </p:cNvPr>
          <p:cNvSpPr>
            <a:spLocks noGrp="1"/>
          </p:cNvSpPr>
          <p:nvPr>
            <p:ph type="title"/>
          </p:nvPr>
        </p:nvSpPr>
        <p:spPr/>
        <p:txBody>
          <a:bodyPr>
            <a:normAutofit fontScale="90000"/>
          </a:bodyPr>
          <a:lstStyle/>
          <a:p>
            <a:r>
              <a:rPr lang="en-US" dirty="0"/>
              <a:t>Discussion</a:t>
            </a:r>
          </a:p>
        </p:txBody>
      </p:sp>
      <p:sp>
        <p:nvSpPr>
          <p:cNvPr id="3" name="Content Placeholder 2">
            <a:extLst>
              <a:ext uri="{FF2B5EF4-FFF2-40B4-BE49-F238E27FC236}">
                <a16:creationId xmlns:a16="http://schemas.microsoft.com/office/drawing/2014/main" id="{FE9E6E3E-4D26-F649-BEC4-DBAE679B6C27}"/>
              </a:ext>
            </a:extLst>
          </p:cNvPr>
          <p:cNvSpPr>
            <a:spLocks noGrp="1"/>
          </p:cNvSpPr>
          <p:nvPr>
            <p:ph idx="1"/>
          </p:nvPr>
        </p:nvSpPr>
        <p:spPr/>
        <p:txBody>
          <a:bodyPr>
            <a:normAutofit lnSpcReduction="10000"/>
          </a:bodyPr>
          <a:lstStyle/>
          <a:p>
            <a:r>
              <a:rPr lang="en-US" dirty="0"/>
              <a:t>Non-unit object size</a:t>
            </a:r>
          </a:p>
          <a:p>
            <a:pPr lvl="1"/>
            <a:r>
              <a:rPr lang="en-US" dirty="0"/>
              <a:t>Can be formulated as a constraint</a:t>
            </a:r>
            <a:br>
              <a:rPr lang="en-US" dirty="0"/>
            </a:br>
            <a:endParaRPr lang="en-US" dirty="0"/>
          </a:p>
          <a:p>
            <a:r>
              <a:rPr lang="en-US" dirty="0"/>
              <a:t>Request received at intermediate caches</a:t>
            </a:r>
            <a:br>
              <a:rPr lang="en-US" dirty="0"/>
            </a:br>
            <a:endParaRPr lang="en-US" dirty="0"/>
          </a:p>
          <a:p>
            <a:r>
              <a:rPr lang="en-US" dirty="0"/>
              <a:t>Multiple origin servers</a:t>
            </a:r>
          </a:p>
          <a:p>
            <a:pPr lvl="1"/>
            <a:r>
              <a:rPr lang="en-US" dirty="0"/>
              <a:t>Logically centralized</a:t>
            </a:r>
            <a:br>
              <a:rPr lang="en-US" dirty="0"/>
            </a:br>
            <a:endParaRPr lang="en-US" dirty="0"/>
          </a:p>
          <a:p>
            <a:r>
              <a:rPr lang="en-US" dirty="0"/>
              <a:t>Unknown object access rate</a:t>
            </a:r>
          </a:p>
          <a:p>
            <a:pPr lvl="1"/>
            <a:r>
              <a:rPr lang="en-US" dirty="0"/>
              <a:t>Can be predicted using ML/DL algorithms</a:t>
            </a:r>
          </a:p>
          <a:p>
            <a:pPr marL="457200" lvl="1" indent="0">
              <a:buNone/>
            </a:pPr>
            <a:r>
              <a:rPr lang="en-US" dirty="0"/>
              <a:t>         </a:t>
            </a:r>
            <a:r>
              <a:rPr lang="en-US" i="1" dirty="0"/>
              <a:t>see,  e.g., </a:t>
            </a:r>
            <a:r>
              <a:rPr lang="en-US" i="1" dirty="0" err="1"/>
              <a:t>DeepCache</a:t>
            </a:r>
            <a:r>
              <a:rPr lang="en-US" i="1" dirty="0"/>
              <a:t> (SIGCOMM NetAI’18 Workshop)</a:t>
            </a:r>
            <a:br>
              <a:rPr lang="en-US" i="1" dirty="0"/>
            </a:br>
            <a:endParaRPr lang="en-US" i="1" dirty="0"/>
          </a:p>
          <a:p>
            <a:pPr marL="0" indent="0">
              <a:buNone/>
            </a:pPr>
            <a:endParaRPr lang="en-US" dirty="0"/>
          </a:p>
        </p:txBody>
      </p:sp>
    </p:spTree>
    <p:extLst>
      <p:ext uri="{BB962C8B-B14F-4D97-AF65-F5344CB8AC3E}">
        <p14:creationId xmlns:p14="http://schemas.microsoft.com/office/powerpoint/2010/main" val="3712835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B3AB0-4DC6-3845-BD08-BC3C63579B39}"/>
              </a:ext>
            </a:extLst>
          </p:cNvPr>
          <p:cNvSpPr>
            <a:spLocks noGrp="1"/>
          </p:cNvSpPr>
          <p:nvPr>
            <p:ph type="title"/>
          </p:nvPr>
        </p:nvSpPr>
        <p:spPr>
          <a:xfrm>
            <a:off x="1002586" y="2611584"/>
            <a:ext cx="10515600" cy="1325563"/>
          </a:xfrm>
        </p:spPr>
        <p:txBody>
          <a:bodyPr/>
          <a:lstStyle/>
          <a:p>
            <a:pPr algn="ctr"/>
            <a:r>
              <a:rPr lang="en-US" dirty="0"/>
              <a:t>Questions?</a:t>
            </a:r>
          </a:p>
        </p:txBody>
      </p:sp>
    </p:spTree>
    <p:extLst>
      <p:ext uri="{BB962C8B-B14F-4D97-AF65-F5344CB8AC3E}">
        <p14:creationId xmlns:p14="http://schemas.microsoft.com/office/powerpoint/2010/main" val="395687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Content is the King!</a:t>
            </a:r>
            <a:endParaRPr lang="en-US" dirty="0"/>
          </a:p>
        </p:txBody>
      </p:sp>
      <p:sp>
        <p:nvSpPr>
          <p:cNvPr id="3" name="Content Placeholder 2"/>
          <p:cNvSpPr>
            <a:spLocks noGrp="1"/>
          </p:cNvSpPr>
          <p:nvPr>
            <p:ph sz="half" idx="2"/>
          </p:nvPr>
        </p:nvSpPr>
        <p:spPr>
          <a:xfrm>
            <a:off x="520117" y="3242690"/>
            <a:ext cx="11148968" cy="2946973"/>
          </a:xfrm>
        </p:spPr>
        <p:txBody>
          <a:bodyPr>
            <a:normAutofit/>
          </a:bodyPr>
          <a:lstStyle/>
          <a:p>
            <a:pPr>
              <a:defRPr/>
            </a:pPr>
            <a:r>
              <a:rPr lang="en-US" sz="2500" dirty="0"/>
              <a:t>Content or information delivery (either “static” or “dynamic”): a major function of today’s Internet </a:t>
            </a:r>
          </a:p>
          <a:p>
            <a:pPr lvl="1">
              <a:buFont typeface="Wingdings" charset="2"/>
              <a:buChar char="§"/>
              <a:defRPr/>
            </a:pPr>
            <a:r>
              <a:rPr lang="en-US" sz="2100" dirty="0"/>
              <a:t>static: e.g., video, which can be cached </a:t>
            </a:r>
            <a:endParaRPr lang="en-US" sz="2100" i="1" dirty="0"/>
          </a:p>
          <a:p>
            <a:pPr lvl="1">
              <a:buFont typeface="Wingdings" charset="2"/>
              <a:buChar char="§"/>
              <a:defRPr/>
            </a:pPr>
            <a:r>
              <a:rPr lang="en-US" sz="2100" dirty="0"/>
              <a:t>dynamic: e.g., search responses,  generated dynamically</a:t>
            </a:r>
          </a:p>
          <a:p>
            <a:pPr>
              <a:defRPr/>
            </a:pPr>
            <a:r>
              <a:rPr lang="en-US" sz="2500" dirty="0"/>
              <a:t>Content (esp. video) delivery places significant burden on the Internet infrastructure</a:t>
            </a:r>
          </a:p>
          <a:p>
            <a:pPr>
              <a:defRPr/>
            </a:pPr>
            <a:r>
              <a:rPr lang="en-US" sz="2500" dirty="0"/>
              <a:t>Distributed network caches, or content distribution networks, play a critical role in </a:t>
            </a:r>
            <a:r>
              <a:rPr lang="en-US" sz="2500" i="1" dirty="0"/>
              <a:t>scaling out </a:t>
            </a:r>
            <a:r>
              <a:rPr lang="en-US" sz="2500" dirty="0"/>
              <a:t>large-scale content (esp. video) delivery over the Internet</a:t>
            </a:r>
          </a:p>
        </p:txBody>
      </p:sp>
      <p:sp>
        <p:nvSpPr>
          <p:cNvPr id="5" name="Shape 53"/>
          <p:cNvSpPr>
            <a:spLocks noChangeArrowheads="1"/>
          </p:cNvSpPr>
          <p:nvPr/>
        </p:nvSpPr>
        <p:spPr bwMode="auto">
          <a:xfrm rot="21394325">
            <a:off x="510919" y="1007071"/>
            <a:ext cx="1457325" cy="1253014"/>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p>
            <a:endParaRPr lang="en-US"/>
          </a:p>
        </p:txBody>
      </p:sp>
      <p:sp>
        <p:nvSpPr>
          <p:cNvPr id="6" name="Shape 54"/>
          <p:cNvSpPr>
            <a:spLocks noChangeArrowheads="1"/>
          </p:cNvSpPr>
          <p:nvPr/>
        </p:nvSpPr>
        <p:spPr bwMode="auto">
          <a:xfrm>
            <a:off x="3524050" y="1409072"/>
            <a:ext cx="2071688" cy="881539"/>
          </a:xfrm>
          <a:prstGeom prst="rect">
            <a:avLst/>
          </a:prstGeom>
          <a:blipFill dpi="0" rotWithShape="1">
            <a:blip r:embed="rId3"/>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p>
            <a:endParaRPr lang="en-US"/>
          </a:p>
        </p:txBody>
      </p:sp>
      <p:sp>
        <p:nvSpPr>
          <p:cNvPr id="7" name="Shape 56"/>
          <p:cNvSpPr>
            <a:spLocks noChangeArrowheads="1"/>
          </p:cNvSpPr>
          <p:nvPr/>
        </p:nvSpPr>
        <p:spPr bwMode="auto">
          <a:xfrm rot="-949210">
            <a:off x="10029983" y="1337133"/>
            <a:ext cx="811530" cy="795046"/>
          </a:xfrm>
          <a:prstGeom prst="rect">
            <a:avLst/>
          </a:prstGeom>
          <a:blipFill dpi="0" rotWithShape="1">
            <a:blip r:embed="rId4"/>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p>
            <a:endParaRPr lang="en-US"/>
          </a:p>
        </p:txBody>
      </p:sp>
      <p:sp>
        <p:nvSpPr>
          <p:cNvPr id="8" name="Shape 57"/>
          <p:cNvSpPr>
            <a:spLocks noChangeArrowheads="1"/>
          </p:cNvSpPr>
          <p:nvPr/>
        </p:nvSpPr>
        <p:spPr bwMode="auto">
          <a:xfrm rot="-413906">
            <a:off x="5811125" y="1207237"/>
            <a:ext cx="2202648" cy="1437607"/>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9" tIns="45719" rIns="91439" bIns="45719"/>
          <a:lstStyle/>
          <a:p>
            <a:endParaRPr lang="en-US"/>
          </a:p>
        </p:txBody>
      </p:sp>
      <p:pic>
        <p:nvPicPr>
          <p:cNvPr id="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7991" y="2612480"/>
            <a:ext cx="14859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4940" y="2487178"/>
            <a:ext cx="1337310" cy="617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87395" y="1665170"/>
            <a:ext cx="1234440" cy="1280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descr="TikTok - Wikipedia">
            <a:extLst>
              <a:ext uri="{FF2B5EF4-FFF2-40B4-BE49-F238E27FC236}">
                <a16:creationId xmlns:a16="http://schemas.microsoft.com/office/drawing/2014/main" id="{CBA22B77-7BBC-2D46-90AA-68EFE9A0B9D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883" y="2384974"/>
            <a:ext cx="741856" cy="7418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lu Removes Free, Ad-Supported Tier From Its Service ...">
            <a:extLst>
              <a:ext uri="{FF2B5EF4-FFF2-40B4-BE49-F238E27FC236}">
                <a16:creationId xmlns:a16="http://schemas.microsoft.com/office/drawing/2014/main" id="{2D477B32-CFE2-7746-BD72-600FB14C46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1320" y="1344720"/>
            <a:ext cx="1125896" cy="6913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weets with replies by HBO GO (@hbogo) | Twitter">
            <a:extLst>
              <a:ext uri="{FF2B5EF4-FFF2-40B4-BE49-F238E27FC236}">
                <a16:creationId xmlns:a16="http://schemas.microsoft.com/office/drawing/2014/main" id="{D2B7A2CD-864F-4941-A0A6-996C5EE4C8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2722" y="2201447"/>
            <a:ext cx="809523" cy="8095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ble TV Alternatives: 8 Cord Cutting Options for 2018">
            <a:extLst>
              <a:ext uri="{FF2B5EF4-FFF2-40B4-BE49-F238E27FC236}">
                <a16:creationId xmlns:a16="http://schemas.microsoft.com/office/drawing/2014/main" id="{C1024126-56DC-6043-B6EF-EAB4270F54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9583" y="2201447"/>
            <a:ext cx="1200121" cy="9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4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Distribution Ecosystems</a:t>
            </a:r>
          </a:p>
        </p:txBody>
      </p:sp>
      <p:sp>
        <p:nvSpPr>
          <p:cNvPr id="3" name="Content Placeholder 2"/>
          <p:cNvSpPr>
            <a:spLocks noGrp="1"/>
          </p:cNvSpPr>
          <p:nvPr>
            <p:ph sz="half" idx="2"/>
          </p:nvPr>
        </p:nvSpPr>
        <p:spPr>
          <a:xfrm>
            <a:off x="87014" y="1063854"/>
            <a:ext cx="4592192" cy="4948092"/>
          </a:xfrm>
        </p:spPr>
        <p:txBody>
          <a:bodyPr>
            <a:normAutofit/>
          </a:bodyPr>
          <a:lstStyle/>
          <a:p>
            <a:pPr marL="339725" indent="0">
              <a:buNone/>
            </a:pPr>
            <a:endParaRPr lang="en-US" sz="600" b="1" dirty="0"/>
          </a:p>
          <a:p>
            <a:pPr marL="339725" indent="0">
              <a:buNone/>
            </a:pPr>
            <a:r>
              <a:rPr lang="en-US" sz="2400" b="1" dirty="0">
                <a:solidFill>
                  <a:srgbClr val="C00000"/>
                </a:solidFill>
              </a:rPr>
              <a:t>Three Key Players</a:t>
            </a:r>
          </a:p>
          <a:p>
            <a:pPr marL="576263" indent="-236538"/>
            <a:r>
              <a:rPr lang="en-US" sz="2000" b="1" dirty="0">
                <a:solidFill>
                  <a:srgbClr val="002060"/>
                </a:solidFill>
              </a:rPr>
              <a:t>Content Providers (CPs)</a:t>
            </a:r>
          </a:p>
          <a:p>
            <a:pPr marL="741363" lvl="1" indent="-165100">
              <a:buFont typeface="Lucida Grande"/>
              <a:buChar char="-"/>
            </a:pPr>
            <a:r>
              <a:rPr lang="en-US" sz="1800" dirty="0"/>
              <a:t>Providing better </a:t>
            </a:r>
            <a:r>
              <a:rPr lang="en-US" sz="1800" dirty="0" err="1"/>
              <a:t>QoE</a:t>
            </a:r>
            <a:r>
              <a:rPr lang="en-US" sz="1800" dirty="0"/>
              <a:t> for its users</a:t>
            </a:r>
          </a:p>
          <a:p>
            <a:pPr marL="741363" lvl="1" indent="-165100">
              <a:buFont typeface="Lucida Grande"/>
              <a:buChar char="-"/>
            </a:pPr>
            <a:r>
              <a:rPr lang="en-US" sz="1800" dirty="0"/>
              <a:t>Reducing origin server loads</a:t>
            </a:r>
          </a:p>
          <a:p>
            <a:pPr marL="741363" lvl="1" indent="-165100">
              <a:buFont typeface="Lucida Grande"/>
              <a:buChar char="-"/>
            </a:pPr>
            <a:r>
              <a:rPr lang="en-US" sz="1800" dirty="0"/>
              <a:t>Minimizing network bandwidth costs</a:t>
            </a:r>
          </a:p>
          <a:p>
            <a:pPr marL="115888" lvl="1" indent="0">
              <a:buNone/>
            </a:pPr>
            <a:endParaRPr lang="en-US" sz="1400" dirty="0"/>
          </a:p>
          <a:p>
            <a:pPr marL="115888" lvl="1" indent="0">
              <a:buNone/>
            </a:pPr>
            <a:endParaRPr lang="en-US" sz="1400" dirty="0"/>
          </a:p>
          <a:p>
            <a:pPr marL="576263" indent="-236538"/>
            <a:r>
              <a:rPr lang="en-US" sz="2000" b="1" dirty="0">
                <a:solidFill>
                  <a:srgbClr val="002060"/>
                </a:solidFill>
              </a:rPr>
              <a:t>Users</a:t>
            </a:r>
          </a:p>
          <a:p>
            <a:pPr marL="744538" lvl="1" indent="-168275">
              <a:buFont typeface="Lucida Grande"/>
              <a:buChar char="-"/>
            </a:pPr>
            <a:r>
              <a:rPr lang="en-US" sz="1800" dirty="0"/>
              <a:t>Low startup latency &amp; smooth delivery</a:t>
            </a:r>
          </a:p>
          <a:p>
            <a:pPr marL="744538" lvl="1" indent="-168275">
              <a:buFont typeface="Lucida Grande"/>
              <a:buChar char="-"/>
            </a:pPr>
            <a:endParaRPr lang="en-US" sz="1800" dirty="0"/>
          </a:p>
          <a:p>
            <a:pPr marL="744538" lvl="1" indent="-168275">
              <a:buFont typeface="Lucida Grande"/>
              <a:buChar char="-"/>
            </a:pPr>
            <a:endParaRPr lang="en-US" sz="1800" dirty="0"/>
          </a:p>
          <a:p>
            <a:pPr marL="576263" indent="-236538"/>
            <a:r>
              <a:rPr lang="en-US" sz="2000" b="1" dirty="0">
                <a:solidFill>
                  <a:srgbClr val="002060"/>
                </a:solidFill>
              </a:rPr>
              <a:t>Cache Network Operators (CNOs)</a:t>
            </a:r>
          </a:p>
          <a:p>
            <a:pPr marL="741363" lvl="1" indent="-165100">
              <a:buFont typeface="Lucida Grande"/>
              <a:buChar char="-"/>
            </a:pPr>
            <a:r>
              <a:rPr lang="en-US" sz="1800" dirty="0"/>
              <a:t>Efficient utilization of all cache capacities in the network</a:t>
            </a:r>
          </a:p>
          <a:p>
            <a:pPr marL="576263" lvl="1" indent="0">
              <a:buNone/>
            </a:pPr>
            <a:endParaRPr lang="en-US" sz="1600" b="1" dirty="0"/>
          </a:p>
          <a:p>
            <a:pPr marL="744538" lvl="1" indent="-168275">
              <a:buFont typeface="Lucida Grande"/>
              <a:buChar char="-"/>
            </a:pPr>
            <a:endParaRPr lang="en-US" dirty="0"/>
          </a:p>
        </p:txBody>
      </p:sp>
      <p:pic>
        <p:nvPicPr>
          <p:cNvPr id="194" name="Picture 193">
            <a:extLst>
              <a:ext uri="{FF2B5EF4-FFF2-40B4-BE49-F238E27FC236}">
                <a16:creationId xmlns:a16="http://schemas.microsoft.com/office/drawing/2014/main" id="{F9800BF5-270B-CA40-BD88-B55CAF7FC5BE}"/>
              </a:ext>
            </a:extLst>
          </p:cNvPr>
          <p:cNvPicPr>
            <a:picLocks noChangeAspect="1"/>
          </p:cNvPicPr>
          <p:nvPr/>
        </p:nvPicPr>
        <p:blipFill>
          <a:blip r:embed="rId3"/>
          <a:stretch>
            <a:fillRect/>
          </a:stretch>
        </p:blipFill>
        <p:spPr>
          <a:xfrm>
            <a:off x="7159521" y="1026013"/>
            <a:ext cx="1419184" cy="1000376"/>
          </a:xfrm>
          <a:prstGeom prst="rect">
            <a:avLst/>
          </a:prstGeom>
        </p:spPr>
      </p:pic>
      <p:pic>
        <p:nvPicPr>
          <p:cNvPr id="195" name="Picture 194">
            <a:extLst>
              <a:ext uri="{FF2B5EF4-FFF2-40B4-BE49-F238E27FC236}">
                <a16:creationId xmlns:a16="http://schemas.microsoft.com/office/drawing/2014/main" id="{AE6403AD-978E-6046-A0C3-3454B23A763B}"/>
              </a:ext>
            </a:extLst>
          </p:cNvPr>
          <p:cNvPicPr>
            <a:picLocks noChangeAspect="1"/>
          </p:cNvPicPr>
          <p:nvPr/>
        </p:nvPicPr>
        <p:blipFill>
          <a:blip r:embed="rId3"/>
          <a:stretch>
            <a:fillRect/>
          </a:stretch>
        </p:blipFill>
        <p:spPr>
          <a:xfrm>
            <a:off x="10044736" y="1944171"/>
            <a:ext cx="1419184" cy="1000376"/>
          </a:xfrm>
          <a:prstGeom prst="rect">
            <a:avLst/>
          </a:prstGeom>
        </p:spPr>
      </p:pic>
      <p:sp>
        <p:nvSpPr>
          <p:cNvPr id="197" name="Cloud 196">
            <a:extLst>
              <a:ext uri="{FF2B5EF4-FFF2-40B4-BE49-F238E27FC236}">
                <a16:creationId xmlns:a16="http://schemas.microsoft.com/office/drawing/2014/main" id="{B23F1F6D-806A-5649-8D28-980FFAE3C81F}"/>
              </a:ext>
            </a:extLst>
          </p:cNvPr>
          <p:cNvSpPr/>
          <p:nvPr/>
        </p:nvSpPr>
        <p:spPr>
          <a:xfrm>
            <a:off x="5733066" y="1857738"/>
            <a:ext cx="4515637" cy="3078926"/>
          </a:xfrm>
          <a:prstGeom prst="cloud">
            <a:avLst/>
          </a:prstGeom>
          <a:pattFill prst="shingle">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6DB4F31-73F7-7247-A187-8FDE47D73258}"/>
              </a:ext>
            </a:extLst>
          </p:cNvPr>
          <p:cNvCxnSpPr>
            <a:cxnSpLocks/>
          </p:cNvCxnSpPr>
          <p:nvPr/>
        </p:nvCxnSpPr>
        <p:spPr>
          <a:xfrm flipV="1">
            <a:off x="6312384" y="2571398"/>
            <a:ext cx="610232" cy="49380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1" name="Straight Connector 210">
            <a:extLst>
              <a:ext uri="{FF2B5EF4-FFF2-40B4-BE49-F238E27FC236}">
                <a16:creationId xmlns:a16="http://schemas.microsoft.com/office/drawing/2014/main" id="{877B3AB1-2174-7D4C-9D82-1CB11B57592A}"/>
              </a:ext>
            </a:extLst>
          </p:cNvPr>
          <p:cNvCxnSpPr>
            <a:cxnSpLocks/>
          </p:cNvCxnSpPr>
          <p:nvPr/>
        </p:nvCxnSpPr>
        <p:spPr>
          <a:xfrm flipH="1">
            <a:off x="6250083" y="3400789"/>
            <a:ext cx="62301" cy="474914"/>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3" name="Straight Connector 212">
            <a:extLst>
              <a:ext uri="{FF2B5EF4-FFF2-40B4-BE49-F238E27FC236}">
                <a16:creationId xmlns:a16="http://schemas.microsoft.com/office/drawing/2014/main" id="{D8D7D31E-8268-9F44-ABE1-09F5A1773EEB}"/>
              </a:ext>
            </a:extLst>
          </p:cNvPr>
          <p:cNvCxnSpPr>
            <a:cxnSpLocks/>
          </p:cNvCxnSpPr>
          <p:nvPr/>
        </p:nvCxnSpPr>
        <p:spPr>
          <a:xfrm flipH="1" flipV="1">
            <a:off x="6922616" y="2571398"/>
            <a:ext cx="939756" cy="346275"/>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5" name="Straight Connector 214">
            <a:extLst>
              <a:ext uri="{FF2B5EF4-FFF2-40B4-BE49-F238E27FC236}">
                <a16:creationId xmlns:a16="http://schemas.microsoft.com/office/drawing/2014/main" id="{D06ADC9B-0B40-6848-B4B7-3B39FC196EF7}"/>
              </a:ext>
            </a:extLst>
          </p:cNvPr>
          <p:cNvCxnSpPr>
            <a:cxnSpLocks/>
          </p:cNvCxnSpPr>
          <p:nvPr/>
        </p:nvCxnSpPr>
        <p:spPr>
          <a:xfrm flipV="1">
            <a:off x="6922616" y="1750622"/>
            <a:ext cx="841915" cy="48822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6" name="Straight Connector 215">
            <a:extLst>
              <a:ext uri="{FF2B5EF4-FFF2-40B4-BE49-F238E27FC236}">
                <a16:creationId xmlns:a16="http://schemas.microsoft.com/office/drawing/2014/main" id="{47B76CD3-428E-3E49-BA7F-E59EC066E117}"/>
              </a:ext>
            </a:extLst>
          </p:cNvPr>
          <p:cNvCxnSpPr>
            <a:cxnSpLocks/>
          </p:cNvCxnSpPr>
          <p:nvPr/>
        </p:nvCxnSpPr>
        <p:spPr>
          <a:xfrm flipV="1">
            <a:off x="7862371" y="2478793"/>
            <a:ext cx="1291664" cy="438881"/>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7" name="Straight Connector 216">
            <a:extLst>
              <a:ext uri="{FF2B5EF4-FFF2-40B4-BE49-F238E27FC236}">
                <a16:creationId xmlns:a16="http://schemas.microsoft.com/office/drawing/2014/main" id="{F000F4E9-B34D-3742-85C3-A190A815C943}"/>
              </a:ext>
            </a:extLst>
          </p:cNvPr>
          <p:cNvCxnSpPr>
            <a:cxnSpLocks/>
          </p:cNvCxnSpPr>
          <p:nvPr/>
        </p:nvCxnSpPr>
        <p:spPr>
          <a:xfrm>
            <a:off x="9476081" y="2312516"/>
            <a:ext cx="568654" cy="131844"/>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19" name="Straight Connector 218">
            <a:extLst>
              <a:ext uri="{FF2B5EF4-FFF2-40B4-BE49-F238E27FC236}">
                <a16:creationId xmlns:a16="http://schemas.microsoft.com/office/drawing/2014/main" id="{EFA059CE-7ADF-1F45-9DA9-AFE08465DE74}"/>
              </a:ext>
            </a:extLst>
          </p:cNvPr>
          <p:cNvCxnSpPr>
            <a:cxnSpLocks/>
          </p:cNvCxnSpPr>
          <p:nvPr/>
        </p:nvCxnSpPr>
        <p:spPr>
          <a:xfrm flipV="1">
            <a:off x="7209804" y="3250228"/>
            <a:ext cx="652567" cy="42478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0" name="Straight Connector 219">
            <a:extLst>
              <a:ext uri="{FF2B5EF4-FFF2-40B4-BE49-F238E27FC236}">
                <a16:creationId xmlns:a16="http://schemas.microsoft.com/office/drawing/2014/main" id="{4347ED90-49C3-E04B-993E-5D63CD5011D8}"/>
              </a:ext>
            </a:extLst>
          </p:cNvPr>
          <p:cNvCxnSpPr>
            <a:cxnSpLocks/>
          </p:cNvCxnSpPr>
          <p:nvPr/>
        </p:nvCxnSpPr>
        <p:spPr>
          <a:xfrm flipH="1" flipV="1">
            <a:off x="6312384" y="3400789"/>
            <a:ext cx="897421" cy="274222"/>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1" name="Straight Connector 220">
            <a:extLst>
              <a:ext uri="{FF2B5EF4-FFF2-40B4-BE49-F238E27FC236}">
                <a16:creationId xmlns:a16="http://schemas.microsoft.com/office/drawing/2014/main" id="{270629BB-B777-A04A-AA15-6DA6AC512B9E}"/>
              </a:ext>
            </a:extLst>
          </p:cNvPr>
          <p:cNvCxnSpPr>
            <a:cxnSpLocks/>
            <a:stCxn id="210" idx="0"/>
          </p:cNvCxnSpPr>
          <p:nvPr/>
        </p:nvCxnSpPr>
        <p:spPr>
          <a:xfrm flipV="1">
            <a:off x="7844493" y="3980469"/>
            <a:ext cx="516580" cy="41525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2" name="Straight Connector 221">
            <a:extLst>
              <a:ext uri="{FF2B5EF4-FFF2-40B4-BE49-F238E27FC236}">
                <a16:creationId xmlns:a16="http://schemas.microsoft.com/office/drawing/2014/main" id="{5CFBFB47-FB16-834D-AB96-55D06394AF91}"/>
              </a:ext>
            </a:extLst>
          </p:cNvPr>
          <p:cNvCxnSpPr>
            <a:cxnSpLocks/>
          </p:cNvCxnSpPr>
          <p:nvPr/>
        </p:nvCxnSpPr>
        <p:spPr>
          <a:xfrm flipV="1">
            <a:off x="5311641" y="3232996"/>
            <a:ext cx="681707" cy="53939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3" name="Straight Connector 222">
            <a:extLst>
              <a:ext uri="{FF2B5EF4-FFF2-40B4-BE49-F238E27FC236}">
                <a16:creationId xmlns:a16="http://schemas.microsoft.com/office/drawing/2014/main" id="{8D234E57-9FB8-2549-8F1F-38C74A5CF972}"/>
              </a:ext>
            </a:extLst>
          </p:cNvPr>
          <p:cNvCxnSpPr>
            <a:cxnSpLocks/>
          </p:cNvCxnSpPr>
          <p:nvPr/>
        </p:nvCxnSpPr>
        <p:spPr>
          <a:xfrm flipH="1" flipV="1">
            <a:off x="9154036" y="2478793"/>
            <a:ext cx="46603" cy="515308"/>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4" name="Straight Connector 223">
            <a:extLst>
              <a:ext uri="{FF2B5EF4-FFF2-40B4-BE49-F238E27FC236}">
                <a16:creationId xmlns:a16="http://schemas.microsoft.com/office/drawing/2014/main" id="{16AEA5BE-B056-8445-88C4-25D2E4E03133}"/>
              </a:ext>
            </a:extLst>
          </p:cNvPr>
          <p:cNvCxnSpPr>
            <a:cxnSpLocks/>
            <a:stCxn id="211" idx="0"/>
          </p:cNvCxnSpPr>
          <p:nvPr/>
        </p:nvCxnSpPr>
        <p:spPr>
          <a:xfrm flipV="1">
            <a:off x="9190296" y="3326655"/>
            <a:ext cx="10343" cy="65094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6" name="Straight Connector 225">
            <a:extLst>
              <a:ext uri="{FF2B5EF4-FFF2-40B4-BE49-F238E27FC236}">
                <a16:creationId xmlns:a16="http://schemas.microsoft.com/office/drawing/2014/main" id="{CF463278-A4E1-7A43-9748-E7C0140D82C1}"/>
              </a:ext>
            </a:extLst>
          </p:cNvPr>
          <p:cNvCxnSpPr>
            <a:cxnSpLocks/>
          </p:cNvCxnSpPr>
          <p:nvPr/>
        </p:nvCxnSpPr>
        <p:spPr>
          <a:xfrm flipV="1">
            <a:off x="8361073" y="3326655"/>
            <a:ext cx="839566" cy="32126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7" name="Straight Connector 226">
            <a:extLst>
              <a:ext uri="{FF2B5EF4-FFF2-40B4-BE49-F238E27FC236}">
                <a16:creationId xmlns:a16="http://schemas.microsoft.com/office/drawing/2014/main" id="{777B8739-44F8-054B-94A8-CD4C9A10D395}"/>
              </a:ext>
            </a:extLst>
          </p:cNvPr>
          <p:cNvCxnSpPr>
            <a:cxnSpLocks/>
          </p:cNvCxnSpPr>
          <p:nvPr/>
        </p:nvCxnSpPr>
        <p:spPr>
          <a:xfrm flipH="1" flipV="1">
            <a:off x="6250083" y="4208257"/>
            <a:ext cx="373848" cy="733710"/>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8" name="Straight Connector 227">
            <a:extLst>
              <a:ext uri="{FF2B5EF4-FFF2-40B4-BE49-F238E27FC236}">
                <a16:creationId xmlns:a16="http://schemas.microsoft.com/office/drawing/2014/main" id="{85CBF939-3AAD-E943-97D0-A8B00BA3996D}"/>
              </a:ext>
            </a:extLst>
          </p:cNvPr>
          <p:cNvCxnSpPr>
            <a:cxnSpLocks/>
            <a:stCxn id="210" idx="2"/>
          </p:cNvCxnSpPr>
          <p:nvPr/>
        </p:nvCxnSpPr>
        <p:spPr>
          <a:xfrm>
            <a:off x="7844493" y="4728277"/>
            <a:ext cx="706995" cy="436743"/>
          </a:xfrm>
          <a:prstGeom prst="line">
            <a:avLst/>
          </a:prstGeom>
          <a:ln w="19050">
            <a:prstDash val="solid"/>
          </a:ln>
        </p:spPr>
        <p:style>
          <a:lnRef idx="2">
            <a:schemeClr val="dk1"/>
          </a:lnRef>
          <a:fillRef idx="0">
            <a:schemeClr val="dk1"/>
          </a:fillRef>
          <a:effectRef idx="1">
            <a:schemeClr val="dk1"/>
          </a:effectRef>
          <a:fontRef idx="minor">
            <a:schemeClr val="tx1"/>
          </a:fontRef>
        </p:style>
      </p:cxnSp>
      <p:cxnSp>
        <p:nvCxnSpPr>
          <p:cNvPr id="229" name="Straight Connector 228">
            <a:extLst>
              <a:ext uri="{FF2B5EF4-FFF2-40B4-BE49-F238E27FC236}">
                <a16:creationId xmlns:a16="http://schemas.microsoft.com/office/drawing/2014/main" id="{523BD149-8633-C046-85A5-A23BAF868311}"/>
              </a:ext>
            </a:extLst>
          </p:cNvPr>
          <p:cNvCxnSpPr>
            <a:cxnSpLocks/>
            <a:endCxn id="211" idx="1"/>
          </p:cNvCxnSpPr>
          <p:nvPr/>
        </p:nvCxnSpPr>
        <p:spPr>
          <a:xfrm>
            <a:off x="8361073" y="3980469"/>
            <a:ext cx="507177" cy="163403"/>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230" name="TextBox 229">
            <a:extLst>
              <a:ext uri="{FF2B5EF4-FFF2-40B4-BE49-F238E27FC236}">
                <a16:creationId xmlns:a16="http://schemas.microsoft.com/office/drawing/2014/main" id="{7D046941-B485-1D41-8CED-AE21107EA618}"/>
              </a:ext>
            </a:extLst>
          </p:cNvPr>
          <p:cNvSpPr txBox="1"/>
          <p:nvPr/>
        </p:nvSpPr>
        <p:spPr>
          <a:xfrm>
            <a:off x="9353676" y="5113705"/>
            <a:ext cx="1177650" cy="463175"/>
          </a:xfrm>
          <a:prstGeom prst="rect">
            <a:avLst/>
          </a:prstGeom>
          <a:noFill/>
        </p:spPr>
        <p:txBody>
          <a:bodyPr wrap="square" rtlCol="0">
            <a:spAutoFit/>
          </a:bodyPr>
          <a:lstStyle/>
          <a:p>
            <a:r>
              <a:rPr lang="en-US" b="1" dirty="0"/>
              <a:t>Users</a:t>
            </a:r>
          </a:p>
        </p:txBody>
      </p:sp>
      <p:sp>
        <p:nvSpPr>
          <p:cNvPr id="231" name="TextBox 230">
            <a:extLst>
              <a:ext uri="{FF2B5EF4-FFF2-40B4-BE49-F238E27FC236}">
                <a16:creationId xmlns:a16="http://schemas.microsoft.com/office/drawing/2014/main" id="{08308D3D-0227-BC43-818B-0A17065813EA}"/>
              </a:ext>
            </a:extLst>
          </p:cNvPr>
          <p:cNvSpPr txBox="1"/>
          <p:nvPr/>
        </p:nvSpPr>
        <p:spPr>
          <a:xfrm>
            <a:off x="9291642" y="1103399"/>
            <a:ext cx="1612109" cy="369332"/>
          </a:xfrm>
          <a:prstGeom prst="rect">
            <a:avLst/>
          </a:prstGeom>
          <a:noFill/>
        </p:spPr>
        <p:txBody>
          <a:bodyPr wrap="square" rtlCol="0">
            <a:spAutoFit/>
          </a:bodyPr>
          <a:lstStyle/>
          <a:p>
            <a:r>
              <a:rPr lang="en-US" b="1" dirty="0"/>
              <a:t>Origin Servers</a:t>
            </a:r>
          </a:p>
        </p:txBody>
      </p:sp>
      <p:sp>
        <p:nvSpPr>
          <p:cNvPr id="232" name="TextBox 231">
            <a:extLst>
              <a:ext uri="{FF2B5EF4-FFF2-40B4-BE49-F238E27FC236}">
                <a16:creationId xmlns:a16="http://schemas.microsoft.com/office/drawing/2014/main" id="{3A6F3DD1-1C33-6A4C-A51A-369874CF2BEF}"/>
              </a:ext>
            </a:extLst>
          </p:cNvPr>
          <p:cNvSpPr txBox="1"/>
          <p:nvPr/>
        </p:nvSpPr>
        <p:spPr>
          <a:xfrm>
            <a:off x="9240477" y="3011148"/>
            <a:ext cx="2238089" cy="646331"/>
          </a:xfrm>
          <a:prstGeom prst="rect">
            <a:avLst/>
          </a:prstGeom>
          <a:noFill/>
        </p:spPr>
        <p:txBody>
          <a:bodyPr wrap="square" rtlCol="0">
            <a:spAutoFit/>
          </a:bodyPr>
          <a:lstStyle/>
          <a:p>
            <a:pPr algn="ctr"/>
            <a:r>
              <a:rPr lang="en-US" b="1" dirty="0"/>
              <a:t>Intermediate </a:t>
            </a:r>
          </a:p>
          <a:p>
            <a:pPr algn="ctr"/>
            <a:r>
              <a:rPr lang="en-US" b="1" dirty="0"/>
              <a:t>Servers</a:t>
            </a:r>
          </a:p>
        </p:txBody>
      </p:sp>
      <p:sp>
        <p:nvSpPr>
          <p:cNvPr id="233" name="TextBox 232">
            <a:extLst>
              <a:ext uri="{FF2B5EF4-FFF2-40B4-BE49-F238E27FC236}">
                <a16:creationId xmlns:a16="http://schemas.microsoft.com/office/drawing/2014/main" id="{1EBF9A79-49DE-D24F-A411-4E4C6137893E}"/>
              </a:ext>
            </a:extLst>
          </p:cNvPr>
          <p:cNvSpPr txBox="1"/>
          <p:nvPr/>
        </p:nvSpPr>
        <p:spPr>
          <a:xfrm>
            <a:off x="5085960" y="4212095"/>
            <a:ext cx="1006133" cy="646331"/>
          </a:xfrm>
          <a:prstGeom prst="rect">
            <a:avLst/>
          </a:prstGeom>
          <a:noFill/>
        </p:spPr>
        <p:txBody>
          <a:bodyPr wrap="square" rtlCol="0">
            <a:spAutoFit/>
          </a:bodyPr>
          <a:lstStyle/>
          <a:p>
            <a:pPr algn="ctr"/>
            <a:r>
              <a:rPr lang="en-US" b="1" dirty="0"/>
              <a:t>Edge Servers</a:t>
            </a:r>
          </a:p>
        </p:txBody>
      </p:sp>
      <p:cxnSp>
        <p:nvCxnSpPr>
          <p:cNvPr id="234" name="Straight Connector 233">
            <a:extLst>
              <a:ext uri="{FF2B5EF4-FFF2-40B4-BE49-F238E27FC236}">
                <a16:creationId xmlns:a16="http://schemas.microsoft.com/office/drawing/2014/main" id="{B5D68DC9-FFD9-254D-AF34-AB9A8B7F00AE}"/>
              </a:ext>
            </a:extLst>
          </p:cNvPr>
          <p:cNvCxnSpPr>
            <a:cxnSpLocks/>
          </p:cNvCxnSpPr>
          <p:nvPr/>
        </p:nvCxnSpPr>
        <p:spPr>
          <a:xfrm flipH="1" flipV="1">
            <a:off x="7862371" y="3250228"/>
            <a:ext cx="498702" cy="397687"/>
          </a:xfrm>
          <a:prstGeom prst="line">
            <a:avLst/>
          </a:prstGeom>
          <a:ln w="19050">
            <a:prstDash val="solid"/>
          </a:ln>
        </p:spPr>
        <p:style>
          <a:lnRef idx="2">
            <a:schemeClr val="dk1"/>
          </a:lnRef>
          <a:fillRef idx="0">
            <a:schemeClr val="dk1"/>
          </a:fillRef>
          <a:effectRef idx="1">
            <a:schemeClr val="dk1"/>
          </a:effectRef>
          <a:fontRef idx="minor">
            <a:schemeClr val="tx1"/>
          </a:fontRef>
        </p:style>
      </p:cxnSp>
      <p:sp>
        <p:nvSpPr>
          <p:cNvPr id="236" name="TextBox 235">
            <a:extLst>
              <a:ext uri="{FF2B5EF4-FFF2-40B4-BE49-F238E27FC236}">
                <a16:creationId xmlns:a16="http://schemas.microsoft.com/office/drawing/2014/main" id="{7E950D39-853A-BA4D-9E63-6650E4A6F591}"/>
              </a:ext>
            </a:extLst>
          </p:cNvPr>
          <p:cNvSpPr txBox="1"/>
          <p:nvPr/>
        </p:nvSpPr>
        <p:spPr>
          <a:xfrm>
            <a:off x="4303218" y="2815893"/>
            <a:ext cx="1848143" cy="463175"/>
          </a:xfrm>
          <a:prstGeom prst="rect">
            <a:avLst/>
          </a:prstGeom>
          <a:noFill/>
        </p:spPr>
        <p:txBody>
          <a:bodyPr wrap="square" rtlCol="0">
            <a:spAutoFit/>
          </a:bodyPr>
          <a:lstStyle/>
          <a:p>
            <a:pPr algn="ctr"/>
            <a:r>
              <a:rPr lang="en-US" b="1" dirty="0"/>
              <a:t>Requests</a:t>
            </a:r>
          </a:p>
        </p:txBody>
      </p:sp>
      <p:cxnSp>
        <p:nvCxnSpPr>
          <p:cNvPr id="225" name="Straight Connector 224">
            <a:extLst>
              <a:ext uri="{FF2B5EF4-FFF2-40B4-BE49-F238E27FC236}">
                <a16:creationId xmlns:a16="http://schemas.microsoft.com/office/drawing/2014/main" id="{1922C7C6-1183-9148-AC9E-9BFB4D824563}"/>
              </a:ext>
            </a:extLst>
          </p:cNvPr>
          <p:cNvCxnSpPr>
            <a:cxnSpLocks/>
            <a:stCxn id="211" idx="3"/>
          </p:cNvCxnSpPr>
          <p:nvPr/>
        </p:nvCxnSpPr>
        <p:spPr>
          <a:xfrm>
            <a:off x="9512342" y="4143872"/>
            <a:ext cx="1132438" cy="170554"/>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nvGrpSpPr>
          <p:cNvPr id="18" name="Group 17">
            <a:extLst>
              <a:ext uri="{FF2B5EF4-FFF2-40B4-BE49-F238E27FC236}">
                <a16:creationId xmlns:a16="http://schemas.microsoft.com/office/drawing/2014/main" id="{E7593F57-591E-D547-87F2-651A434E7A52}"/>
              </a:ext>
            </a:extLst>
          </p:cNvPr>
          <p:cNvGrpSpPr/>
          <p:nvPr/>
        </p:nvGrpSpPr>
        <p:grpSpPr>
          <a:xfrm>
            <a:off x="5315912" y="1800304"/>
            <a:ext cx="5215414" cy="3439662"/>
            <a:chOff x="5315912" y="1800304"/>
            <a:chExt cx="5215414" cy="3439662"/>
          </a:xfrm>
        </p:grpSpPr>
        <p:cxnSp>
          <p:nvCxnSpPr>
            <p:cNvPr id="237" name="Straight Arrow Connector 236">
              <a:extLst>
                <a:ext uri="{FF2B5EF4-FFF2-40B4-BE49-F238E27FC236}">
                  <a16:creationId xmlns:a16="http://schemas.microsoft.com/office/drawing/2014/main" id="{92F3F36B-EF7E-E940-AC64-40549A6DF428}"/>
                </a:ext>
              </a:extLst>
            </p:cNvPr>
            <p:cNvCxnSpPr>
              <a:cxnSpLocks/>
            </p:cNvCxnSpPr>
            <p:nvPr/>
          </p:nvCxnSpPr>
          <p:spPr>
            <a:xfrm flipV="1">
              <a:off x="5315912" y="3249863"/>
              <a:ext cx="537259" cy="233958"/>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38" name="Straight Arrow Connector 237">
              <a:extLst>
                <a:ext uri="{FF2B5EF4-FFF2-40B4-BE49-F238E27FC236}">
                  <a16:creationId xmlns:a16="http://schemas.microsoft.com/office/drawing/2014/main" id="{D9DF8991-66B4-214C-8A52-F641D5087A53}"/>
                </a:ext>
              </a:extLst>
            </p:cNvPr>
            <p:cNvCxnSpPr>
              <a:cxnSpLocks/>
            </p:cNvCxnSpPr>
            <p:nvPr/>
          </p:nvCxnSpPr>
          <p:spPr>
            <a:xfrm flipV="1">
              <a:off x="5396526" y="3378086"/>
              <a:ext cx="530087" cy="475250"/>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39" name="Straight Arrow Connector 238">
              <a:extLst>
                <a:ext uri="{FF2B5EF4-FFF2-40B4-BE49-F238E27FC236}">
                  <a16:creationId xmlns:a16="http://schemas.microsoft.com/office/drawing/2014/main" id="{4953D73E-516E-8C42-8C6E-87237B8308CC}"/>
                </a:ext>
              </a:extLst>
            </p:cNvPr>
            <p:cNvCxnSpPr>
              <a:cxnSpLocks/>
            </p:cNvCxnSpPr>
            <p:nvPr/>
          </p:nvCxnSpPr>
          <p:spPr>
            <a:xfrm flipH="1" flipV="1">
              <a:off x="6461434" y="4230626"/>
              <a:ext cx="235876" cy="545355"/>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0" name="Straight Arrow Connector 239">
              <a:extLst>
                <a:ext uri="{FF2B5EF4-FFF2-40B4-BE49-F238E27FC236}">
                  <a16:creationId xmlns:a16="http://schemas.microsoft.com/office/drawing/2014/main" id="{F3CB9B90-1D2E-BB42-8609-F60B6B9624E1}"/>
                </a:ext>
              </a:extLst>
            </p:cNvPr>
            <p:cNvCxnSpPr>
              <a:cxnSpLocks/>
            </p:cNvCxnSpPr>
            <p:nvPr/>
          </p:nvCxnSpPr>
          <p:spPr>
            <a:xfrm flipH="1" flipV="1">
              <a:off x="6094130" y="4248597"/>
              <a:ext cx="333437" cy="609829"/>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1" name="Straight Arrow Connector 240">
              <a:extLst>
                <a:ext uri="{FF2B5EF4-FFF2-40B4-BE49-F238E27FC236}">
                  <a16:creationId xmlns:a16="http://schemas.microsoft.com/office/drawing/2014/main" id="{89079519-739E-6942-85AA-5DD90FF44367}"/>
                </a:ext>
              </a:extLst>
            </p:cNvPr>
            <p:cNvCxnSpPr>
              <a:cxnSpLocks/>
            </p:cNvCxnSpPr>
            <p:nvPr/>
          </p:nvCxnSpPr>
          <p:spPr>
            <a:xfrm flipV="1">
              <a:off x="6097385" y="3431418"/>
              <a:ext cx="110114" cy="38818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2" name="Straight Arrow Connector 241">
              <a:extLst>
                <a:ext uri="{FF2B5EF4-FFF2-40B4-BE49-F238E27FC236}">
                  <a16:creationId xmlns:a16="http://schemas.microsoft.com/office/drawing/2014/main" id="{BDAE3ABE-3B58-014F-800C-7F67C614EF7F}"/>
                </a:ext>
              </a:extLst>
            </p:cNvPr>
            <p:cNvCxnSpPr>
              <a:cxnSpLocks/>
            </p:cNvCxnSpPr>
            <p:nvPr/>
          </p:nvCxnSpPr>
          <p:spPr>
            <a:xfrm flipV="1">
              <a:off x="6264146" y="2544199"/>
              <a:ext cx="415511" cy="391166"/>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3" name="Straight Arrow Connector 242">
              <a:extLst>
                <a:ext uri="{FF2B5EF4-FFF2-40B4-BE49-F238E27FC236}">
                  <a16:creationId xmlns:a16="http://schemas.microsoft.com/office/drawing/2014/main" id="{47B2751F-3C55-D244-A926-0D528B742E23}"/>
                </a:ext>
              </a:extLst>
            </p:cNvPr>
            <p:cNvCxnSpPr>
              <a:cxnSpLocks/>
            </p:cNvCxnSpPr>
            <p:nvPr/>
          </p:nvCxnSpPr>
          <p:spPr>
            <a:xfrm flipV="1">
              <a:off x="6863847" y="1800304"/>
              <a:ext cx="566377" cy="263843"/>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4" name="Straight Arrow Connector 243">
              <a:extLst>
                <a:ext uri="{FF2B5EF4-FFF2-40B4-BE49-F238E27FC236}">
                  <a16:creationId xmlns:a16="http://schemas.microsoft.com/office/drawing/2014/main" id="{93BD4162-3DAE-5E4F-9E2E-7FF5F2EC3CDB}"/>
                </a:ext>
              </a:extLst>
            </p:cNvPr>
            <p:cNvCxnSpPr>
              <a:cxnSpLocks/>
            </p:cNvCxnSpPr>
            <p:nvPr/>
          </p:nvCxnSpPr>
          <p:spPr>
            <a:xfrm flipH="1" flipV="1">
              <a:off x="9660919" y="4035586"/>
              <a:ext cx="870407" cy="136986"/>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5" name="Straight Arrow Connector 244">
              <a:extLst>
                <a:ext uri="{FF2B5EF4-FFF2-40B4-BE49-F238E27FC236}">
                  <a16:creationId xmlns:a16="http://schemas.microsoft.com/office/drawing/2014/main" id="{84867B35-29AC-D44B-BD97-6629DEEBBE4E}"/>
                </a:ext>
              </a:extLst>
            </p:cNvPr>
            <p:cNvCxnSpPr>
              <a:cxnSpLocks/>
            </p:cNvCxnSpPr>
            <p:nvPr/>
          </p:nvCxnSpPr>
          <p:spPr>
            <a:xfrm flipV="1">
              <a:off x="7706348" y="4007565"/>
              <a:ext cx="382317" cy="330014"/>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6" name="Straight Arrow Connector 245">
              <a:extLst>
                <a:ext uri="{FF2B5EF4-FFF2-40B4-BE49-F238E27FC236}">
                  <a16:creationId xmlns:a16="http://schemas.microsoft.com/office/drawing/2014/main" id="{7BCD5751-4AE6-364C-89BD-488182C9DED9}"/>
                </a:ext>
              </a:extLst>
            </p:cNvPr>
            <p:cNvCxnSpPr>
              <a:cxnSpLocks/>
            </p:cNvCxnSpPr>
            <p:nvPr/>
          </p:nvCxnSpPr>
          <p:spPr>
            <a:xfrm flipH="1" flipV="1">
              <a:off x="7832130" y="4810976"/>
              <a:ext cx="591091" cy="428990"/>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7" name="Straight Arrow Connector 246">
              <a:extLst>
                <a:ext uri="{FF2B5EF4-FFF2-40B4-BE49-F238E27FC236}">
                  <a16:creationId xmlns:a16="http://schemas.microsoft.com/office/drawing/2014/main" id="{AC553610-C1F2-1E43-84AC-4EA4A230D93E}"/>
                </a:ext>
              </a:extLst>
            </p:cNvPr>
            <p:cNvCxnSpPr>
              <a:cxnSpLocks/>
            </p:cNvCxnSpPr>
            <p:nvPr/>
          </p:nvCxnSpPr>
          <p:spPr>
            <a:xfrm flipH="1" flipV="1">
              <a:off x="8043082" y="3301083"/>
              <a:ext cx="368915" cy="277339"/>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8" name="Straight Arrow Connector 247">
              <a:extLst>
                <a:ext uri="{FF2B5EF4-FFF2-40B4-BE49-F238E27FC236}">
                  <a16:creationId xmlns:a16="http://schemas.microsoft.com/office/drawing/2014/main" id="{9A3A970E-7D90-634E-9D05-6EADB5AD79B2}"/>
                </a:ext>
              </a:extLst>
            </p:cNvPr>
            <p:cNvCxnSpPr>
              <a:cxnSpLocks/>
            </p:cNvCxnSpPr>
            <p:nvPr/>
          </p:nvCxnSpPr>
          <p:spPr>
            <a:xfrm flipH="1" flipV="1">
              <a:off x="9288250" y="2528312"/>
              <a:ext cx="65426" cy="42540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49" name="Straight Arrow Connector 248">
              <a:extLst>
                <a:ext uri="{FF2B5EF4-FFF2-40B4-BE49-F238E27FC236}">
                  <a16:creationId xmlns:a16="http://schemas.microsoft.com/office/drawing/2014/main" id="{F2D6CFBA-C3E2-F14A-B238-27CB4DA416ED}"/>
                </a:ext>
              </a:extLst>
            </p:cNvPr>
            <p:cNvCxnSpPr>
              <a:cxnSpLocks/>
            </p:cNvCxnSpPr>
            <p:nvPr/>
          </p:nvCxnSpPr>
          <p:spPr>
            <a:xfrm flipH="1" flipV="1">
              <a:off x="9320962" y="3378085"/>
              <a:ext cx="70666" cy="564861"/>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50" name="Straight Arrow Connector 249">
              <a:extLst>
                <a:ext uri="{FF2B5EF4-FFF2-40B4-BE49-F238E27FC236}">
                  <a16:creationId xmlns:a16="http://schemas.microsoft.com/office/drawing/2014/main" id="{1A07A2A1-3CAA-E743-B970-B7D04FF481A6}"/>
                </a:ext>
              </a:extLst>
            </p:cNvPr>
            <p:cNvCxnSpPr>
              <a:cxnSpLocks/>
            </p:cNvCxnSpPr>
            <p:nvPr/>
          </p:nvCxnSpPr>
          <p:spPr>
            <a:xfrm flipV="1">
              <a:off x="7862371" y="2444362"/>
              <a:ext cx="977179" cy="380706"/>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51" name="Straight Arrow Connector 250">
              <a:extLst>
                <a:ext uri="{FF2B5EF4-FFF2-40B4-BE49-F238E27FC236}">
                  <a16:creationId xmlns:a16="http://schemas.microsoft.com/office/drawing/2014/main" id="{0059A49D-E79B-0A43-8A2A-BDA1CBD06B7D}"/>
                </a:ext>
              </a:extLst>
            </p:cNvPr>
            <p:cNvCxnSpPr>
              <a:cxnSpLocks/>
            </p:cNvCxnSpPr>
            <p:nvPr/>
          </p:nvCxnSpPr>
          <p:spPr>
            <a:xfrm>
              <a:off x="9545607" y="2209876"/>
              <a:ext cx="499129" cy="102640"/>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52" name="Straight Arrow Connector 251">
              <a:extLst>
                <a:ext uri="{FF2B5EF4-FFF2-40B4-BE49-F238E27FC236}">
                  <a16:creationId xmlns:a16="http://schemas.microsoft.com/office/drawing/2014/main" id="{977F61B5-ADFD-8542-BB30-44276FE429CD}"/>
                </a:ext>
              </a:extLst>
            </p:cNvPr>
            <p:cNvCxnSpPr>
              <a:cxnSpLocks/>
            </p:cNvCxnSpPr>
            <p:nvPr/>
          </p:nvCxnSpPr>
          <p:spPr>
            <a:xfrm flipV="1">
              <a:off x="7058365" y="4064924"/>
              <a:ext cx="37771" cy="514091"/>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53" name="Straight Arrow Connector 252">
              <a:extLst>
                <a:ext uri="{FF2B5EF4-FFF2-40B4-BE49-F238E27FC236}">
                  <a16:creationId xmlns:a16="http://schemas.microsoft.com/office/drawing/2014/main" id="{0A9DFDF5-E94C-2244-ADB9-E8F02233D9ED}"/>
                </a:ext>
              </a:extLst>
            </p:cNvPr>
            <p:cNvCxnSpPr>
              <a:cxnSpLocks/>
            </p:cNvCxnSpPr>
            <p:nvPr/>
          </p:nvCxnSpPr>
          <p:spPr>
            <a:xfrm flipV="1">
              <a:off x="7047065" y="3286854"/>
              <a:ext cx="541898" cy="303357"/>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254" name="Straight Arrow Connector 253">
              <a:extLst>
                <a:ext uri="{FF2B5EF4-FFF2-40B4-BE49-F238E27FC236}">
                  <a16:creationId xmlns:a16="http://schemas.microsoft.com/office/drawing/2014/main" id="{76142F6C-0C35-AA4E-85D9-2DF9E14EA55C}"/>
                </a:ext>
              </a:extLst>
            </p:cNvPr>
            <p:cNvCxnSpPr>
              <a:cxnSpLocks/>
            </p:cNvCxnSpPr>
            <p:nvPr/>
          </p:nvCxnSpPr>
          <p:spPr>
            <a:xfrm flipH="1" flipV="1">
              <a:off x="7213059" y="2547132"/>
              <a:ext cx="505329" cy="247086"/>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grpSp>
      <p:cxnSp>
        <p:nvCxnSpPr>
          <p:cNvPr id="256" name="Straight Connector 255">
            <a:extLst>
              <a:ext uri="{FF2B5EF4-FFF2-40B4-BE49-F238E27FC236}">
                <a16:creationId xmlns:a16="http://schemas.microsoft.com/office/drawing/2014/main" id="{C37A42A2-37E9-A148-AFAE-049BAEB17ED5}"/>
              </a:ext>
            </a:extLst>
          </p:cNvPr>
          <p:cNvCxnSpPr>
            <a:cxnSpLocks/>
          </p:cNvCxnSpPr>
          <p:nvPr/>
        </p:nvCxnSpPr>
        <p:spPr>
          <a:xfrm flipV="1">
            <a:off x="7066651" y="4007565"/>
            <a:ext cx="143153" cy="844032"/>
          </a:xfrm>
          <a:prstGeom prst="line">
            <a:avLst/>
          </a:prstGeom>
          <a:ln w="19050">
            <a:prstDash val="solid"/>
          </a:ln>
        </p:spPr>
        <p:style>
          <a:lnRef idx="2">
            <a:schemeClr val="dk1"/>
          </a:lnRef>
          <a:fillRef idx="0">
            <a:schemeClr val="dk1"/>
          </a:fillRef>
          <a:effectRef idx="1">
            <a:schemeClr val="dk1"/>
          </a:effectRef>
          <a:fontRef idx="minor">
            <a:schemeClr val="tx1"/>
          </a:fontRef>
        </p:style>
      </p:cxnSp>
      <p:grpSp>
        <p:nvGrpSpPr>
          <p:cNvPr id="17" name="Group 16">
            <a:extLst>
              <a:ext uri="{FF2B5EF4-FFF2-40B4-BE49-F238E27FC236}">
                <a16:creationId xmlns:a16="http://schemas.microsoft.com/office/drawing/2014/main" id="{8CABDB9D-078D-7140-9B5C-9879E456DC8A}"/>
              </a:ext>
            </a:extLst>
          </p:cNvPr>
          <p:cNvGrpSpPr/>
          <p:nvPr/>
        </p:nvGrpSpPr>
        <p:grpSpPr>
          <a:xfrm>
            <a:off x="5867721" y="2165151"/>
            <a:ext cx="3707196" cy="2551350"/>
            <a:chOff x="5867721" y="2165151"/>
            <a:chExt cx="3707196" cy="2551350"/>
          </a:xfrm>
        </p:grpSpPr>
        <p:sp>
          <p:nvSpPr>
            <p:cNvPr id="5" name="Oval 4">
              <a:extLst>
                <a:ext uri="{FF2B5EF4-FFF2-40B4-BE49-F238E27FC236}">
                  <a16:creationId xmlns:a16="http://schemas.microsoft.com/office/drawing/2014/main" id="{78AB86E2-ED08-6E4D-B7D2-D6FA3E77C70A}"/>
                </a:ext>
              </a:extLst>
            </p:cNvPr>
            <p:cNvSpPr/>
            <p:nvPr/>
          </p:nvSpPr>
          <p:spPr>
            <a:xfrm>
              <a:off x="6572128" y="2238741"/>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a:extLst>
                <a:ext uri="{FF2B5EF4-FFF2-40B4-BE49-F238E27FC236}">
                  <a16:creationId xmlns:a16="http://schemas.microsoft.com/office/drawing/2014/main" id="{582A9955-322D-5243-B997-B6D8BA79CA34}"/>
                </a:ext>
              </a:extLst>
            </p:cNvPr>
            <p:cNvSpPr/>
            <p:nvPr/>
          </p:nvSpPr>
          <p:spPr>
            <a:xfrm>
              <a:off x="5956792" y="3069252"/>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0" name="Oval 99">
              <a:extLst>
                <a:ext uri="{FF2B5EF4-FFF2-40B4-BE49-F238E27FC236}">
                  <a16:creationId xmlns:a16="http://schemas.microsoft.com/office/drawing/2014/main" id="{EF03BA54-7922-7041-9F60-521CF39D509B}"/>
                </a:ext>
              </a:extLst>
            </p:cNvPr>
            <p:cNvSpPr/>
            <p:nvPr/>
          </p:nvSpPr>
          <p:spPr>
            <a:xfrm>
              <a:off x="5867721" y="3884715"/>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a:extLst>
                <a:ext uri="{FF2B5EF4-FFF2-40B4-BE49-F238E27FC236}">
                  <a16:creationId xmlns:a16="http://schemas.microsoft.com/office/drawing/2014/main" id="{84823DE7-EF1E-D645-92C8-A398CA147248}"/>
                </a:ext>
              </a:extLst>
            </p:cNvPr>
            <p:cNvSpPr/>
            <p:nvPr/>
          </p:nvSpPr>
          <p:spPr>
            <a:xfrm>
              <a:off x="7422085" y="4401969"/>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 name="Oval 101">
              <a:extLst>
                <a:ext uri="{FF2B5EF4-FFF2-40B4-BE49-F238E27FC236}">
                  <a16:creationId xmlns:a16="http://schemas.microsoft.com/office/drawing/2014/main" id="{9E3A02D2-28F0-1047-9340-7651A0AC8395}"/>
                </a:ext>
              </a:extLst>
            </p:cNvPr>
            <p:cNvSpPr/>
            <p:nvPr/>
          </p:nvSpPr>
          <p:spPr>
            <a:xfrm>
              <a:off x="6832521" y="3684117"/>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3" name="Oval 102">
              <a:extLst>
                <a:ext uri="{FF2B5EF4-FFF2-40B4-BE49-F238E27FC236}">
                  <a16:creationId xmlns:a16="http://schemas.microsoft.com/office/drawing/2014/main" id="{A57F605B-2CDE-9045-AA02-B40826530854}"/>
                </a:ext>
              </a:extLst>
            </p:cNvPr>
            <p:cNvSpPr/>
            <p:nvPr/>
          </p:nvSpPr>
          <p:spPr>
            <a:xfrm>
              <a:off x="8800333" y="3001874"/>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Oval 103">
              <a:extLst>
                <a:ext uri="{FF2B5EF4-FFF2-40B4-BE49-F238E27FC236}">
                  <a16:creationId xmlns:a16="http://schemas.microsoft.com/office/drawing/2014/main" id="{20A36774-46F8-994E-BC78-EA4BBEA71B2F}"/>
                </a:ext>
              </a:extLst>
            </p:cNvPr>
            <p:cNvSpPr/>
            <p:nvPr/>
          </p:nvSpPr>
          <p:spPr>
            <a:xfrm>
              <a:off x="8796799" y="3979980"/>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Oval 104">
              <a:extLst>
                <a:ext uri="{FF2B5EF4-FFF2-40B4-BE49-F238E27FC236}">
                  <a16:creationId xmlns:a16="http://schemas.microsoft.com/office/drawing/2014/main" id="{B9D06178-AE0D-3648-86D4-B0545E7CF152}"/>
                </a:ext>
              </a:extLst>
            </p:cNvPr>
            <p:cNvSpPr/>
            <p:nvPr/>
          </p:nvSpPr>
          <p:spPr>
            <a:xfrm>
              <a:off x="7523754" y="2922149"/>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Oval 105">
              <a:extLst>
                <a:ext uri="{FF2B5EF4-FFF2-40B4-BE49-F238E27FC236}">
                  <a16:creationId xmlns:a16="http://schemas.microsoft.com/office/drawing/2014/main" id="{FED00188-2778-F546-8D76-C02383A329E5}"/>
                </a:ext>
              </a:extLst>
            </p:cNvPr>
            <p:cNvSpPr/>
            <p:nvPr/>
          </p:nvSpPr>
          <p:spPr>
            <a:xfrm>
              <a:off x="7982694" y="3650236"/>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DB3C7A76-1076-554F-AB78-E62641865E0C}"/>
                </a:ext>
              </a:extLst>
            </p:cNvPr>
            <p:cNvSpPr/>
            <p:nvPr/>
          </p:nvSpPr>
          <p:spPr>
            <a:xfrm>
              <a:off x="8813841" y="2165151"/>
              <a:ext cx="761076" cy="314532"/>
            </a:xfrm>
            <a:prstGeom prst="ellipse">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22225">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2" name="Group 11">
            <a:extLst>
              <a:ext uri="{FF2B5EF4-FFF2-40B4-BE49-F238E27FC236}">
                <a16:creationId xmlns:a16="http://schemas.microsoft.com/office/drawing/2014/main" id="{E67B95A5-B6CA-4F4D-9B4C-5477BABF891D}"/>
              </a:ext>
            </a:extLst>
          </p:cNvPr>
          <p:cNvGrpSpPr/>
          <p:nvPr/>
        </p:nvGrpSpPr>
        <p:grpSpPr>
          <a:xfrm>
            <a:off x="4631604" y="3438532"/>
            <a:ext cx="682372" cy="761594"/>
            <a:chOff x="4692922" y="3460051"/>
            <a:chExt cx="682372" cy="761594"/>
          </a:xfrm>
        </p:grpSpPr>
        <p:pic>
          <p:nvPicPr>
            <p:cNvPr id="137" name="Picture 136" descr="fig1(2).png">
              <a:extLst>
                <a:ext uri="{FF2B5EF4-FFF2-40B4-BE49-F238E27FC236}">
                  <a16:creationId xmlns:a16="http://schemas.microsoft.com/office/drawing/2014/main" id="{4B929EEB-F814-0A4E-81DA-37D8A7989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39" name="Picture 138" descr="fig1(2).png">
              <a:extLst>
                <a:ext uri="{FF2B5EF4-FFF2-40B4-BE49-F238E27FC236}">
                  <a16:creationId xmlns:a16="http://schemas.microsoft.com/office/drawing/2014/main" id="{2FCCB8E1-502F-8443-BB7E-F453FF467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0" name="Picture 139" descr="fig1(2).png">
              <a:extLst>
                <a:ext uri="{FF2B5EF4-FFF2-40B4-BE49-F238E27FC236}">
                  <a16:creationId xmlns:a16="http://schemas.microsoft.com/office/drawing/2014/main" id="{388D5942-3443-9F44-BB39-9450C6286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42" name="Group 141">
            <a:extLst>
              <a:ext uri="{FF2B5EF4-FFF2-40B4-BE49-F238E27FC236}">
                <a16:creationId xmlns:a16="http://schemas.microsoft.com/office/drawing/2014/main" id="{62D2A949-EE93-F449-99A2-240F869EA44F}"/>
              </a:ext>
            </a:extLst>
          </p:cNvPr>
          <p:cNvGrpSpPr/>
          <p:nvPr/>
        </p:nvGrpSpPr>
        <p:grpSpPr>
          <a:xfrm>
            <a:off x="8558105" y="4936664"/>
            <a:ext cx="682372" cy="761594"/>
            <a:chOff x="4692922" y="3460051"/>
            <a:chExt cx="682372" cy="761594"/>
          </a:xfrm>
        </p:grpSpPr>
        <p:pic>
          <p:nvPicPr>
            <p:cNvPr id="143" name="Picture 142" descr="fig1(2).png">
              <a:extLst>
                <a:ext uri="{FF2B5EF4-FFF2-40B4-BE49-F238E27FC236}">
                  <a16:creationId xmlns:a16="http://schemas.microsoft.com/office/drawing/2014/main" id="{9C0F97E1-838E-FA48-B480-B3C535BDD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44" name="Picture 143" descr="fig1(2).png">
              <a:extLst>
                <a:ext uri="{FF2B5EF4-FFF2-40B4-BE49-F238E27FC236}">
                  <a16:creationId xmlns:a16="http://schemas.microsoft.com/office/drawing/2014/main" id="{EE744E5D-D061-124F-9676-FBDA0478FA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5" name="Picture 144" descr="fig1(2).png">
              <a:extLst>
                <a:ext uri="{FF2B5EF4-FFF2-40B4-BE49-F238E27FC236}">
                  <a16:creationId xmlns:a16="http://schemas.microsoft.com/office/drawing/2014/main" id="{BA4B89D0-3B63-8044-AB04-304A9BD8B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46" name="Group 145">
            <a:extLst>
              <a:ext uri="{FF2B5EF4-FFF2-40B4-BE49-F238E27FC236}">
                <a16:creationId xmlns:a16="http://schemas.microsoft.com/office/drawing/2014/main" id="{02A5D087-0CF6-A042-AFF4-7F9DBA70ACEA}"/>
              </a:ext>
            </a:extLst>
          </p:cNvPr>
          <p:cNvGrpSpPr/>
          <p:nvPr/>
        </p:nvGrpSpPr>
        <p:grpSpPr>
          <a:xfrm>
            <a:off x="6491228" y="4966499"/>
            <a:ext cx="682372" cy="761594"/>
            <a:chOff x="4692922" y="3460051"/>
            <a:chExt cx="682372" cy="761594"/>
          </a:xfrm>
        </p:grpSpPr>
        <p:pic>
          <p:nvPicPr>
            <p:cNvPr id="147" name="Picture 146" descr="fig1(2).png">
              <a:extLst>
                <a:ext uri="{FF2B5EF4-FFF2-40B4-BE49-F238E27FC236}">
                  <a16:creationId xmlns:a16="http://schemas.microsoft.com/office/drawing/2014/main" id="{6DB9D9A7-4F68-C749-8A0A-A6700626E3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48" name="Picture 147" descr="fig1(2).png">
              <a:extLst>
                <a:ext uri="{FF2B5EF4-FFF2-40B4-BE49-F238E27FC236}">
                  <a16:creationId xmlns:a16="http://schemas.microsoft.com/office/drawing/2014/main" id="{048E8840-7D3D-774F-B42F-70B54C930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49" name="Picture 148" descr="fig1(2).png">
              <a:extLst>
                <a:ext uri="{FF2B5EF4-FFF2-40B4-BE49-F238E27FC236}">
                  <a16:creationId xmlns:a16="http://schemas.microsoft.com/office/drawing/2014/main" id="{21F34400-53C4-7B41-8842-1F96ECC416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50" name="Group 149">
            <a:extLst>
              <a:ext uri="{FF2B5EF4-FFF2-40B4-BE49-F238E27FC236}">
                <a16:creationId xmlns:a16="http://schemas.microsoft.com/office/drawing/2014/main" id="{4793A5D7-95B4-7546-8AB7-EF423AD2345D}"/>
              </a:ext>
            </a:extLst>
          </p:cNvPr>
          <p:cNvGrpSpPr/>
          <p:nvPr/>
        </p:nvGrpSpPr>
        <p:grpSpPr>
          <a:xfrm>
            <a:off x="10691423" y="3942946"/>
            <a:ext cx="682372" cy="761594"/>
            <a:chOff x="4692922" y="3460051"/>
            <a:chExt cx="682372" cy="761594"/>
          </a:xfrm>
        </p:grpSpPr>
        <p:pic>
          <p:nvPicPr>
            <p:cNvPr id="151" name="Picture 150" descr="fig1(2).png">
              <a:extLst>
                <a:ext uri="{FF2B5EF4-FFF2-40B4-BE49-F238E27FC236}">
                  <a16:creationId xmlns:a16="http://schemas.microsoft.com/office/drawing/2014/main" id="{66152B9E-8804-6541-B2F0-B8211C7A2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455" y="3460051"/>
              <a:ext cx="310107" cy="380797"/>
            </a:xfrm>
            <a:prstGeom prst="rect">
              <a:avLst/>
            </a:prstGeom>
          </p:spPr>
        </p:pic>
        <p:pic>
          <p:nvPicPr>
            <p:cNvPr id="152" name="Picture 151" descr="fig1(2).png">
              <a:extLst>
                <a:ext uri="{FF2B5EF4-FFF2-40B4-BE49-F238E27FC236}">
                  <a16:creationId xmlns:a16="http://schemas.microsoft.com/office/drawing/2014/main" id="{12490158-7D0C-2E46-9FD9-EE11F585E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5187" y="3833878"/>
              <a:ext cx="310107" cy="380797"/>
            </a:xfrm>
            <a:prstGeom prst="rect">
              <a:avLst/>
            </a:prstGeom>
          </p:spPr>
        </p:pic>
        <p:pic>
          <p:nvPicPr>
            <p:cNvPr id="153" name="Picture 152" descr="fig1(2).png">
              <a:extLst>
                <a:ext uri="{FF2B5EF4-FFF2-40B4-BE49-F238E27FC236}">
                  <a16:creationId xmlns:a16="http://schemas.microsoft.com/office/drawing/2014/main" id="{0F034863-56B2-2C47-80D6-F779B155C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922" y="3840848"/>
              <a:ext cx="310107" cy="380797"/>
            </a:xfrm>
            <a:prstGeom prst="rect">
              <a:avLst/>
            </a:prstGeom>
          </p:spPr>
        </p:pic>
      </p:grpSp>
      <p:grpSp>
        <p:nvGrpSpPr>
          <p:cNvPr id="14" name="Group 13">
            <a:extLst>
              <a:ext uri="{FF2B5EF4-FFF2-40B4-BE49-F238E27FC236}">
                <a16:creationId xmlns:a16="http://schemas.microsoft.com/office/drawing/2014/main" id="{F1916128-0E9E-8144-92A5-583A2646348A}"/>
              </a:ext>
            </a:extLst>
          </p:cNvPr>
          <p:cNvGrpSpPr/>
          <p:nvPr/>
        </p:nvGrpSpPr>
        <p:grpSpPr>
          <a:xfrm>
            <a:off x="4305423" y="3596437"/>
            <a:ext cx="6225903" cy="2085179"/>
            <a:chOff x="4305423" y="3596437"/>
            <a:chExt cx="6225903" cy="2085179"/>
          </a:xfrm>
        </p:grpSpPr>
        <p:pic>
          <p:nvPicPr>
            <p:cNvPr id="11" name="Picture 10">
              <a:extLst>
                <a:ext uri="{FF2B5EF4-FFF2-40B4-BE49-F238E27FC236}">
                  <a16:creationId xmlns:a16="http://schemas.microsoft.com/office/drawing/2014/main" id="{63D90B92-ADC3-CC45-9B31-6659BA179BDB}"/>
                </a:ext>
              </a:extLst>
            </p:cNvPr>
            <p:cNvPicPr>
              <a:picLocks noChangeAspect="1"/>
            </p:cNvPicPr>
            <p:nvPr/>
          </p:nvPicPr>
          <p:blipFill>
            <a:blip r:embed="rId5"/>
            <a:stretch>
              <a:fillRect/>
            </a:stretch>
          </p:blipFill>
          <p:spPr>
            <a:xfrm>
              <a:off x="6027541" y="5228559"/>
              <a:ext cx="348321" cy="348321"/>
            </a:xfrm>
            <a:prstGeom prst="rect">
              <a:avLst/>
            </a:prstGeom>
          </p:spPr>
        </p:pic>
        <p:pic>
          <p:nvPicPr>
            <p:cNvPr id="158" name="Picture 157">
              <a:extLst>
                <a:ext uri="{FF2B5EF4-FFF2-40B4-BE49-F238E27FC236}">
                  <a16:creationId xmlns:a16="http://schemas.microsoft.com/office/drawing/2014/main" id="{16F547C4-6EE6-114D-97B6-F42CFEFD8353}"/>
                </a:ext>
              </a:extLst>
            </p:cNvPr>
            <p:cNvPicPr>
              <a:picLocks noChangeAspect="1"/>
            </p:cNvPicPr>
            <p:nvPr/>
          </p:nvPicPr>
          <p:blipFill>
            <a:blip r:embed="rId5"/>
            <a:stretch>
              <a:fillRect/>
            </a:stretch>
          </p:blipFill>
          <p:spPr>
            <a:xfrm>
              <a:off x="4305423" y="3596437"/>
              <a:ext cx="348321" cy="348321"/>
            </a:xfrm>
            <a:prstGeom prst="rect">
              <a:avLst/>
            </a:prstGeom>
          </p:spPr>
        </p:pic>
        <p:pic>
          <p:nvPicPr>
            <p:cNvPr id="159" name="Picture 158">
              <a:extLst>
                <a:ext uri="{FF2B5EF4-FFF2-40B4-BE49-F238E27FC236}">
                  <a16:creationId xmlns:a16="http://schemas.microsoft.com/office/drawing/2014/main" id="{F4CEC8F6-2C92-784D-8009-4841F6AD7696}"/>
                </a:ext>
              </a:extLst>
            </p:cNvPr>
            <p:cNvPicPr>
              <a:picLocks noChangeAspect="1"/>
            </p:cNvPicPr>
            <p:nvPr/>
          </p:nvPicPr>
          <p:blipFill>
            <a:blip r:embed="rId5"/>
            <a:stretch>
              <a:fillRect/>
            </a:stretch>
          </p:blipFill>
          <p:spPr>
            <a:xfrm>
              <a:off x="8111722" y="5333295"/>
              <a:ext cx="348321" cy="348321"/>
            </a:xfrm>
            <a:prstGeom prst="rect">
              <a:avLst/>
            </a:prstGeom>
          </p:spPr>
        </p:pic>
        <p:pic>
          <p:nvPicPr>
            <p:cNvPr id="160" name="Picture 159">
              <a:extLst>
                <a:ext uri="{FF2B5EF4-FFF2-40B4-BE49-F238E27FC236}">
                  <a16:creationId xmlns:a16="http://schemas.microsoft.com/office/drawing/2014/main" id="{E21B4D9D-7279-1847-9DB6-7DC7A05FD07D}"/>
                </a:ext>
              </a:extLst>
            </p:cNvPr>
            <p:cNvPicPr>
              <a:picLocks noChangeAspect="1"/>
            </p:cNvPicPr>
            <p:nvPr/>
          </p:nvPicPr>
          <p:blipFill>
            <a:blip r:embed="rId5"/>
            <a:stretch>
              <a:fillRect/>
            </a:stretch>
          </p:blipFill>
          <p:spPr>
            <a:xfrm>
              <a:off x="10183005" y="4419759"/>
              <a:ext cx="348321" cy="348321"/>
            </a:xfrm>
            <a:prstGeom prst="rect">
              <a:avLst/>
            </a:prstGeom>
          </p:spPr>
        </p:pic>
      </p:grpSp>
      <p:grpSp>
        <p:nvGrpSpPr>
          <p:cNvPr id="15" name="Group 14">
            <a:extLst>
              <a:ext uri="{FF2B5EF4-FFF2-40B4-BE49-F238E27FC236}">
                <a16:creationId xmlns:a16="http://schemas.microsoft.com/office/drawing/2014/main" id="{0E44DBD4-4AF6-F94F-BFF7-8F0637CD3AEC}"/>
              </a:ext>
            </a:extLst>
          </p:cNvPr>
          <p:cNvGrpSpPr/>
          <p:nvPr/>
        </p:nvGrpSpPr>
        <p:grpSpPr>
          <a:xfrm>
            <a:off x="8619774" y="1150801"/>
            <a:ext cx="2332293" cy="764075"/>
            <a:chOff x="8614661" y="1226222"/>
            <a:chExt cx="2218832" cy="764075"/>
          </a:xfrm>
        </p:grpSpPr>
        <p:grpSp>
          <p:nvGrpSpPr>
            <p:cNvPr id="118" name="Group 117">
              <a:extLst>
                <a:ext uri="{FF2B5EF4-FFF2-40B4-BE49-F238E27FC236}">
                  <a16:creationId xmlns:a16="http://schemas.microsoft.com/office/drawing/2014/main" id="{F68D0DEE-DC5E-DF46-879F-789F6EE42940}"/>
                </a:ext>
              </a:extLst>
            </p:cNvPr>
            <p:cNvGrpSpPr/>
            <p:nvPr/>
          </p:nvGrpSpPr>
          <p:grpSpPr>
            <a:xfrm>
              <a:off x="8614661" y="1226222"/>
              <a:ext cx="272453" cy="312689"/>
              <a:chOff x="5746750" y="167055"/>
              <a:chExt cx="704248" cy="808253"/>
            </a:xfrm>
          </p:grpSpPr>
          <p:grpSp>
            <p:nvGrpSpPr>
              <p:cNvPr id="121" name="Group 120">
                <a:extLst>
                  <a:ext uri="{FF2B5EF4-FFF2-40B4-BE49-F238E27FC236}">
                    <a16:creationId xmlns:a16="http://schemas.microsoft.com/office/drawing/2014/main" id="{F3C42B61-2494-1441-B2EC-9323ACDB0E6D}"/>
                  </a:ext>
                </a:extLst>
              </p:cNvPr>
              <p:cNvGrpSpPr/>
              <p:nvPr/>
            </p:nvGrpSpPr>
            <p:grpSpPr>
              <a:xfrm>
                <a:off x="5746750" y="167055"/>
                <a:ext cx="704248" cy="808253"/>
                <a:chOff x="6227413" y="242541"/>
                <a:chExt cx="269398" cy="309184"/>
              </a:xfrm>
            </p:grpSpPr>
            <p:sp>
              <p:nvSpPr>
                <p:cNvPr id="124" name="Rounded Rectangle 123">
                  <a:extLst>
                    <a:ext uri="{FF2B5EF4-FFF2-40B4-BE49-F238E27FC236}">
                      <a16:creationId xmlns:a16="http://schemas.microsoft.com/office/drawing/2014/main" id="{327E80C9-2293-9341-A601-4E71F8924869}"/>
                    </a:ext>
                  </a:extLst>
                </p:cNvPr>
                <p:cNvSpPr/>
                <p:nvPr/>
              </p:nvSpPr>
              <p:spPr>
                <a:xfrm>
                  <a:off x="6227413"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id="{214A7947-6005-0D4C-B429-3DE6ADEE518B}"/>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6" name="Rounded Rectangle 125">
                  <a:extLst>
                    <a:ext uri="{FF2B5EF4-FFF2-40B4-BE49-F238E27FC236}">
                      <a16:creationId xmlns:a16="http://schemas.microsoft.com/office/drawing/2014/main" id="{1897D152-61A9-554B-B8F0-6B525E4855C1}"/>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7" name="Rounded Rectangle 126">
                  <a:extLst>
                    <a:ext uri="{FF2B5EF4-FFF2-40B4-BE49-F238E27FC236}">
                      <a16:creationId xmlns:a16="http://schemas.microsoft.com/office/drawing/2014/main" id="{64E27FE2-90D5-F540-A83B-B8705D3D0233}"/>
                    </a:ext>
                  </a:extLst>
                </p:cNvPr>
                <p:cNvSpPr/>
                <p:nvPr/>
              </p:nvSpPr>
              <p:spPr>
                <a:xfrm>
                  <a:off x="6248541" y="371158"/>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8" name="Rounded Rectangle 127">
                  <a:extLst>
                    <a:ext uri="{FF2B5EF4-FFF2-40B4-BE49-F238E27FC236}">
                      <a16:creationId xmlns:a16="http://schemas.microsoft.com/office/drawing/2014/main" id="{F8E38818-3DA7-9D4F-9DDC-779831AEC7AB}"/>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9" name="Rounded Rectangle 128">
                  <a:extLst>
                    <a:ext uri="{FF2B5EF4-FFF2-40B4-BE49-F238E27FC236}">
                      <a16:creationId xmlns:a16="http://schemas.microsoft.com/office/drawing/2014/main" id="{9D8B7C8C-EA5B-4943-94E1-A3C36B7F6496}"/>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22" name="Rounded Rectangle 121">
                <a:extLst>
                  <a:ext uri="{FF2B5EF4-FFF2-40B4-BE49-F238E27FC236}">
                    <a16:creationId xmlns:a16="http://schemas.microsoft.com/office/drawing/2014/main" id="{9D6841E4-F03A-464A-A0CD-661BDDD8FECA}"/>
                  </a:ext>
                </a:extLst>
              </p:cNvPr>
              <p:cNvSpPr/>
              <p:nvPr/>
            </p:nvSpPr>
            <p:spPr>
              <a:xfrm>
                <a:off x="5801982" y="353820"/>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3" name="Rounded Rectangle 122">
                <a:extLst>
                  <a:ext uri="{FF2B5EF4-FFF2-40B4-BE49-F238E27FC236}">
                    <a16:creationId xmlns:a16="http://schemas.microsoft.com/office/drawing/2014/main" id="{8A853940-F48C-624A-9952-5AF4AE0FED27}"/>
                  </a:ext>
                </a:extLst>
              </p:cNvPr>
              <p:cNvSpPr/>
              <p:nvPr/>
            </p:nvSpPr>
            <p:spPr>
              <a:xfrm>
                <a:off x="5801982" y="204362"/>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28638611-6122-E74D-86B4-B1F14C81834C}"/>
                </a:ext>
              </a:extLst>
            </p:cNvPr>
            <p:cNvGrpSpPr/>
            <p:nvPr/>
          </p:nvGrpSpPr>
          <p:grpSpPr>
            <a:xfrm>
              <a:off x="10561040" y="1677608"/>
              <a:ext cx="272453" cy="312689"/>
              <a:chOff x="5746750" y="167055"/>
              <a:chExt cx="704248" cy="808253"/>
            </a:xfrm>
          </p:grpSpPr>
          <p:grpSp>
            <p:nvGrpSpPr>
              <p:cNvPr id="164" name="Group 163">
                <a:extLst>
                  <a:ext uri="{FF2B5EF4-FFF2-40B4-BE49-F238E27FC236}">
                    <a16:creationId xmlns:a16="http://schemas.microsoft.com/office/drawing/2014/main" id="{53E14CCA-DFAA-094F-AAF7-4CC55AC99C2E}"/>
                  </a:ext>
                </a:extLst>
              </p:cNvPr>
              <p:cNvGrpSpPr/>
              <p:nvPr/>
            </p:nvGrpSpPr>
            <p:grpSpPr>
              <a:xfrm>
                <a:off x="5746750" y="167055"/>
                <a:ext cx="704248" cy="808253"/>
                <a:chOff x="6227413" y="242541"/>
                <a:chExt cx="269398" cy="309184"/>
              </a:xfrm>
            </p:grpSpPr>
            <p:sp>
              <p:nvSpPr>
                <p:cNvPr id="167" name="Rounded Rectangle 166">
                  <a:extLst>
                    <a:ext uri="{FF2B5EF4-FFF2-40B4-BE49-F238E27FC236}">
                      <a16:creationId xmlns:a16="http://schemas.microsoft.com/office/drawing/2014/main" id="{2ADD549B-9000-0A49-B441-688D68BBC815}"/>
                    </a:ext>
                  </a:extLst>
                </p:cNvPr>
                <p:cNvSpPr/>
                <p:nvPr/>
              </p:nvSpPr>
              <p:spPr>
                <a:xfrm>
                  <a:off x="6227413"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68" name="Rounded Rectangle 167">
                  <a:extLst>
                    <a:ext uri="{FF2B5EF4-FFF2-40B4-BE49-F238E27FC236}">
                      <a16:creationId xmlns:a16="http://schemas.microsoft.com/office/drawing/2014/main" id="{878D2422-067F-C942-9B9C-3A973619125A}"/>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9" name="Rounded Rectangle 168">
                  <a:extLst>
                    <a:ext uri="{FF2B5EF4-FFF2-40B4-BE49-F238E27FC236}">
                      <a16:creationId xmlns:a16="http://schemas.microsoft.com/office/drawing/2014/main" id="{5E1973ED-A4B5-B64C-9854-2FFD3D083D17}"/>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0" name="Rounded Rectangle 169">
                  <a:extLst>
                    <a:ext uri="{FF2B5EF4-FFF2-40B4-BE49-F238E27FC236}">
                      <a16:creationId xmlns:a16="http://schemas.microsoft.com/office/drawing/2014/main" id="{3C290807-2457-E24A-8EF1-AE45939291B4}"/>
                    </a:ext>
                  </a:extLst>
                </p:cNvPr>
                <p:cNvSpPr/>
                <p:nvPr/>
              </p:nvSpPr>
              <p:spPr>
                <a:xfrm>
                  <a:off x="6248541" y="371158"/>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Rounded Rectangle 170">
                  <a:extLst>
                    <a:ext uri="{FF2B5EF4-FFF2-40B4-BE49-F238E27FC236}">
                      <a16:creationId xmlns:a16="http://schemas.microsoft.com/office/drawing/2014/main" id="{07CBA039-6252-CD42-9213-A2898694D1CE}"/>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Rounded Rectangle 171">
                  <a:extLst>
                    <a:ext uri="{FF2B5EF4-FFF2-40B4-BE49-F238E27FC236}">
                      <a16:creationId xmlns:a16="http://schemas.microsoft.com/office/drawing/2014/main" id="{3014059B-35E1-6642-8522-27B546D3079B}"/>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65" name="Rounded Rectangle 164">
                <a:extLst>
                  <a:ext uri="{FF2B5EF4-FFF2-40B4-BE49-F238E27FC236}">
                    <a16:creationId xmlns:a16="http://schemas.microsoft.com/office/drawing/2014/main" id="{CBE879C7-7682-1C4C-BC24-C6FC3934CEBA}"/>
                  </a:ext>
                </a:extLst>
              </p:cNvPr>
              <p:cNvSpPr/>
              <p:nvPr/>
            </p:nvSpPr>
            <p:spPr>
              <a:xfrm>
                <a:off x="5801982" y="353820"/>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6" name="Rounded Rectangle 165">
                <a:extLst>
                  <a:ext uri="{FF2B5EF4-FFF2-40B4-BE49-F238E27FC236}">
                    <a16:creationId xmlns:a16="http://schemas.microsoft.com/office/drawing/2014/main" id="{9BC6975D-AF70-C14D-976C-36B73D5297F3}"/>
                  </a:ext>
                </a:extLst>
              </p:cNvPr>
              <p:cNvSpPr/>
              <p:nvPr/>
            </p:nvSpPr>
            <p:spPr>
              <a:xfrm>
                <a:off x="5801982" y="204362"/>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E8717E65-FBD9-3B43-8A56-B5DE94C06F8A}"/>
              </a:ext>
            </a:extLst>
          </p:cNvPr>
          <p:cNvGrpSpPr/>
          <p:nvPr/>
        </p:nvGrpSpPr>
        <p:grpSpPr>
          <a:xfrm>
            <a:off x="6435066" y="2449580"/>
            <a:ext cx="3044486" cy="1038347"/>
            <a:chOff x="6435066" y="2449580"/>
            <a:chExt cx="3044486" cy="1038347"/>
          </a:xfrm>
        </p:grpSpPr>
        <p:grpSp>
          <p:nvGrpSpPr>
            <p:cNvPr id="183" name="Group 182">
              <a:extLst>
                <a:ext uri="{FF2B5EF4-FFF2-40B4-BE49-F238E27FC236}">
                  <a16:creationId xmlns:a16="http://schemas.microsoft.com/office/drawing/2014/main" id="{025791E4-72EF-3849-96A9-3219EFD3EAAC}"/>
                </a:ext>
              </a:extLst>
            </p:cNvPr>
            <p:cNvGrpSpPr/>
            <p:nvPr/>
          </p:nvGrpSpPr>
          <p:grpSpPr>
            <a:xfrm rot="13943615">
              <a:off x="6692508" y="2575614"/>
              <a:ext cx="151025" cy="665909"/>
              <a:chOff x="7362815" y="138234"/>
              <a:chExt cx="680720" cy="781253"/>
            </a:xfrm>
          </p:grpSpPr>
          <p:grpSp>
            <p:nvGrpSpPr>
              <p:cNvPr id="184" name="Group 183">
                <a:extLst>
                  <a:ext uri="{FF2B5EF4-FFF2-40B4-BE49-F238E27FC236}">
                    <a16:creationId xmlns:a16="http://schemas.microsoft.com/office/drawing/2014/main" id="{2246E0F9-127A-7949-BF26-1E96850EA5D4}"/>
                  </a:ext>
                </a:extLst>
              </p:cNvPr>
              <p:cNvGrpSpPr/>
              <p:nvPr/>
            </p:nvGrpSpPr>
            <p:grpSpPr>
              <a:xfrm>
                <a:off x="7362815" y="138234"/>
                <a:ext cx="680720" cy="781253"/>
                <a:chOff x="6227418" y="242541"/>
                <a:chExt cx="269398" cy="309184"/>
              </a:xfrm>
            </p:grpSpPr>
            <p:sp>
              <p:nvSpPr>
                <p:cNvPr id="186" name="Rounded Rectangle 185">
                  <a:extLst>
                    <a:ext uri="{FF2B5EF4-FFF2-40B4-BE49-F238E27FC236}">
                      <a16:creationId xmlns:a16="http://schemas.microsoft.com/office/drawing/2014/main" id="{38234779-96C8-5340-89E2-3D2004EF0310}"/>
                    </a:ext>
                  </a:extLst>
                </p:cNvPr>
                <p:cNvSpPr/>
                <p:nvPr/>
              </p:nvSpPr>
              <p:spPr>
                <a:xfrm>
                  <a:off x="6227418"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7" name="Rounded Rectangle 186">
                  <a:extLst>
                    <a:ext uri="{FF2B5EF4-FFF2-40B4-BE49-F238E27FC236}">
                      <a16:creationId xmlns:a16="http://schemas.microsoft.com/office/drawing/2014/main" id="{130B3C37-5A94-424E-9691-4C6E360E37F1}"/>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8" name="Rounded Rectangle 187">
                  <a:extLst>
                    <a:ext uri="{FF2B5EF4-FFF2-40B4-BE49-F238E27FC236}">
                      <a16:creationId xmlns:a16="http://schemas.microsoft.com/office/drawing/2014/main" id="{92E97D12-5567-2F49-9924-D6222676A09E}"/>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9" name="Rounded Rectangle 188">
                  <a:extLst>
                    <a:ext uri="{FF2B5EF4-FFF2-40B4-BE49-F238E27FC236}">
                      <a16:creationId xmlns:a16="http://schemas.microsoft.com/office/drawing/2014/main" id="{A89ED4EA-A426-DE43-905B-49B2A915EEFD}"/>
                    </a:ext>
                  </a:extLst>
                </p:cNvPr>
                <p:cNvSpPr/>
                <p:nvPr/>
              </p:nvSpPr>
              <p:spPr>
                <a:xfrm>
                  <a:off x="6248541" y="371158"/>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0" name="Rounded Rectangle 189">
                  <a:extLst>
                    <a:ext uri="{FF2B5EF4-FFF2-40B4-BE49-F238E27FC236}">
                      <a16:creationId xmlns:a16="http://schemas.microsoft.com/office/drawing/2014/main" id="{F2A364B8-3286-BE41-B9A3-7B46BB28662E}"/>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 name="Rounded Rectangle 190">
                  <a:extLst>
                    <a:ext uri="{FF2B5EF4-FFF2-40B4-BE49-F238E27FC236}">
                      <a16:creationId xmlns:a16="http://schemas.microsoft.com/office/drawing/2014/main" id="{B5A8F847-793D-C449-9A4D-7E63428D6DAC}"/>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185" name="Rounded Rectangle 184">
                <a:extLst>
                  <a:ext uri="{FF2B5EF4-FFF2-40B4-BE49-F238E27FC236}">
                    <a16:creationId xmlns:a16="http://schemas.microsoft.com/office/drawing/2014/main" id="{1053E782-E676-8341-889E-A1CA13BB2D85}"/>
                  </a:ext>
                </a:extLst>
              </p:cNvPr>
              <p:cNvSpPr/>
              <p:nvPr/>
            </p:nvSpPr>
            <p:spPr>
              <a:xfrm>
                <a:off x="7416212" y="463226"/>
                <a:ext cx="573950" cy="115524"/>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92" name="Group 191">
              <a:extLst>
                <a:ext uri="{FF2B5EF4-FFF2-40B4-BE49-F238E27FC236}">
                  <a16:creationId xmlns:a16="http://schemas.microsoft.com/office/drawing/2014/main" id="{3393ABE1-2C92-B043-8A27-D129EFB8E65A}"/>
                </a:ext>
              </a:extLst>
            </p:cNvPr>
            <p:cNvGrpSpPr/>
            <p:nvPr/>
          </p:nvGrpSpPr>
          <p:grpSpPr>
            <a:xfrm rot="14928889">
              <a:off x="8484235" y="3073558"/>
              <a:ext cx="151025" cy="665909"/>
              <a:chOff x="7362815" y="138234"/>
              <a:chExt cx="680720" cy="781253"/>
            </a:xfrm>
          </p:grpSpPr>
          <p:grpSp>
            <p:nvGrpSpPr>
              <p:cNvPr id="285" name="Group 284">
                <a:extLst>
                  <a:ext uri="{FF2B5EF4-FFF2-40B4-BE49-F238E27FC236}">
                    <a16:creationId xmlns:a16="http://schemas.microsoft.com/office/drawing/2014/main" id="{AB6C6BC9-C108-1F45-93C8-8FC44C5B9F23}"/>
                  </a:ext>
                </a:extLst>
              </p:cNvPr>
              <p:cNvGrpSpPr/>
              <p:nvPr/>
            </p:nvGrpSpPr>
            <p:grpSpPr>
              <a:xfrm>
                <a:off x="7362815" y="138234"/>
                <a:ext cx="680720" cy="781253"/>
                <a:chOff x="6227418" y="242541"/>
                <a:chExt cx="269398" cy="309184"/>
              </a:xfrm>
            </p:grpSpPr>
            <p:sp>
              <p:nvSpPr>
                <p:cNvPr id="287" name="Rounded Rectangle 286">
                  <a:extLst>
                    <a:ext uri="{FF2B5EF4-FFF2-40B4-BE49-F238E27FC236}">
                      <a16:creationId xmlns:a16="http://schemas.microsoft.com/office/drawing/2014/main" id="{B3B42DF0-97B7-DF42-A57E-7FFC1B741C5F}"/>
                    </a:ext>
                  </a:extLst>
                </p:cNvPr>
                <p:cNvSpPr/>
                <p:nvPr/>
              </p:nvSpPr>
              <p:spPr>
                <a:xfrm>
                  <a:off x="6227418"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8" name="Rounded Rectangle 287">
                  <a:extLst>
                    <a:ext uri="{FF2B5EF4-FFF2-40B4-BE49-F238E27FC236}">
                      <a16:creationId xmlns:a16="http://schemas.microsoft.com/office/drawing/2014/main" id="{FBF6D8C2-0D1B-2B41-BB41-0CB297CE3D43}"/>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89" name="Rounded Rectangle 288">
                  <a:extLst>
                    <a:ext uri="{FF2B5EF4-FFF2-40B4-BE49-F238E27FC236}">
                      <a16:creationId xmlns:a16="http://schemas.microsoft.com/office/drawing/2014/main" id="{1DAE1E5E-2BAD-0A40-BA4E-AA142CDAD15F}"/>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0" name="Rounded Rectangle 289">
                  <a:extLst>
                    <a:ext uri="{FF2B5EF4-FFF2-40B4-BE49-F238E27FC236}">
                      <a16:creationId xmlns:a16="http://schemas.microsoft.com/office/drawing/2014/main" id="{BA5115B2-A828-DE46-8B55-EA47F92F5B77}"/>
                    </a:ext>
                  </a:extLst>
                </p:cNvPr>
                <p:cNvSpPr/>
                <p:nvPr/>
              </p:nvSpPr>
              <p:spPr>
                <a:xfrm>
                  <a:off x="6248541" y="371158"/>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1" name="Rounded Rectangle 290">
                  <a:extLst>
                    <a:ext uri="{FF2B5EF4-FFF2-40B4-BE49-F238E27FC236}">
                      <a16:creationId xmlns:a16="http://schemas.microsoft.com/office/drawing/2014/main" id="{11F29864-B58D-D044-B7D2-8DCC433BB36B}"/>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2" name="Rounded Rectangle 291">
                  <a:extLst>
                    <a:ext uri="{FF2B5EF4-FFF2-40B4-BE49-F238E27FC236}">
                      <a16:creationId xmlns:a16="http://schemas.microsoft.com/office/drawing/2014/main" id="{909AE37C-FC33-1640-9F7B-7FA2E3DEEC3E}"/>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86" name="Rounded Rectangle 285">
                <a:extLst>
                  <a:ext uri="{FF2B5EF4-FFF2-40B4-BE49-F238E27FC236}">
                    <a16:creationId xmlns:a16="http://schemas.microsoft.com/office/drawing/2014/main" id="{02377B6D-7B7E-2442-A53A-A288AC96FCB9}"/>
                  </a:ext>
                </a:extLst>
              </p:cNvPr>
              <p:cNvSpPr/>
              <p:nvPr/>
            </p:nvSpPr>
            <p:spPr>
              <a:xfrm>
                <a:off x="7416212" y="463226"/>
                <a:ext cx="573950" cy="115524"/>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93" name="Group 292">
              <a:extLst>
                <a:ext uri="{FF2B5EF4-FFF2-40B4-BE49-F238E27FC236}">
                  <a16:creationId xmlns:a16="http://schemas.microsoft.com/office/drawing/2014/main" id="{BC4CC093-7854-ED4E-8EA4-8FE9D279979E}"/>
                </a:ext>
              </a:extLst>
            </p:cNvPr>
            <p:cNvGrpSpPr/>
            <p:nvPr/>
          </p:nvGrpSpPr>
          <p:grpSpPr>
            <a:xfrm rot="17545710">
              <a:off x="6930952" y="3079460"/>
              <a:ext cx="151025" cy="665909"/>
              <a:chOff x="7362815" y="138234"/>
              <a:chExt cx="680720" cy="781253"/>
            </a:xfrm>
          </p:grpSpPr>
          <p:grpSp>
            <p:nvGrpSpPr>
              <p:cNvPr id="294" name="Group 293">
                <a:extLst>
                  <a:ext uri="{FF2B5EF4-FFF2-40B4-BE49-F238E27FC236}">
                    <a16:creationId xmlns:a16="http://schemas.microsoft.com/office/drawing/2014/main" id="{00E4ECE2-E837-A64F-8393-B50D19E8B73E}"/>
                  </a:ext>
                </a:extLst>
              </p:cNvPr>
              <p:cNvGrpSpPr/>
              <p:nvPr/>
            </p:nvGrpSpPr>
            <p:grpSpPr>
              <a:xfrm>
                <a:off x="7362815" y="138234"/>
                <a:ext cx="680720" cy="781253"/>
                <a:chOff x="6227418" y="242541"/>
                <a:chExt cx="269398" cy="309184"/>
              </a:xfrm>
            </p:grpSpPr>
            <p:sp>
              <p:nvSpPr>
                <p:cNvPr id="296" name="Rounded Rectangle 295">
                  <a:extLst>
                    <a:ext uri="{FF2B5EF4-FFF2-40B4-BE49-F238E27FC236}">
                      <a16:creationId xmlns:a16="http://schemas.microsoft.com/office/drawing/2014/main" id="{A45E30DC-A5A9-914B-8A91-312A6F7B8CBB}"/>
                    </a:ext>
                  </a:extLst>
                </p:cNvPr>
                <p:cNvSpPr/>
                <p:nvPr/>
              </p:nvSpPr>
              <p:spPr>
                <a:xfrm>
                  <a:off x="6227418"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7" name="Rounded Rectangle 296">
                  <a:extLst>
                    <a:ext uri="{FF2B5EF4-FFF2-40B4-BE49-F238E27FC236}">
                      <a16:creationId xmlns:a16="http://schemas.microsoft.com/office/drawing/2014/main" id="{423D79C1-E2C6-CD45-B080-1B65BA269C75}"/>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8" name="Rounded Rectangle 297">
                  <a:extLst>
                    <a:ext uri="{FF2B5EF4-FFF2-40B4-BE49-F238E27FC236}">
                      <a16:creationId xmlns:a16="http://schemas.microsoft.com/office/drawing/2014/main" id="{F87B7358-7B2E-464C-987D-A004109DEFF2}"/>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9" name="Rounded Rectangle 298">
                  <a:extLst>
                    <a:ext uri="{FF2B5EF4-FFF2-40B4-BE49-F238E27FC236}">
                      <a16:creationId xmlns:a16="http://schemas.microsoft.com/office/drawing/2014/main" id="{09E8DCEF-5486-714E-BA0A-3EEF6DBB14AC}"/>
                    </a:ext>
                  </a:extLst>
                </p:cNvPr>
                <p:cNvSpPr/>
                <p:nvPr/>
              </p:nvSpPr>
              <p:spPr>
                <a:xfrm>
                  <a:off x="6248541" y="371158"/>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0" name="Rounded Rectangle 299">
                  <a:extLst>
                    <a:ext uri="{FF2B5EF4-FFF2-40B4-BE49-F238E27FC236}">
                      <a16:creationId xmlns:a16="http://schemas.microsoft.com/office/drawing/2014/main" id="{EBEE5893-EE5F-3146-BD43-4B273E6FA343}"/>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1" name="Rounded Rectangle 300">
                  <a:extLst>
                    <a:ext uri="{FF2B5EF4-FFF2-40B4-BE49-F238E27FC236}">
                      <a16:creationId xmlns:a16="http://schemas.microsoft.com/office/drawing/2014/main" id="{2F5AA523-03AF-0D4E-ADA4-8D447B6D8736}"/>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95" name="Rounded Rectangle 294">
                <a:extLst>
                  <a:ext uri="{FF2B5EF4-FFF2-40B4-BE49-F238E27FC236}">
                    <a16:creationId xmlns:a16="http://schemas.microsoft.com/office/drawing/2014/main" id="{89427B2B-06F8-6A4E-A40E-81E3159A1F4A}"/>
                  </a:ext>
                </a:extLst>
              </p:cNvPr>
              <p:cNvSpPr/>
              <p:nvPr/>
            </p:nvSpPr>
            <p:spPr>
              <a:xfrm>
                <a:off x="7416212" y="463226"/>
                <a:ext cx="573950" cy="115524"/>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13" name="Group 312">
              <a:extLst>
                <a:ext uri="{FF2B5EF4-FFF2-40B4-BE49-F238E27FC236}">
                  <a16:creationId xmlns:a16="http://schemas.microsoft.com/office/drawing/2014/main" id="{161AD8BC-C2AD-2449-A318-8D957BAB4378}"/>
                </a:ext>
              </a:extLst>
            </p:cNvPr>
            <p:cNvGrpSpPr/>
            <p:nvPr/>
          </p:nvGrpSpPr>
          <p:grpSpPr>
            <a:xfrm rot="20963528">
              <a:off x="9324104" y="2449580"/>
              <a:ext cx="155448" cy="667512"/>
              <a:chOff x="5746750" y="167055"/>
              <a:chExt cx="704248" cy="808253"/>
            </a:xfrm>
          </p:grpSpPr>
          <p:grpSp>
            <p:nvGrpSpPr>
              <p:cNvPr id="316" name="Group 315">
                <a:extLst>
                  <a:ext uri="{FF2B5EF4-FFF2-40B4-BE49-F238E27FC236}">
                    <a16:creationId xmlns:a16="http://schemas.microsoft.com/office/drawing/2014/main" id="{B96707C4-645F-5141-8950-2A29CB387D9E}"/>
                  </a:ext>
                </a:extLst>
              </p:cNvPr>
              <p:cNvGrpSpPr/>
              <p:nvPr/>
            </p:nvGrpSpPr>
            <p:grpSpPr>
              <a:xfrm>
                <a:off x="5746750" y="167055"/>
                <a:ext cx="704248" cy="808253"/>
                <a:chOff x="6227413" y="242541"/>
                <a:chExt cx="269398" cy="309184"/>
              </a:xfrm>
            </p:grpSpPr>
            <p:sp>
              <p:nvSpPr>
                <p:cNvPr id="319" name="Rounded Rectangle 318">
                  <a:extLst>
                    <a:ext uri="{FF2B5EF4-FFF2-40B4-BE49-F238E27FC236}">
                      <a16:creationId xmlns:a16="http://schemas.microsoft.com/office/drawing/2014/main" id="{10186A6D-D72D-0C43-B0D4-94B1C2E47C76}"/>
                    </a:ext>
                  </a:extLst>
                </p:cNvPr>
                <p:cNvSpPr/>
                <p:nvPr/>
              </p:nvSpPr>
              <p:spPr>
                <a:xfrm>
                  <a:off x="6227413"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0" name="Rounded Rectangle 319">
                  <a:extLst>
                    <a:ext uri="{FF2B5EF4-FFF2-40B4-BE49-F238E27FC236}">
                      <a16:creationId xmlns:a16="http://schemas.microsoft.com/office/drawing/2014/main" id="{3E9A0FAA-B090-B441-B1F8-52EAB1ADD66F}"/>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1" name="Rounded Rectangle 320">
                  <a:extLst>
                    <a:ext uri="{FF2B5EF4-FFF2-40B4-BE49-F238E27FC236}">
                      <a16:creationId xmlns:a16="http://schemas.microsoft.com/office/drawing/2014/main" id="{95ED0EE7-285D-8A45-877D-05FAA1E745A9}"/>
                    </a:ext>
                  </a:extLst>
                </p:cNvPr>
                <p:cNvSpPr/>
                <p:nvPr/>
              </p:nvSpPr>
              <p:spPr>
                <a:xfrm>
                  <a:off x="6248541" y="428331"/>
                  <a:ext cx="227143" cy="45719"/>
                </a:xfrm>
                <a:prstGeom prst="roundRect">
                  <a:avLst/>
                </a:prstGeom>
                <a:gradFill>
                  <a:gsLst>
                    <a:gs pos="51000">
                      <a:srgbClr val="82FF57"/>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2" name="Rounded Rectangle 321">
                  <a:extLst>
                    <a:ext uri="{FF2B5EF4-FFF2-40B4-BE49-F238E27FC236}">
                      <a16:creationId xmlns:a16="http://schemas.microsoft.com/office/drawing/2014/main" id="{EF0AE576-7CE3-7040-9E91-80BE3AEBC75C}"/>
                    </a:ext>
                  </a:extLst>
                </p:cNvPr>
                <p:cNvSpPr/>
                <p:nvPr/>
              </p:nvSpPr>
              <p:spPr>
                <a:xfrm>
                  <a:off x="6248541" y="371158"/>
                  <a:ext cx="227143" cy="45719"/>
                </a:xfrm>
                <a:prstGeom prst="roundRect">
                  <a:avLst/>
                </a:prstGeom>
                <a:gradFill>
                  <a:gsLst>
                    <a:gs pos="51000">
                      <a:srgbClr val="82FF57"/>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3" name="Rounded Rectangle 322">
                  <a:extLst>
                    <a:ext uri="{FF2B5EF4-FFF2-40B4-BE49-F238E27FC236}">
                      <a16:creationId xmlns:a16="http://schemas.microsoft.com/office/drawing/2014/main" id="{BA2EC175-6698-6341-B6EB-32C4C5658B84}"/>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4" name="Rounded Rectangle 323">
                  <a:extLst>
                    <a:ext uri="{FF2B5EF4-FFF2-40B4-BE49-F238E27FC236}">
                      <a16:creationId xmlns:a16="http://schemas.microsoft.com/office/drawing/2014/main" id="{47416C5C-E8E1-AD4C-8E19-072EDCB0EB6F}"/>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17" name="Rounded Rectangle 316">
                <a:extLst>
                  <a:ext uri="{FF2B5EF4-FFF2-40B4-BE49-F238E27FC236}">
                    <a16:creationId xmlns:a16="http://schemas.microsoft.com/office/drawing/2014/main" id="{BAFF01CC-F558-C449-A7BA-D70123476941}"/>
                  </a:ext>
                </a:extLst>
              </p:cNvPr>
              <p:cNvSpPr/>
              <p:nvPr/>
            </p:nvSpPr>
            <p:spPr>
              <a:xfrm>
                <a:off x="5801982" y="353820"/>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8" name="Rounded Rectangle 317">
                <a:extLst>
                  <a:ext uri="{FF2B5EF4-FFF2-40B4-BE49-F238E27FC236}">
                    <a16:creationId xmlns:a16="http://schemas.microsoft.com/office/drawing/2014/main" id="{5BDCDF26-64D2-4749-BA94-8D7A0FA74A4C}"/>
                  </a:ext>
                </a:extLst>
              </p:cNvPr>
              <p:cNvSpPr/>
              <p:nvPr/>
            </p:nvSpPr>
            <p:spPr>
              <a:xfrm>
                <a:off x="5801982" y="204362"/>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325" name="Group 324">
              <a:extLst>
                <a:ext uri="{FF2B5EF4-FFF2-40B4-BE49-F238E27FC236}">
                  <a16:creationId xmlns:a16="http://schemas.microsoft.com/office/drawing/2014/main" id="{B01892A1-74F3-E849-BF06-F2ED27B41D97}"/>
                </a:ext>
              </a:extLst>
            </p:cNvPr>
            <p:cNvGrpSpPr/>
            <p:nvPr/>
          </p:nvGrpSpPr>
          <p:grpSpPr>
            <a:xfrm rot="15119775">
              <a:off x="8217249" y="2259420"/>
              <a:ext cx="155448" cy="667512"/>
              <a:chOff x="5746750" y="167055"/>
              <a:chExt cx="704248" cy="808253"/>
            </a:xfrm>
          </p:grpSpPr>
          <p:grpSp>
            <p:nvGrpSpPr>
              <p:cNvPr id="326" name="Group 325">
                <a:extLst>
                  <a:ext uri="{FF2B5EF4-FFF2-40B4-BE49-F238E27FC236}">
                    <a16:creationId xmlns:a16="http://schemas.microsoft.com/office/drawing/2014/main" id="{8EFB4CBE-98BA-734E-8D2D-23BC49A7970C}"/>
                  </a:ext>
                </a:extLst>
              </p:cNvPr>
              <p:cNvGrpSpPr/>
              <p:nvPr/>
            </p:nvGrpSpPr>
            <p:grpSpPr>
              <a:xfrm>
                <a:off x="5746750" y="167055"/>
                <a:ext cx="704248" cy="808253"/>
                <a:chOff x="6227413" y="242541"/>
                <a:chExt cx="269398" cy="309184"/>
              </a:xfrm>
            </p:grpSpPr>
            <p:sp>
              <p:nvSpPr>
                <p:cNvPr id="329" name="Rounded Rectangle 328">
                  <a:extLst>
                    <a:ext uri="{FF2B5EF4-FFF2-40B4-BE49-F238E27FC236}">
                      <a16:creationId xmlns:a16="http://schemas.microsoft.com/office/drawing/2014/main" id="{CF67E00E-63B1-4544-84C9-5599119C996E}"/>
                    </a:ext>
                  </a:extLst>
                </p:cNvPr>
                <p:cNvSpPr/>
                <p:nvPr/>
              </p:nvSpPr>
              <p:spPr>
                <a:xfrm>
                  <a:off x="6227413" y="242541"/>
                  <a:ext cx="269398" cy="309184"/>
                </a:xfrm>
                <a:prstGeom prst="roundRect">
                  <a:avLst/>
                </a:prstGeom>
                <a:noFill/>
                <a:ln w="3175" cmpd="sng">
                  <a:solidFill>
                    <a:schemeClr val="bg1">
                      <a:lumMod val="65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30" name="Rounded Rectangle 329">
                  <a:extLst>
                    <a:ext uri="{FF2B5EF4-FFF2-40B4-BE49-F238E27FC236}">
                      <a16:creationId xmlns:a16="http://schemas.microsoft.com/office/drawing/2014/main" id="{5D9622CE-901C-CD4D-B9A1-AE50BC0F895E}"/>
                    </a:ext>
                  </a:extLst>
                </p:cNvPr>
                <p:cNvSpPr/>
                <p:nvPr/>
              </p:nvSpPr>
              <p:spPr>
                <a:xfrm>
                  <a:off x="6248541" y="485504"/>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1" name="Rounded Rectangle 330">
                  <a:extLst>
                    <a:ext uri="{FF2B5EF4-FFF2-40B4-BE49-F238E27FC236}">
                      <a16:creationId xmlns:a16="http://schemas.microsoft.com/office/drawing/2014/main" id="{BB929DBE-B24F-5543-B49C-AFA7E6FEC4EE}"/>
                    </a:ext>
                  </a:extLst>
                </p:cNvPr>
                <p:cNvSpPr/>
                <p:nvPr/>
              </p:nvSpPr>
              <p:spPr>
                <a:xfrm>
                  <a:off x="6248541" y="428331"/>
                  <a:ext cx="227143" cy="45719"/>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2" name="Rounded Rectangle 331">
                  <a:extLst>
                    <a:ext uri="{FF2B5EF4-FFF2-40B4-BE49-F238E27FC236}">
                      <a16:creationId xmlns:a16="http://schemas.microsoft.com/office/drawing/2014/main" id="{4347201E-8DED-8942-9685-D97E9A543E79}"/>
                    </a:ext>
                  </a:extLst>
                </p:cNvPr>
                <p:cNvSpPr/>
                <p:nvPr/>
              </p:nvSpPr>
              <p:spPr>
                <a:xfrm>
                  <a:off x="6248541" y="371158"/>
                  <a:ext cx="227143" cy="45719"/>
                </a:xfrm>
                <a:prstGeom prst="roundRect">
                  <a:avLst/>
                </a:prstGeom>
                <a:gradFill>
                  <a:gsLst>
                    <a:gs pos="51000">
                      <a:srgbClr val="82FF57"/>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3" name="Rounded Rectangle 332">
                  <a:extLst>
                    <a:ext uri="{FF2B5EF4-FFF2-40B4-BE49-F238E27FC236}">
                      <a16:creationId xmlns:a16="http://schemas.microsoft.com/office/drawing/2014/main" id="{753428B7-354C-9147-8DA5-0A81D6135C3F}"/>
                    </a:ext>
                  </a:extLst>
                </p:cNvPr>
                <p:cNvSpPr/>
                <p:nvPr/>
              </p:nvSpPr>
              <p:spPr>
                <a:xfrm>
                  <a:off x="6248541" y="256812"/>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34" name="Rounded Rectangle 333">
                  <a:extLst>
                    <a:ext uri="{FF2B5EF4-FFF2-40B4-BE49-F238E27FC236}">
                      <a16:creationId xmlns:a16="http://schemas.microsoft.com/office/drawing/2014/main" id="{162FA86B-BA49-204D-894C-803EE9E2BCB7}"/>
                    </a:ext>
                  </a:extLst>
                </p:cNvPr>
                <p:cNvSpPr/>
                <p:nvPr/>
              </p:nvSpPr>
              <p:spPr>
                <a:xfrm>
                  <a:off x="6248541" y="313985"/>
                  <a:ext cx="227143" cy="45719"/>
                </a:xfrm>
                <a:prstGeom prst="roundRect">
                  <a:avLst/>
                </a:prstGeom>
                <a:gradFill>
                  <a:gsLst>
                    <a:gs pos="51000">
                      <a:srgbClr val="37FF00"/>
                    </a:gs>
                    <a:gs pos="0">
                      <a:srgbClr val="008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327" name="Rounded Rectangle 326">
                <a:extLst>
                  <a:ext uri="{FF2B5EF4-FFF2-40B4-BE49-F238E27FC236}">
                    <a16:creationId xmlns:a16="http://schemas.microsoft.com/office/drawing/2014/main" id="{4231FD73-C587-5748-B04C-3E19D770A261}"/>
                  </a:ext>
                </a:extLst>
              </p:cNvPr>
              <p:cNvSpPr/>
              <p:nvPr/>
            </p:nvSpPr>
            <p:spPr>
              <a:xfrm>
                <a:off x="5801982" y="353820"/>
                <a:ext cx="593787" cy="119516"/>
              </a:xfrm>
              <a:prstGeom prst="roundRect">
                <a:avLst/>
              </a:prstGeom>
              <a:gradFill>
                <a:gsLst>
                  <a:gs pos="48000">
                    <a:srgbClr val="82FF57"/>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8" name="Rounded Rectangle 327">
                <a:extLst>
                  <a:ext uri="{FF2B5EF4-FFF2-40B4-BE49-F238E27FC236}">
                    <a16:creationId xmlns:a16="http://schemas.microsoft.com/office/drawing/2014/main" id="{D28A5872-DF19-BC4D-A948-723CED114C97}"/>
                  </a:ext>
                </a:extLst>
              </p:cNvPr>
              <p:cNvSpPr/>
              <p:nvPr/>
            </p:nvSpPr>
            <p:spPr>
              <a:xfrm>
                <a:off x="5801982" y="204362"/>
                <a:ext cx="593787" cy="119516"/>
              </a:xfrm>
              <a:prstGeom prst="roundRect">
                <a:avLst/>
              </a:prstGeom>
              <a:gradFill>
                <a:gsLst>
                  <a:gs pos="51000">
                    <a:srgbClr val="FF0000"/>
                  </a:gs>
                  <a:gs pos="0">
                    <a:srgbClr val="D70000"/>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D3A3F738-1B2C-4344-9CF8-EE5639B6D31A}"/>
              </a:ext>
            </a:extLst>
          </p:cNvPr>
          <p:cNvGrpSpPr/>
          <p:nvPr/>
        </p:nvGrpSpPr>
        <p:grpSpPr>
          <a:xfrm>
            <a:off x="6007065" y="2221316"/>
            <a:ext cx="3430645" cy="2439171"/>
            <a:chOff x="6007065" y="2221316"/>
            <a:chExt cx="3430645" cy="2439171"/>
          </a:xfrm>
        </p:grpSpPr>
        <p:grpSp>
          <p:nvGrpSpPr>
            <p:cNvPr id="19" name="Group 18">
              <a:extLst>
                <a:ext uri="{FF2B5EF4-FFF2-40B4-BE49-F238E27FC236}">
                  <a16:creationId xmlns:a16="http://schemas.microsoft.com/office/drawing/2014/main" id="{99602FEB-B0FD-0244-A90A-9E789E3F8DA6}"/>
                </a:ext>
              </a:extLst>
            </p:cNvPr>
            <p:cNvGrpSpPr/>
            <p:nvPr/>
          </p:nvGrpSpPr>
          <p:grpSpPr>
            <a:xfrm>
              <a:off x="8923022" y="4033983"/>
              <a:ext cx="494828" cy="198722"/>
              <a:chOff x="9375840" y="4617998"/>
              <a:chExt cx="520918" cy="238920"/>
            </a:xfrm>
          </p:grpSpPr>
          <p:sp>
            <p:nvSpPr>
              <p:cNvPr id="337" name="Rounded Rectangle 336">
                <a:extLst>
                  <a:ext uri="{FF2B5EF4-FFF2-40B4-BE49-F238E27FC236}">
                    <a16:creationId xmlns:a16="http://schemas.microsoft.com/office/drawing/2014/main" id="{8B2F0360-D424-6049-A9D2-7F686B67AD29}"/>
                  </a:ext>
                </a:extLst>
              </p:cNvPr>
              <p:cNvSpPr/>
              <p:nvPr/>
            </p:nvSpPr>
            <p:spPr>
              <a:xfrm>
                <a:off x="9784890" y="461799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a:extLst>
                  <a:ext uri="{FF2B5EF4-FFF2-40B4-BE49-F238E27FC236}">
                    <a16:creationId xmlns:a16="http://schemas.microsoft.com/office/drawing/2014/main" id="{965C93AD-BC5E-3545-AA0E-E3786DFE7676}"/>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a:extLst>
                  <a:ext uri="{FF2B5EF4-FFF2-40B4-BE49-F238E27FC236}">
                    <a16:creationId xmlns:a16="http://schemas.microsoft.com/office/drawing/2014/main" id="{FE04E838-3856-6843-8271-5DB1D85EB08E}"/>
                  </a:ext>
                </a:extLst>
              </p:cNvPr>
              <p:cNvSpPr/>
              <p:nvPr/>
            </p:nvSpPr>
            <p:spPr>
              <a:xfrm>
                <a:off x="9784890" y="474684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a:extLst>
                  <a:ext uri="{FF2B5EF4-FFF2-40B4-BE49-F238E27FC236}">
                    <a16:creationId xmlns:a16="http://schemas.microsoft.com/office/drawing/2014/main" id="{CE013456-5004-1342-A835-586EF369734B}"/>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a:extLst>
                  <a:ext uri="{FF2B5EF4-FFF2-40B4-BE49-F238E27FC236}">
                    <a16:creationId xmlns:a16="http://schemas.microsoft.com/office/drawing/2014/main" id="{76418E7B-C4E4-C94E-9CBB-0E8B6699FCF5}"/>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ed Rectangle 341">
                <a:extLst>
                  <a:ext uri="{FF2B5EF4-FFF2-40B4-BE49-F238E27FC236}">
                    <a16:creationId xmlns:a16="http://schemas.microsoft.com/office/drawing/2014/main" id="{DBF215B4-EE3B-C04A-80A3-BEDF9D19FBEB}"/>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342">
                <a:extLst>
                  <a:ext uri="{FF2B5EF4-FFF2-40B4-BE49-F238E27FC236}">
                    <a16:creationId xmlns:a16="http://schemas.microsoft.com/office/drawing/2014/main" id="{F456571C-D614-0D4B-BFA2-9499DAFB7A6B}"/>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343">
                <a:extLst>
                  <a:ext uri="{FF2B5EF4-FFF2-40B4-BE49-F238E27FC236}">
                    <a16:creationId xmlns:a16="http://schemas.microsoft.com/office/drawing/2014/main" id="{71CF4AA4-4714-9841-AEEC-DB4301D06AB5}"/>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344">
              <a:extLst>
                <a:ext uri="{FF2B5EF4-FFF2-40B4-BE49-F238E27FC236}">
                  <a16:creationId xmlns:a16="http://schemas.microsoft.com/office/drawing/2014/main" id="{6B664994-49DD-7843-BFBA-DB5B26EF44DF}"/>
                </a:ext>
              </a:extLst>
            </p:cNvPr>
            <p:cNvGrpSpPr/>
            <p:nvPr/>
          </p:nvGrpSpPr>
          <p:grpSpPr>
            <a:xfrm>
              <a:off x="8238377" y="3702418"/>
              <a:ext cx="235786" cy="194296"/>
              <a:chOff x="9375840" y="4623319"/>
              <a:chExt cx="248218" cy="233599"/>
            </a:xfrm>
          </p:grpSpPr>
          <p:sp>
            <p:nvSpPr>
              <p:cNvPr id="350" name="Rounded Rectangle 349">
                <a:extLst>
                  <a:ext uri="{FF2B5EF4-FFF2-40B4-BE49-F238E27FC236}">
                    <a16:creationId xmlns:a16="http://schemas.microsoft.com/office/drawing/2014/main" id="{DE49890E-9A0F-6844-9C4D-6BD1F71CE64C}"/>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a:extLst>
                  <a:ext uri="{FF2B5EF4-FFF2-40B4-BE49-F238E27FC236}">
                    <a16:creationId xmlns:a16="http://schemas.microsoft.com/office/drawing/2014/main" id="{437417B1-BC02-7A4A-A4E4-621C61EE8168}"/>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a:extLst>
                  <a:ext uri="{FF2B5EF4-FFF2-40B4-BE49-F238E27FC236}">
                    <a16:creationId xmlns:a16="http://schemas.microsoft.com/office/drawing/2014/main" id="{BB6811A0-299C-2C43-B5BC-2E24A5227E99}"/>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ounded Rectangle 352">
                <a:extLst>
                  <a:ext uri="{FF2B5EF4-FFF2-40B4-BE49-F238E27FC236}">
                    <a16:creationId xmlns:a16="http://schemas.microsoft.com/office/drawing/2014/main" id="{7DA1AC88-7D03-CF46-A9FB-7428421B0F98}"/>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353">
              <a:extLst>
                <a:ext uri="{FF2B5EF4-FFF2-40B4-BE49-F238E27FC236}">
                  <a16:creationId xmlns:a16="http://schemas.microsoft.com/office/drawing/2014/main" id="{49A3ECEF-50A2-5449-838B-56BCE03468ED}"/>
                </a:ext>
              </a:extLst>
            </p:cNvPr>
            <p:cNvGrpSpPr/>
            <p:nvPr/>
          </p:nvGrpSpPr>
          <p:grpSpPr>
            <a:xfrm>
              <a:off x="6714976" y="2281048"/>
              <a:ext cx="494828" cy="198722"/>
              <a:chOff x="9375840" y="4617998"/>
              <a:chExt cx="520918" cy="238920"/>
            </a:xfrm>
          </p:grpSpPr>
          <p:sp>
            <p:nvSpPr>
              <p:cNvPr id="355" name="Rounded Rectangle 354">
                <a:extLst>
                  <a:ext uri="{FF2B5EF4-FFF2-40B4-BE49-F238E27FC236}">
                    <a16:creationId xmlns:a16="http://schemas.microsoft.com/office/drawing/2014/main" id="{71496440-19A5-C345-B0C2-927D1263FDA0}"/>
                  </a:ext>
                </a:extLst>
              </p:cNvPr>
              <p:cNvSpPr/>
              <p:nvPr/>
            </p:nvSpPr>
            <p:spPr>
              <a:xfrm>
                <a:off x="9784890" y="461799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ed Rectangle 355">
                <a:extLst>
                  <a:ext uri="{FF2B5EF4-FFF2-40B4-BE49-F238E27FC236}">
                    <a16:creationId xmlns:a16="http://schemas.microsoft.com/office/drawing/2014/main" id="{E58E6041-2030-064C-B078-6B8C817C8669}"/>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a:extLst>
                  <a:ext uri="{FF2B5EF4-FFF2-40B4-BE49-F238E27FC236}">
                    <a16:creationId xmlns:a16="http://schemas.microsoft.com/office/drawing/2014/main" id="{303C33AE-83ED-9E4A-BC4C-CBDD321B9A8C}"/>
                  </a:ext>
                </a:extLst>
              </p:cNvPr>
              <p:cNvSpPr/>
              <p:nvPr/>
            </p:nvSpPr>
            <p:spPr>
              <a:xfrm>
                <a:off x="9784890" y="474684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a:extLst>
                  <a:ext uri="{FF2B5EF4-FFF2-40B4-BE49-F238E27FC236}">
                    <a16:creationId xmlns:a16="http://schemas.microsoft.com/office/drawing/2014/main" id="{24CC28E6-9D4D-254C-955E-62246DCA985C}"/>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a:extLst>
                  <a:ext uri="{FF2B5EF4-FFF2-40B4-BE49-F238E27FC236}">
                    <a16:creationId xmlns:a16="http://schemas.microsoft.com/office/drawing/2014/main" id="{79FEBC35-B3E1-C645-B54F-CF9564B13544}"/>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a:extLst>
                  <a:ext uri="{FF2B5EF4-FFF2-40B4-BE49-F238E27FC236}">
                    <a16:creationId xmlns:a16="http://schemas.microsoft.com/office/drawing/2014/main" id="{05EB72EE-062D-C940-BB58-B75422A25B60}"/>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a:extLst>
                  <a:ext uri="{FF2B5EF4-FFF2-40B4-BE49-F238E27FC236}">
                    <a16:creationId xmlns:a16="http://schemas.microsoft.com/office/drawing/2014/main" id="{EB51387C-E35A-1649-B205-C24D55A5BAFB}"/>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ed Rectangle 361">
                <a:extLst>
                  <a:ext uri="{FF2B5EF4-FFF2-40B4-BE49-F238E27FC236}">
                    <a16:creationId xmlns:a16="http://schemas.microsoft.com/office/drawing/2014/main" id="{9601704F-1C7B-F948-B5B4-467F0603D174}"/>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a:extLst>
                <a:ext uri="{FF2B5EF4-FFF2-40B4-BE49-F238E27FC236}">
                  <a16:creationId xmlns:a16="http://schemas.microsoft.com/office/drawing/2014/main" id="{B8921E39-083A-594F-807B-34B466ACE090}"/>
                </a:ext>
              </a:extLst>
            </p:cNvPr>
            <p:cNvGrpSpPr/>
            <p:nvPr/>
          </p:nvGrpSpPr>
          <p:grpSpPr>
            <a:xfrm>
              <a:off x="7751220" y="2976193"/>
              <a:ext cx="235786" cy="194296"/>
              <a:chOff x="9375840" y="4623319"/>
              <a:chExt cx="248218" cy="233599"/>
            </a:xfrm>
          </p:grpSpPr>
          <p:sp>
            <p:nvSpPr>
              <p:cNvPr id="364" name="Rounded Rectangle 363">
                <a:extLst>
                  <a:ext uri="{FF2B5EF4-FFF2-40B4-BE49-F238E27FC236}">
                    <a16:creationId xmlns:a16="http://schemas.microsoft.com/office/drawing/2014/main" id="{EFD5C619-6462-8F4B-9D2D-FC491987D226}"/>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a:extLst>
                  <a:ext uri="{FF2B5EF4-FFF2-40B4-BE49-F238E27FC236}">
                    <a16:creationId xmlns:a16="http://schemas.microsoft.com/office/drawing/2014/main" id="{E6DBA087-DC89-3F4F-98F2-3C1180B68E66}"/>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a:extLst>
                  <a:ext uri="{FF2B5EF4-FFF2-40B4-BE49-F238E27FC236}">
                    <a16:creationId xmlns:a16="http://schemas.microsoft.com/office/drawing/2014/main" id="{795A491C-59AA-CD41-8C4A-D8BB50290FA3}"/>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a:extLst>
                  <a:ext uri="{FF2B5EF4-FFF2-40B4-BE49-F238E27FC236}">
                    <a16:creationId xmlns:a16="http://schemas.microsoft.com/office/drawing/2014/main" id="{0F92FAA8-A6F8-C841-BF15-CC14099B86CF}"/>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8" name="Group 367">
              <a:extLst>
                <a:ext uri="{FF2B5EF4-FFF2-40B4-BE49-F238E27FC236}">
                  <a16:creationId xmlns:a16="http://schemas.microsoft.com/office/drawing/2014/main" id="{7A9D19FB-171A-4042-92AF-4E8437C9D79E}"/>
                </a:ext>
              </a:extLst>
            </p:cNvPr>
            <p:cNvGrpSpPr/>
            <p:nvPr/>
          </p:nvGrpSpPr>
          <p:grpSpPr>
            <a:xfrm>
              <a:off x="6143844" y="3126164"/>
              <a:ext cx="365307" cy="198722"/>
              <a:chOff x="9375840" y="4617998"/>
              <a:chExt cx="384568" cy="238920"/>
            </a:xfrm>
          </p:grpSpPr>
          <p:sp>
            <p:nvSpPr>
              <p:cNvPr id="370" name="Rounded Rectangle 369">
                <a:extLst>
                  <a:ext uri="{FF2B5EF4-FFF2-40B4-BE49-F238E27FC236}">
                    <a16:creationId xmlns:a16="http://schemas.microsoft.com/office/drawing/2014/main" id="{EB54CD6D-9976-E24A-B0C1-2EE14226A622}"/>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ounded Rectangle 371">
                <a:extLst>
                  <a:ext uri="{FF2B5EF4-FFF2-40B4-BE49-F238E27FC236}">
                    <a16:creationId xmlns:a16="http://schemas.microsoft.com/office/drawing/2014/main" id="{BED7F6AB-20A6-9340-8CF7-0A03C80B016B}"/>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ed Rectangle 372">
                <a:extLst>
                  <a:ext uri="{FF2B5EF4-FFF2-40B4-BE49-F238E27FC236}">
                    <a16:creationId xmlns:a16="http://schemas.microsoft.com/office/drawing/2014/main" id="{077AFC3C-5663-BE48-934F-81A98A6FA475}"/>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ed Rectangle 373">
                <a:extLst>
                  <a:ext uri="{FF2B5EF4-FFF2-40B4-BE49-F238E27FC236}">
                    <a16:creationId xmlns:a16="http://schemas.microsoft.com/office/drawing/2014/main" id="{CB05EEFD-B22A-8442-AEDA-5F707FB3D2A9}"/>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a:extLst>
                  <a:ext uri="{FF2B5EF4-FFF2-40B4-BE49-F238E27FC236}">
                    <a16:creationId xmlns:a16="http://schemas.microsoft.com/office/drawing/2014/main" id="{ED1BD513-94C0-6A4C-AD98-11AB4F7867A4}"/>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a:extLst>
                  <a:ext uri="{FF2B5EF4-FFF2-40B4-BE49-F238E27FC236}">
                    <a16:creationId xmlns:a16="http://schemas.microsoft.com/office/drawing/2014/main" id="{C06C5C20-99AD-E346-B084-2041F8CE074A}"/>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376">
              <a:extLst>
                <a:ext uri="{FF2B5EF4-FFF2-40B4-BE49-F238E27FC236}">
                  <a16:creationId xmlns:a16="http://schemas.microsoft.com/office/drawing/2014/main" id="{492D58A2-FF7F-D747-9F63-02B9FBF97B63}"/>
                </a:ext>
              </a:extLst>
            </p:cNvPr>
            <p:cNvGrpSpPr/>
            <p:nvPr/>
          </p:nvGrpSpPr>
          <p:grpSpPr>
            <a:xfrm>
              <a:off x="6007065" y="3949736"/>
              <a:ext cx="494828" cy="198722"/>
              <a:chOff x="9375840" y="4617998"/>
              <a:chExt cx="520918" cy="238920"/>
            </a:xfrm>
          </p:grpSpPr>
          <p:sp>
            <p:nvSpPr>
              <p:cNvPr id="378" name="Rounded Rectangle 377">
                <a:extLst>
                  <a:ext uri="{FF2B5EF4-FFF2-40B4-BE49-F238E27FC236}">
                    <a16:creationId xmlns:a16="http://schemas.microsoft.com/office/drawing/2014/main" id="{264D1F84-86F5-C941-9006-9797CD92853D}"/>
                  </a:ext>
                </a:extLst>
              </p:cNvPr>
              <p:cNvSpPr/>
              <p:nvPr/>
            </p:nvSpPr>
            <p:spPr>
              <a:xfrm>
                <a:off x="9784890" y="461799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a:extLst>
                  <a:ext uri="{FF2B5EF4-FFF2-40B4-BE49-F238E27FC236}">
                    <a16:creationId xmlns:a16="http://schemas.microsoft.com/office/drawing/2014/main" id="{4E967C87-DE0C-4142-9E32-47000335C1CE}"/>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a:extLst>
                  <a:ext uri="{FF2B5EF4-FFF2-40B4-BE49-F238E27FC236}">
                    <a16:creationId xmlns:a16="http://schemas.microsoft.com/office/drawing/2014/main" id="{D6570FCE-8640-034C-94B9-6B087DBC5B5E}"/>
                  </a:ext>
                </a:extLst>
              </p:cNvPr>
              <p:cNvSpPr/>
              <p:nvPr/>
            </p:nvSpPr>
            <p:spPr>
              <a:xfrm>
                <a:off x="9784890" y="474684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380">
                <a:extLst>
                  <a:ext uri="{FF2B5EF4-FFF2-40B4-BE49-F238E27FC236}">
                    <a16:creationId xmlns:a16="http://schemas.microsoft.com/office/drawing/2014/main" id="{F7054036-5FEE-2E49-A9A5-7A66A7BF5B29}"/>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381">
                <a:extLst>
                  <a:ext uri="{FF2B5EF4-FFF2-40B4-BE49-F238E27FC236}">
                    <a16:creationId xmlns:a16="http://schemas.microsoft.com/office/drawing/2014/main" id="{708AA27E-73CA-E441-BF87-C39FBC701EA6}"/>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ed Rectangle 382">
                <a:extLst>
                  <a:ext uri="{FF2B5EF4-FFF2-40B4-BE49-F238E27FC236}">
                    <a16:creationId xmlns:a16="http://schemas.microsoft.com/office/drawing/2014/main" id="{75EA467F-F173-0242-8EBA-BD8D8FC36C24}"/>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383">
                <a:extLst>
                  <a:ext uri="{FF2B5EF4-FFF2-40B4-BE49-F238E27FC236}">
                    <a16:creationId xmlns:a16="http://schemas.microsoft.com/office/drawing/2014/main" id="{C97A4F49-AFF0-664E-8C03-F17112343754}"/>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384">
                <a:extLst>
                  <a:ext uri="{FF2B5EF4-FFF2-40B4-BE49-F238E27FC236}">
                    <a16:creationId xmlns:a16="http://schemas.microsoft.com/office/drawing/2014/main" id="{B135B167-542B-E848-A962-5CC2E500FD62}"/>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385">
              <a:extLst>
                <a:ext uri="{FF2B5EF4-FFF2-40B4-BE49-F238E27FC236}">
                  <a16:creationId xmlns:a16="http://schemas.microsoft.com/office/drawing/2014/main" id="{9B0DD2B5-FF19-674F-91AA-3E2C9B0F8BDC}"/>
                </a:ext>
              </a:extLst>
            </p:cNvPr>
            <p:cNvGrpSpPr/>
            <p:nvPr/>
          </p:nvGrpSpPr>
          <p:grpSpPr>
            <a:xfrm>
              <a:off x="7565702" y="4461765"/>
              <a:ext cx="494828" cy="198722"/>
              <a:chOff x="9375840" y="4617998"/>
              <a:chExt cx="520918" cy="238920"/>
            </a:xfrm>
          </p:grpSpPr>
          <p:sp>
            <p:nvSpPr>
              <p:cNvPr id="387" name="Rounded Rectangle 386">
                <a:extLst>
                  <a:ext uri="{FF2B5EF4-FFF2-40B4-BE49-F238E27FC236}">
                    <a16:creationId xmlns:a16="http://schemas.microsoft.com/office/drawing/2014/main" id="{F5164FEA-89B2-EE43-8D04-26E6F0E018E1}"/>
                  </a:ext>
                </a:extLst>
              </p:cNvPr>
              <p:cNvSpPr/>
              <p:nvPr/>
            </p:nvSpPr>
            <p:spPr>
              <a:xfrm>
                <a:off x="9784890" y="461799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a:extLst>
                  <a:ext uri="{FF2B5EF4-FFF2-40B4-BE49-F238E27FC236}">
                    <a16:creationId xmlns:a16="http://schemas.microsoft.com/office/drawing/2014/main" id="{C3C2EB59-82CB-6F47-A9F9-93443E2934A1}"/>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a:extLst>
                  <a:ext uri="{FF2B5EF4-FFF2-40B4-BE49-F238E27FC236}">
                    <a16:creationId xmlns:a16="http://schemas.microsoft.com/office/drawing/2014/main" id="{2617A8EF-FA62-8B49-AB74-D7C149CCE101}"/>
                  </a:ext>
                </a:extLst>
              </p:cNvPr>
              <p:cNvSpPr/>
              <p:nvPr/>
            </p:nvSpPr>
            <p:spPr>
              <a:xfrm>
                <a:off x="9784890" y="474684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a:extLst>
                  <a:ext uri="{FF2B5EF4-FFF2-40B4-BE49-F238E27FC236}">
                    <a16:creationId xmlns:a16="http://schemas.microsoft.com/office/drawing/2014/main" id="{CF559658-C05F-9E4B-8FD4-C247C5FA0A56}"/>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a:extLst>
                  <a:ext uri="{FF2B5EF4-FFF2-40B4-BE49-F238E27FC236}">
                    <a16:creationId xmlns:a16="http://schemas.microsoft.com/office/drawing/2014/main" id="{4ED7121C-8EE6-2D4D-94E4-025919B1F0D7}"/>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a:extLst>
                  <a:ext uri="{FF2B5EF4-FFF2-40B4-BE49-F238E27FC236}">
                    <a16:creationId xmlns:a16="http://schemas.microsoft.com/office/drawing/2014/main" id="{78FF3972-4062-FB44-9E1F-9BC337BE271C}"/>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a:extLst>
                  <a:ext uri="{FF2B5EF4-FFF2-40B4-BE49-F238E27FC236}">
                    <a16:creationId xmlns:a16="http://schemas.microsoft.com/office/drawing/2014/main" id="{5D56343F-B781-FF44-A8A5-C89A8DE403F1}"/>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a:extLst>
                  <a:ext uri="{FF2B5EF4-FFF2-40B4-BE49-F238E27FC236}">
                    <a16:creationId xmlns:a16="http://schemas.microsoft.com/office/drawing/2014/main" id="{8443ACED-A0F6-C64B-BFA4-C2DFF5C74E4F}"/>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a:extLst>
                <a:ext uri="{FF2B5EF4-FFF2-40B4-BE49-F238E27FC236}">
                  <a16:creationId xmlns:a16="http://schemas.microsoft.com/office/drawing/2014/main" id="{B3FFA5C3-183A-F94E-A42D-0F942FE0254A}"/>
                </a:ext>
              </a:extLst>
            </p:cNvPr>
            <p:cNvGrpSpPr/>
            <p:nvPr/>
          </p:nvGrpSpPr>
          <p:grpSpPr>
            <a:xfrm>
              <a:off x="8942882" y="2221316"/>
              <a:ext cx="494828" cy="198722"/>
              <a:chOff x="9375840" y="4617998"/>
              <a:chExt cx="520918" cy="238920"/>
            </a:xfrm>
          </p:grpSpPr>
          <p:sp>
            <p:nvSpPr>
              <p:cNvPr id="396" name="Rounded Rectangle 395">
                <a:extLst>
                  <a:ext uri="{FF2B5EF4-FFF2-40B4-BE49-F238E27FC236}">
                    <a16:creationId xmlns:a16="http://schemas.microsoft.com/office/drawing/2014/main" id="{4F8F192E-B6D9-4B45-A723-FF5FC1B77BA3}"/>
                  </a:ext>
                </a:extLst>
              </p:cNvPr>
              <p:cNvSpPr/>
              <p:nvPr/>
            </p:nvSpPr>
            <p:spPr>
              <a:xfrm>
                <a:off x="9784890" y="461799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396">
                <a:extLst>
                  <a:ext uri="{FF2B5EF4-FFF2-40B4-BE49-F238E27FC236}">
                    <a16:creationId xmlns:a16="http://schemas.microsoft.com/office/drawing/2014/main" id="{12346A59-7F61-DB4D-9B82-EFB26100BD66}"/>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397">
                <a:extLst>
                  <a:ext uri="{FF2B5EF4-FFF2-40B4-BE49-F238E27FC236}">
                    <a16:creationId xmlns:a16="http://schemas.microsoft.com/office/drawing/2014/main" id="{4DE5B7E9-7E76-3A4E-9851-1F3A0E1E2563}"/>
                  </a:ext>
                </a:extLst>
              </p:cNvPr>
              <p:cNvSpPr/>
              <p:nvPr/>
            </p:nvSpPr>
            <p:spPr>
              <a:xfrm>
                <a:off x="9784890" y="474684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ed Rectangle 398">
                <a:extLst>
                  <a:ext uri="{FF2B5EF4-FFF2-40B4-BE49-F238E27FC236}">
                    <a16:creationId xmlns:a16="http://schemas.microsoft.com/office/drawing/2014/main" id="{E687A80A-008F-5F4E-8236-BBDC34F4ADAE}"/>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399">
                <a:extLst>
                  <a:ext uri="{FF2B5EF4-FFF2-40B4-BE49-F238E27FC236}">
                    <a16:creationId xmlns:a16="http://schemas.microsoft.com/office/drawing/2014/main" id="{C223A209-9D58-304E-A62C-D1778F6B6EA6}"/>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00">
                <a:extLst>
                  <a:ext uri="{FF2B5EF4-FFF2-40B4-BE49-F238E27FC236}">
                    <a16:creationId xmlns:a16="http://schemas.microsoft.com/office/drawing/2014/main" id="{47905DFB-EC33-0C48-9FB5-BBE1FEFC43BC}"/>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a:extLst>
                  <a:ext uri="{FF2B5EF4-FFF2-40B4-BE49-F238E27FC236}">
                    <a16:creationId xmlns:a16="http://schemas.microsoft.com/office/drawing/2014/main" id="{FBA88720-E11D-8E4B-A9B5-9664763BE9A6}"/>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a:extLst>
                  <a:ext uri="{FF2B5EF4-FFF2-40B4-BE49-F238E27FC236}">
                    <a16:creationId xmlns:a16="http://schemas.microsoft.com/office/drawing/2014/main" id="{993C9EB1-20FA-E64B-BE86-08BBB6EE788D}"/>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4" name="Group 403">
              <a:extLst>
                <a:ext uri="{FF2B5EF4-FFF2-40B4-BE49-F238E27FC236}">
                  <a16:creationId xmlns:a16="http://schemas.microsoft.com/office/drawing/2014/main" id="{5BD533C7-ECC8-D942-8921-1E8F9AED3F4F}"/>
                </a:ext>
              </a:extLst>
            </p:cNvPr>
            <p:cNvGrpSpPr/>
            <p:nvPr/>
          </p:nvGrpSpPr>
          <p:grpSpPr>
            <a:xfrm>
              <a:off x="7027150" y="3741927"/>
              <a:ext cx="365307" cy="198722"/>
              <a:chOff x="9375840" y="4617998"/>
              <a:chExt cx="384568" cy="238920"/>
            </a:xfrm>
          </p:grpSpPr>
          <p:sp>
            <p:nvSpPr>
              <p:cNvPr id="405" name="Rounded Rectangle 404">
                <a:extLst>
                  <a:ext uri="{FF2B5EF4-FFF2-40B4-BE49-F238E27FC236}">
                    <a16:creationId xmlns:a16="http://schemas.microsoft.com/office/drawing/2014/main" id="{D13E159D-9BC4-F641-BD07-E8946C4A36AC}"/>
                  </a:ext>
                </a:extLst>
              </p:cNvPr>
              <p:cNvSpPr/>
              <p:nvPr/>
            </p:nvSpPr>
            <p:spPr>
              <a:xfrm>
                <a:off x="9648540" y="4617998"/>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a:extLst>
                  <a:ext uri="{FF2B5EF4-FFF2-40B4-BE49-F238E27FC236}">
                    <a16:creationId xmlns:a16="http://schemas.microsoft.com/office/drawing/2014/main" id="{23A20184-CDD7-7047-99A1-2D685B4E9D04}"/>
                  </a:ext>
                </a:extLst>
              </p:cNvPr>
              <p:cNvSpPr/>
              <p:nvPr/>
            </p:nvSpPr>
            <p:spPr>
              <a:xfrm>
                <a:off x="9648540" y="474683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a:extLst>
                  <a:ext uri="{FF2B5EF4-FFF2-40B4-BE49-F238E27FC236}">
                    <a16:creationId xmlns:a16="http://schemas.microsoft.com/office/drawing/2014/main" id="{5BB6DDB9-3FFA-3046-A025-BD72C9E22695}"/>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a:extLst>
                  <a:ext uri="{FF2B5EF4-FFF2-40B4-BE49-F238E27FC236}">
                    <a16:creationId xmlns:a16="http://schemas.microsoft.com/office/drawing/2014/main" id="{1D3B164D-2047-C742-BD2A-475FD12046A9}"/>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ed Rectangle 408">
                <a:extLst>
                  <a:ext uri="{FF2B5EF4-FFF2-40B4-BE49-F238E27FC236}">
                    <a16:creationId xmlns:a16="http://schemas.microsoft.com/office/drawing/2014/main" id="{5103AA71-C1C3-DF45-BB3B-F2EDA3FA8BAF}"/>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ed Rectangle 409">
                <a:extLst>
                  <a:ext uri="{FF2B5EF4-FFF2-40B4-BE49-F238E27FC236}">
                    <a16:creationId xmlns:a16="http://schemas.microsoft.com/office/drawing/2014/main" id="{2C8BBA82-C225-1F48-BAA3-DD38BB7DECE7}"/>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410">
              <a:extLst>
                <a:ext uri="{FF2B5EF4-FFF2-40B4-BE49-F238E27FC236}">
                  <a16:creationId xmlns:a16="http://schemas.microsoft.com/office/drawing/2014/main" id="{7FFF1621-DA1F-B242-9DBA-B6EDD2D31903}"/>
                </a:ext>
              </a:extLst>
            </p:cNvPr>
            <p:cNvGrpSpPr/>
            <p:nvPr/>
          </p:nvGrpSpPr>
          <p:grpSpPr>
            <a:xfrm>
              <a:off x="9053113" y="3070528"/>
              <a:ext cx="235786" cy="194296"/>
              <a:chOff x="9375840" y="4623319"/>
              <a:chExt cx="248218" cy="233599"/>
            </a:xfrm>
          </p:grpSpPr>
          <p:sp>
            <p:nvSpPr>
              <p:cNvPr id="412" name="Rounded Rectangle 411">
                <a:extLst>
                  <a:ext uri="{FF2B5EF4-FFF2-40B4-BE49-F238E27FC236}">
                    <a16:creationId xmlns:a16="http://schemas.microsoft.com/office/drawing/2014/main" id="{90919E4C-B262-F548-9F35-31B774C5730F}"/>
                  </a:ext>
                </a:extLst>
              </p:cNvPr>
              <p:cNvSpPr/>
              <p:nvPr/>
            </p:nvSpPr>
            <p:spPr>
              <a:xfrm>
                <a:off x="9512190" y="462332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a:extLst>
                  <a:ext uri="{FF2B5EF4-FFF2-40B4-BE49-F238E27FC236}">
                    <a16:creationId xmlns:a16="http://schemas.microsoft.com/office/drawing/2014/main" id="{B360BCF3-1204-8A43-B3A6-8CA397240AF2}"/>
                  </a:ext>
                </a:extLst>
              </p:cNvPr>
              <p:cNvSpPr/>
              <p:nvPr/>
            </p:nvSpPr>
            <p:spPr>
              <a:xfrm>
                <a:off x="9375840" y="4623319"/>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a:extLst>
                  <a:ext uri="{FF2B5EF4-FFF2-40B4-BE49-F238E27FC236}">
                    <a16:creationId xmlns:a16="http://schemas.microsoft.com/office/drawing/2014/main" id="{B424FB6C-D54E-AB41-898F-99C59214CB29}"/>
                  </a:ext>
                </a:extLst>
              </p:cNvPr>
              <p:cNvSpPr/>
              <p:nvPr/>
            </p:nvSpPr>
            <p:spPr>
              <a:xfrm>
                <a:off x="9512190" y="4752161"/>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a:extLst>
                  <a:ext uri="{FF2B5EF4-FFF2-40B4-BE49-F238E27FC236}">
                    <a16:creationId xmlns:a16="http://schemas.microsoft.com/office/drawing/2014/main" id="{357912B2-6BAC-5C4C-B6E6-4C8AB2C7BAA5}"/>
                  </a:ext>
                </a:extLst>
              </p:cNvPr>
              <p:cNvSpPr/>
              <p:nvPr/>
            </p:nvSpPr>
            <p:spPr>
              <a:xfrm>
                <a:off x="9375840" y="4752160"/>
                <a:ext cx="111868" cy="104757"/>
              </a:xfrm>
              <a:prstGeom prst="roundRect">
                <a:avLst/>
              </a:prstGeom>
              <a:solidFill>
                <a:srgbClr val="FFC00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01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3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3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Existing Caching Policy &amp; Cache Network Studies</a:t>
            </a:r>
          </a:p>
        </p:txBody>
      </p:sp>
      <p:sp>
        <p:nvSpPr>
          <p:cNvPr id="3" name="Content Placeholder 2"/>
          <p:cNvSpPr>
            <a:spLocks noGrp="1"/>
          </p:cNvSpPr>
          <p:nvPr>
            <p:ph idx="1"/>
          </p:nvPr>
        </p:nvSpPr>
        <p:spPr>
          <a:xfrm>
            <a:off x="401782" y="1215472"/>
            <a:ext cx="11031523" cy="4706223"/>
          </a:xfrm>
        </p:spPr>
        <p:txBody>
          <a:bodyPr>
            <a:normAutofit/>
          </a:bodyPr>
          <a:lstStyle/>
          <a:p>
            <a:r>
              <a:rPr lang="en-US" dirty="0"/>
              <a:t>Traditionally, caching policies are designed for a </a:t>
            </a:r>
            <a:r>
              <a:rPr lang="en-US" i="1" dirty="0"/>
              <a:t>single</a:t>
            </a:r>
            <a:r>
              <a:rPr lang="en-US" dirty="0"/>
              <a:t> cache</a:t>
            </a:r>
          </a:p>
          <a:p>
            <a:pPr lvl="1">
              <a:buFont typeface="Wingdings" pitchFamily="2" charset="2"/>
              <a:buChar char="Ø"/>
            </a:pPr>
            <a:r>
              <a:rPr lang="en-US" dirty="0"/>
              <a:t> e.g., LRU, FIFO, k-HIT, k-LRU, LRU(m), …</a:t>
            </a:r>
          </a:p>
          <a:p>
            <a:r>
              <a:rPr lang="en-US" dirty="0"/>
              <a:t> Spurred by ICNs, a flurry of recent studies on a network of caches, e.g.,</a:t>
            </a:r>
          </a:p>
          <a:p>
            <a:pPr lvl="1">
              <a:buFont typeface="Wingdings" pitchFamily="2" charset="2"/>
              <a:buChar char="Ø"/>
            </a:pPr>
            <a:r>
              <a:rPr lang="en-US" dirty="0"/>
              <a:t> performance analysis of a cache network, where each node employs LRU, …</a:t>
            </a:r>
          </a:p>
          <a:p>
            <a:pPr lvl="1">
              <a:buFont typeface="Wingdings" pitchFamily="2" charset="2"/>
              <a:buChar char="Ø"/>
            </a:pPr>
            <a:r>
              <a:rPr lang="en-US" dirty="0"/>
              <a:t> new caching strategies along a request path: </a:t>
            </a:r>
            <a:r>
              <a:rPr lang="en-US" i="1" dirty="0"/>
              <a:t>leave copy everywhere, leave copy down, leave copy probabilistically  </a:t>
            </a:r>
          </a:p>
          <a:p>
            <a:pPr lvl="1">
              <a:buFont typeface="Wingdings" pitchFamily="2" charset="2"/>
              <a:buChar char="Ø"/>
            </a:pPr>
            <a:r>
              <a:rPr lang="en-US" i="1" dirty="0"/>
              <a:t> </a:t>
            </a:r>
            <a:r>
              <a:rPr lang="en-US" dirty="0"/>
              <a:t>joint optimization of routing &amp; cache (object placement), and so forth</a:t>
            </a:r>
          </a:p>
          <a:p>
            <a:pPr lvl="1">
              <a:buFont typeface="Wingdings" pitchFamily="2" charset="2"/>
              <a:buChar char="Ø"/>
            </a:pPr>
            <a:r>
              <a:rPr lang="en-US" i="1" dirty="0"/>
              <a:t> …</a:t>
            </a:r>
            <a:endParaRPr lang="en-US" dirty="0"/>
          </a:p>
          <a:p>
            <a:r>
              <a:rPr lang="en-US" dirty="0"/>
              <a:t>Nonetheless, most studies assume that caching policies such as LRU are employed</a:t>
            </a:r>
            <a:r>
              <a:rPr lang="en-US" i="1" dirty="0"/>
              <a:t> independently </a:t>
            </a:r>
            <a:r>
              <a:rPr lang="en-US" dirty="0"/>
              <a:t>at each node of a cache network</a:t>
            </a:r>
            <a:br>
              <a:rPr lang="en-US" dirty="0"/>
            </a:br>
            <a:endParaRPr lang="en-US" dirty="0"/>
          </a:p>
          <a:p>
            <a:pPr marL="0" indent="0">
              <a:buNone/>
            </a:pPr>
            <a:endParaRPr lang="en-US" dirty="0"/>
          </a:p>
          <a:p>
            <a:endParaRPr lang="en-US" dirty="0"/>
          </a:p>
        </p:txBody>
      </p:sp>
    </p:spTree>
    <p:extLst>
      <p:ext uri="{BB962C8B-B14F-4D97-AF65-F5344CB8AC3E}">
        <p14:creationId xmlns:p14="http://schemas.microsoft.com/office/powerpoint/2010/main" val="333244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078" y="1243440"/>
            <a:ext cx="8364762" cy="4706223"/>
          </a:xfrm>
        </p:spPr>
        <p:txBody>
          <a:bodyPr>
            <a:normAutofit/>
          </a:bodyPr>
          <a:lstStyle/>
          <a:p>
            <a:pPr>
              <a:buFont typeface="Wingdings" pitchFamily="2" charset="2"/>
              <a:buChar char="v"/>
            </a:pPr>
            <a:r>
              <a:rPr lang="en-US" i="1" dirty="0">
                <a:solidFill>
                  <a:srgbClr val="FF0000"/>
                </a:solidFill>
              </a:rPr>
              <a:t> </a:t>
            </a:r>
            <a:r>
              <a:rPr lang="en-US" dirty="0">
                <a:solidFill>
                  <a:srgbClr val="FF0000"/>
                </a:solidFill>
              </a:rPr>
              <a:t>Problems with treating each cache node </a:t>
            </a:r>
            <a:r>
              <a:rPr lang="en-US" i="1" dirty="0">
                <a:solidFill>
                  <a:srgbClr val="FF0000"/>
                </a:solidFill>
              </a:rPr>
              <a:t>independently</a:t>
            </a:r>
          </a:p>
          <a:p>
            <a:pPr>
              <a:buSzPct val="100000"/>
              <a:buFont typeface="Wingdings" charset="2"/>
              <a:buChar char="§"/>
            </a:pPr>
            <a:r>
              <a:rPr lang="en-US" sz="2400" dirty="0">
                <a:solidFill>
                  <a:srgbClr val="3333B2"/>
                </a:solidFill>
              </a:rPr>
              <a:t> </a:t>
            </a:r>
            <a:r>
              <a:rPr lang="en-US" sz="2400" i="1" dirty="0">
                <a:solidFill>
                  <a:srgbClr val="3333B2"/>
                </a:solidFill>
              </a:rPr>
              <a:t>Technical</a:t>
            </a:r>
            <a:r>
              <a:rPr lang="en-US" sz="2400" dirty="0">
                <a:solidFill>
                  <a:srgbClr val="3333B2"/>
                </a:solidFill>
              </a:rPr>
              <a:t> difficulties: arrival processes at intermediate nodes are </a:t>
            </a:r>
            <a:r>
              <a:rPr lang="en-US" sz="2400" i="1" dirty="0">
                <a:solidFill>
                  <a:srgbClr val="3333B2"/>
                </a:solidFill>
              </a:rPr>
              <a:t>filtered</a:t>
            </a:r>
            <a:r>
              <a:rPr lang="en-US" sz="2400" dirty="0">
                <a:solidFill>
                  <a:srgbClr val="3333B2"/>
                </a:solidFill>
              </a:rPr>
              <a:t> (“cache misses” from previous nodes)</a:t>
            </a:r>
          </a:p>
          <a:p>
            <a:pPr lvl="1">
              <a:buSzPct val="100000"/>
              <a:buFont typeface="Courier New" panose="02070309020205020404" pitchFamily="49" charset="0"/>
              <a:buChar char="o"/>
            </a:pPr>
            <a:r>
              <a:rPr lang="en-US" sz="2200" i="1" dirty="0">
                <a:solidFill>
                  <a:srgbClr val="3333B2"/>
                </a:solidFill>
              </a:rPr>
              <a:t>no longer Poisson even if original user requests are</a:t>
            </a:r>
            <a:endParaRPr lang="en-US" sz="2200" i="1" dirty="0">
              <a:solidFill>
                <a:srgbClr val="002060"/>
              </a:solidFill>
            </a:endParaRPr>
          </a:p>
          <a:p>
            <a:pPr>
              <a:buFont typeface="Wingdings" pitchFamily="2" charset="2"/>
              <a:buChar char="§"/>
            </a:pPr>
            <a:r>
              <a:rPr lang="en-US" sz="2400" dirty="0">
                <a:solidFill>
                  <a:srgbClr val="3333B2"/>
                </a:solidFill>
              </a:rPr>
              <a:t>More importantly, </a:t>
            </a:r>
            <a:r>
              <a:rPr lang="en-US" sz="2400" i="1" dirty="0">
                <a:solidFill>
                  <a:srgbClr val="3333B2"/>
                </a:solidFill>
              </a:rPr>
              <a:t>performance </a:t>
            </a:r>
            <a:r>
              <a:rPr lang="en-US" sz="2400" dirty="0">
                <a:solidFill>
                  <a:srgbClr val="3333B2"/>
                </a:solidFill>
              </a:rPr>
              <a:t>issues!</a:t>
            </a:r>
          </a:p>
          <a:p>
            <a:pPr lvl="1">
              <a:buFont typeface="Arial" panose="020B0604020202020204" pitchFamily="34" charset="0"/>
              <a:buChar char="•"/>
            </a:pPr>
            <a:r>
              <a:rPr lang="en-US" sz="2200" b="1" dirty="0">
                <a:solidFill>
                  <a:srgbClr val="3333B2"/>
                </a:solidFill>
              </a:rPr>
              <a:t>Problem of </a:t>
            </a:r>
            <a:r>
              <a:rPr lang="en-US" sz="2200" b="1" i="1" dirty="0">
                <a:solidFill>
                  <a:srgbClr val="3333B2"/>
                </a:solidFill>
              </a:rPr>
              <a:t>Thrashing: </a:t>
            </a:r>
          </a:p>
          <a:p>
            <a:pPr marL="457200" lvl="1" indent="0">
              <a:buNone/>
            </a:pPr>
            <a:r>
              <a:rPr lang="en-US" sz="2200" b="1" i="1" dirty="0">
                <a:solidFill>
                  <a:srgbClr val="3333B2"/>
                </a:solidFill>
              </a:rPr>
              <a:t> </a:t>
            </a:r>
            <a:r>
              <a:rPr lang="en-US" sz="2200" i="1" dirty="0">
                <a:solidFill>
                  <a:srgbClr val="3333B2"/>
                </a:solidFill>
              </a:rPr>
              <a:t>Cache utilization at intermediate layers is poor  </a:t>
            </a:r>
          </a:p>
          <a:p>
            <a:pPr marL="457200" lvl="1" indent="0">
              <a:buNone/>
            </a:pPr>
            <a:r>
              <a:rPr lang="en-US" sz="2200" dirty="0">
                <a:solidFill>
                  <a:srgbClr val="3333B2"/>
                </a:solidFill>
              </a:rPr>
              <a:t>(again due to “filtered” arrival processes)</a:t>
            </a:r>
          </a:p>
          <a:p>
            <a:pPr marL="0" indent="0">
              <a:buNone/>
            </a:pPr>
            <a:endParaRPr lang="en-US" sz="2400" dirty="0">
              <a:solidFill>
                <a:srgbClr val="002060"/>
              </a:solidFill>
            </a:endParaRPr>
          </a:p>
          <a:p>
            <a:pPr marL="0" indent="0">
              <a:buNone/>
            </a:pPr>
            <a:endParaRPr lang="en-US" sz="2400" dirty="0">
              <a:solidFill>
                <a:srgbClr val="002060"/>
              </a:solidFill>
            </a:endParaRPr>
          </a:p>
        </p:txBody>
      </p:sp>
      <p:sp>
        <p:nvSpPr>
          <p:cNvPr id="3" name="Title 2"/>
          <p:cNvSpPr>
            <a:spLocks noGrp="1"/>
          </p:cNvSpPr>
          <p:nvPr>
            <p:ph type="title"/>
          </p:nvPr>
        </p:nvSpPr>
        <p:spPr>
          <a:xfrm>
            <a:off x="1626474" y="166869"/>
            <a:ext cx="9308869" cy="741363"/>
          </a:xfrm>
        </p:spPr>
        <p:txBody>
          <a:bodyPr>
            <a:normAutofit fontScale="90000"/>
          </a:bodyPr>
          <a:lstStyle/>
          <a:p>
            <a:r>
              <a:rPr lang="en-US" dirty="0"/>
              <a:t>Cache Networks: </a:t>
            </a:r>
            <a:r>
              <a:rPr lang="en-US" i="1" dirty="0"/>
              <a:t>New Innovation Needed!</a:t>
            </a:r>
          </a:p>
        </p:txBody>
      </p:sp>
      <p:sp>
        <p:nvSpPr>
          <p:cNvPr id="22" name="TextBox 21"/>
          <p:cNvSpPr txBox="1"/>
          <p:nvPr/>
        </p:nvSpPr>
        <p:spPr>
          <a:xfrm>
            <a:off x="10044122" y="2869451"/>
            <a:ext cx="2080294" cy="338554"/>
          </a:xfrm>
          <a:prstGeom prst="rect">
            <a:avLst/>
          </a:prstGeom>
          <a:noFill/>
        </p:spPr>
        <p:txBody>
          <a:bodyPr wrap="square" rtlCol="0">
            <a:spAutoFit/>
          </a:bodyPr>
          <a:lstStyle/>
          <a:p>
            <a:r>
              <a:rPr lang="en-US" sz="1600" b="1" dirty="0">
                <a:solidFill>
                  <a:srgbClr val="0000FF"/>
                </a:solidFill>
                <a:latin typeface="Times New Roman"/>
                <a:cs typeface="Times New Roman"/>
              </a:rPr>
              <a:t>Cache Nodes/Servers</a:t>
            </a:r>
          </a:p>
        </p:txBody>
      </p:sp>
      <p:cxnSp>
        <p:nvCxnSpPr>
          <p:cNvPr id="32" name="Straight Connector 31"/>
          <p:cNvCxnSpPr/>
          <p:nvPr/>
        </p:nvCxnSpPr>
        <p:spPr>
          <a:xfrm flipV="1">
            <a:off x="8353054" y="4294159"/>
            <a:ext cx="439508" cy="615309"/>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2105438" y="3718874"/>
            <a:ext cx="490759" cy="126200"/>
          </a:xfrm>
          <a:prstGeom prst="line">
            <a:avLst/>
          </a:prstGeom>
          <a:ln w="9525" cmpd="sng">
            <a:solidFill>
              <a:schemeClr val="bg1">
                <a:lumMod val="75000"/>
              </a:schemeClr>
            </a:solidFill>
            <a:prstDash val="lgDashDot"/>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205132" y="1527871"/>
            <a:ext cx="2229635" cy="338554"/>
          </a:xfrm>
          <a:prstGeom prst="rect">
            <a:avLst/>
          </a:prstGeom>
          <a:noFill/>
        </p:spPr>
        <p:txBody>
          <a:bodyPr wrap="square" rtlCol="0">
            <a:spAutoFit/>
          </a:bodyPr>
          <a:lstStyle/>
          <a:p>
            <a:r>
              <a:rPr lang="en-US" sz="1600" b="1" dirty="0">
                <a:solidFill>
                  <a:srgbClr val="0000FF"/>
                </a:solidFill>
                <a:latin typeface="Times New Roman"/>
                <a:cs typeface="Times New Roman"/>
              </a:rPr>
              <a:t>Origin Content Servers</a:t>
            </a:r>
            <a:endParaRPr lang="en-US" sz="1600" b="1" baseline="-25000" dirty="0">
              <a:solidFill>
                <a:srgbClr val="0000FF"/>
              </a:solidFill>
              <a:latin typeface="Times New Roman"/>
              <a:cs typeface="Times New Roman"/>
            </a:endParaRPr>
          </a:p>
        </p:txBody>
      </p:sp>
      <p:sp>
        <p:nvSpPr>
          <p:cNvPr id="109" name="Cloud 108"/>
          <p:cNvSpPr/>
          <p:nvPr/>
        </p:nvSpPr>
        <p:spPr>
          <a:xfrm>
            <a:off x="8183098" y="2230548"/>
            <a:ext cx="2904081" cy="2576402"/>
          </a:xfrm>
          <a:prstGeom prst="cloud">
            <a:avLst/>
          </a:prstGeom>
          <a:solidFill>
            <a:schemeClr val="bg1">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bg1">
                  <a:lumMod val="50000"/>
                </a:schemeClr>
              </a:solidFill>
              <a:latin typeface="Times New Roman"/>
              <a:cs typeface="Times New Roman"/>
            </a:endParaRPr>
          </a:p>
        </p:txBody>
      </p:sp>
      <p:sp>
        <p:nvSpPr>
          <p:cNvPr id="121" name="TextBox 120"/>
          <p:cNvSpPr txBox="1"/>
          <p:nvPr/>
        </p:nvSpPr>
        <p:spPr>
          <a:xfrm>
            <a:off x="6926923" y="4254317"/>
            <a:ext cx="1689203" cy="584775"/>
          </a:xfrm>
          <a:prstGeom prst="rect">
            <a:avLst/>
          </a:prstGeom>
          <a:noFill/>
        </p:spPr>
        <p:txBody>
          <a:bodyPr wrap="square" rtlCol="0">
            <a:spAutoFit/>
          </a:bodyPr>
          <a:lstStyle/>
          <a:p>
            <a:pPr algn="ctr"/>
            <a:r>
              <a:rPr lang="en-US" sz="1600" b="1" dirty="0">
                <a:solidFill>
                  <a:srgbClr val="0000FF"/>
                </a:solidFill>
                <a:latin typeface="Times New Roman"/>
                <a:cs typeface="Times New Roman"/>
              </a:rPr>
              <a:t>Content Requests</a:t>
            </a:r>
            <a:endParaRPr lang="en-US" sz="1600" b="1" baseline="-25000" dirty="0">
              <a:solidFill>
                <a:srgbClr val="0000FF"/>
              </a:solidFill>
              <a:latin typeface="Times New Roman"/>
              <a:cs typeface="Times New Roman"/>
            </a:endParaRPr>
          </a:p>
        </p:txBody>
      </p:sp>
      <p:sp>
        <p:nvSpPr>
          <p:cNvPr id="205" name="Rounded Rectangle 204"/>
          <p:cNvSpPr/>
          <p:nvPr/>
        </p:nvSpPr>
        <p:spPr>
          <a:xfrm>
            <a:off x="10091452" y="278618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ounded Rectangle 205"/>
          <p:cNvSpPr/>
          <p:nvPr/>
        </p:nvSpPr>
        <p:spPr>
          <a:xfrm>
            <a:off x="8839842" y="401972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ounded Rectangle 206"/>
          <p:cNvSpPr/>
          <p:nvPr/>
        </p:nvSpPr>
        <p:spPr>
          <a:xfrm>
            <a:off x="10165496" y="4239656"/>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ounded Rectangle 207"/>
          <p:cNvSpPr/>
          <p:nvPr/>
        </p:nvSpPr>
        <p:spPr>
          <a:xfrm>
            <a:off x="9480900" y="416764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ounded Rectangle 208"/>
          <p:cNvSpPr/>
          <p:nvPr/>
        </p:nvSpPr>
        <p:spPr>
          <a:xfrm>
            <a:off x="9520633" y="3596552"/>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ounded Rectangle 209"/>
          <p:cNvSpPr/>
          <p:nvPr/>
        </p:nvSpPr>
        <p:spPr>
          <a:xfrm>
            <a:off x="8980106" y="353007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10813568" y="3663592"/>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ounded Rectangle 211"/>
          <p:cNvSpPr/>
          <p:nvPr/>
        </p:nvSpPr>
        <p:spPr>
          <a:xfrm>
            <a:off x="9239397" y="2926286"/>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p:nvPr/>
        </p:nvCxnSpPr>
        <p:spPr>
          <a:xfrm flipV="1">
            <a:off x="9456665" y="4405485"/>
            <a:ext cx="65068" cy="577967"/>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flipV="1">
            <a:off x="10296280" y="4430252"/>
            <a:ext cx="341221" cy="571458"/>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flipV="1">
            <a:off x="10903105" y="3875056"/>
            <a:ext cx="459520" cy="479166"/>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224" name="Rounded Rectangle 223"/>
          <p:cNvSpPr/>
          <p:nvPr/>
        </p:nvSpPr>
        <p:spPr>
          <a:xfrm>
            <a:off x="10303329" y="319331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mage result for server clu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471" y="1983180"/>
            <a:ext cx="708831" cy="590693"/>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362" y="4983451"/>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919" y="5033280"/>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mage result for u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652" y="5073570"/>
            <a:ext cx="705002" cy="705002"/>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6" descr="mage result for u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852" y="4103362"/>
            <a:ext cx="705002" cy="705002"/>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TextBox 39"/>
          <p:cNvSpPr txBox="1"/>
          <p:nvPr/>
        </p:nvSpPr>
        <p:spPr>
          <a:xfrm>
            <a:off x="8926578" y="5929269"/>
            <a:ext cx="2117742" cy="338554"/>
          </a:xfrm>
          <a:prstGeom prst="rect">
            <a:avLst/>
          </a:prstGeom>
          <a:noFill/>
        </p:spPr>
        <p:txBody>
          <a:bodyPr wrap="square" rtlCol="0">
            <a:spAutoFit/>
          </a:bodyPr>
          <a:lstStyle/>
          <a:p>
            <a:r>
              <a:rPr lang="en-US" sz="1600" b="1" dirty="0">
                <a:solidFill>
                  <a:srgbClr val="0000FF"/>
                </a:solidFill>
                <a:latin typeface="Times New Roman"/>
                <a:cs typeface="Times New Roman"/>
              </a:rPr>
              <a:t>User Bases</a:t>
            </a:r>
            <a:endParaRPr lang="en-US" sz="1600" b="1" baseline="-25000" dirty="0">
              <a:solidFill>
                <a:srgbClr val="0000FF"/>
              </a:solidFill>
              <a:latin typeface="Times New Roman"/>
              <a:cs typeface="Times New Roman"/>
            </a:endParaRPr>
          </a:p>
        </p:txBody>
      </p:sp>
      <p:pic>
        <p:nvPicPr>
          <p:cNvPr id="28" name="Picture 4" descr="mage result for server cluster">
            <a:extLst>
              <a:ext uri="{FF2B5EF4-FFF2-40B4-BE49-F238E27FC236}">
                <a16:creationId xmlns:a16="http://schemas.microsoft.com/office/drawing/2014/main" id="{792614A2-B160-3544-A7D7-AF9A5080A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749" y="1890037"/>
            <a:ext cx="708831" cy="590693"/>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ounded Rectangle 28">
            <a:extLst>
              <a:ext uri="{FF2B5EF4-FFF2-40B4-BE49-F238E27FC236}">
                <a16:creationId xmlns:a16="http://schemas.microsoft.com/office/drawing/2014/main" id="{F6920F95-F438-FD4D-8A16-8CDEBCC50E53}"/>
              </a:ext>
            </a:extLst>
          </p:cNvPr>
          <p:cNvSpPr/>
          <p:nvPr/>
        </p:nvSpPr>
        <p:spPr>
          <a:xfrm>
            <a:off x="10057694" y="373495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FA8A21F-8893-5642-9324-B1063CC72A11}"/>
              </a:ext>
            </a:extLst>
          </p:cNvPr>
          <p:cNvSpPr/>
          <p:nvPr/>
        </p:nvSpPr>
        <p:spPr>
          <a:xfrm>
            <a:off x="9736077" y="3204139"/>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0B5FC27-8C94-BD4D-BA51-3C5F75CACBBB}"/>
              </a:ext>
            </a:extLst>
          </p:cNvPr>
          <p:cNvCxnSpPr>
            <a:cxnSpLocks/>
            <a:endCxn id="210" idx="2"/>
          </p:cNvCxnSpPr>
          <p:nvPr/>
        </p:nvCxnSpPr>
        <p:spPr>
          <a:xfrm flipV="1">
            <a:off x="8926578" y="3670183"/>
            <a:ext cx="110781" cy="30067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C1ED2E40-F278-504B-89F3-081F0E6B7696}"/>
              </a:ext>
            </a:extLst>
          </p:cNvPr>
          <p:cNvCxnSpPr>
            <a:cxnSpLocks/>
          </p:cNvCxnSpPr>
          <p:nvPr/>
        </p:nvCxnSpPr>
        <p:spPr>
          <a:xfrm flipV="1">
            <a:off x="9094612" y="3080779"/>
            <a:ext cx="118308" cy="386827"/>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22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 of Thrashing: </a:t>
            </a:r>
            <a:r>
              <a:rPr lang="en-US" sz="3100" dirty="0">
                <a:solidFill>
                  <a:schemeClr val="accent1"/>
                </a:solidFill>
              </a:rPr>
              <a:t>LCE (leave copy everywhere) - LRU</a:t>
            </a:r>
            <a:endParaRPr lang="en-US" dirty="0"/>
          </a:p>
        </p:txBody>
      </p:sp>
      <p:sp>
        <p:nvSpPr>
          <p:cNvPr id="3" name="Content Placeholder 2"/>
          <p:cNvSpPr>
            <a:spLocks noGrp="1"/>
          </p:cNvSpPr>
          <p:nvPr>
            <p:ph idx="1"/>
          </p:nvPr>
        </p:nvSpPr>
        <p:spPr>
          <a:xfrm>
            <a:off x="5867400" y="4565048"/>
            <a:ext cx="8229600" cy="1450806"/>
          </a:xfrm>
        </p:spPr>
        <p:txBody>
          <a:bodyPr>
            <a:noAutofit/>
          </a:bodyPr>
          <a:lstStyle/>
          <a:p>
            <a:pPr marL="400050">
              <a:buFont typeface="Wingdings" charset="2"/>
              <a:buChar char="§"/>
            </a:pPr>
            <a:r>
              <a:rPr lang="en-US" sz="1800" dirty="0"/>
              <a:t>A tandem line of four caches</a:t>
            </a:r>
          </a:p>
          <a:p>
            <a:pPr marL="400050">
              <a:buFont typeface="Wingdings" charset="2"/>
              <a:buChar char="§"/>
            </a:pPr>
            <a:r>
              <a:rPr lang="en-US" sz="1800" dirty="0"/>
              <a:t>Origin server serves a collection of 100 objects</a:t>
            </a:r>
          </a:p>
          <a:p>
            <a:pPr marL="400050">
              <a:buFont typeface="Wingdings" charset="2"/>
              <a:buChar char="§"/>
            </a:pPr>
            <a:r>
              <a:rPr lang="en-US" sz="1800" dirty="0"/>
              <a:t>Object access probabilities follows </a:t>
            </a:r>
            <a:r>
              <a:rPr lang="en-US" sz="1800" dirty="0" err="1"/>
              <a:t>Zipf</a:t>
            </a:r>
            <a:r>
              <a:rPr lang="en-US" sz="1800" dirty="0"/>
              <a:t>. dist. with α = 1</a:t>
            </a:r>
          </a:p>
          <a:p>
            <a:pPr marL="400050">
              <a:buFont typeface="Wingdings" charset="2"/>
              <a:buChar char="§"/>
            </a:pPr>
            <a:r>
              <a:rPr lang="en-US" sz="1800" dirty="0"/>
              <a:t>Size of all cache servers = 10 </a:t>
            </a:r>
          </a:p>
        </p:txBody>
      </p:sp>
      <p:grpSp>
        <p:nvGrpSpPr>
          <p:cNvPr id="9" name="Group 8"/>
          <p:cNvGrpSpPr/>
          <p:nvPr/>
        </p:nvGrpSpPr>
        <p:grpSpPr>
          <a:xfrm>
            <a:off x="6180249" y="1151708"/>
            <a:ext cx="5219700" cy="3412042"/>
            <a:chOff x="0" y="3941258"/>
            <a:chExt cx="4572000" cy="274320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1258"/>
              <a:ext cx="4572000" cy="2743200"/>
            </a:xfrm>
            <a:prstGeom prst="rect">
              <a:avLst/>
            </a:prstGeom>
          </p:spPr>
        </p:pic>
        <p:sp>
          <p:nvSpPr>
            <p:cNvPr id="7" name="TextBox 6"/>
            <p:cNvSpPr txBox="1"/>
            <p:nvPr/>
          </p:nvSpPr>
          <p:spPr>
            <a:xfrm>
              <a:off x="2080575" y="4152900"/>
              <a:ext cx="762000" cy="296934"/>
            </a:xfrm>
            <a:prstGeom prst="rect">
              <a:avLst/>
            </a:prstGeom>
            <a:noFill/>
          </p:spPr>
          <p:txBody>
            <a:bodyPr wrap="square" rtlCol="0">
              <a:spAutoFit/>
            </a:bodyPr>
            <a:lstStyle/>
            <a:p>
              <a:r>
                <a:rPr lang="en-US" b="1" dirty="0"/>
                <a:t>LRU</a:t>
              </a:r>
            </a:p>
          </p:txBody>
        </p:sp>
      </p:grpSp>
      <p:sp>
        <p:nvSpPr>
          <p:cNvPr id="8" name="Rounded Rectangle 7"/>
          <p:cNvSpPr/>
          <p:nvPr/>
        </p:nvSpPr>
        <p:spPr>
          <a:xfrm>
            <a:off x="4630989" y="4299833"/>
            <a:ext cx="7247732" cy="14931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Intermediate layers are useless!</a:t>
            </a:r>
            <a:br>
              <a:rPr lang="en-US" sz="2800" dirty="0"/>
            </a:br>
            <a:r>
              <a:rPr lang="en-US" sz="2800" dirty="0"/>
              <a:t>(led to the argument of </a:t>
            </a:r>
            <a:r>
              <a:rPr lang="en-US" sz="2800" i="1" dirty="0"/>
              <a:t>edge caching </a:t>
            </a:r>
            <a:r>
              <a:rPr lang="en-US" sz="2800" dirty="0"/>
              <a:t>only)</a:t>
            </a:r>
          </a:p>
        </p:txBody>
      </p:sp>
      <p:sp>
        <p:nvSpPr>
          <p:cNvPr id="10" name="Slide Number Placeholder 9"/>
          <p:cNvSpPr>
            <a:spLocks noGrp="1"/>
          </p:cNvSpPr>
          <p:nvPr>
            <p:ph type="sldNum" sz="quarter" idx="12"/>
          </p:nvPr>
        </p:nvSpPr>
        <p:spPr/>
        <p:txBody>
          <a:bodyPr/>
          <a:lstStyle/>
          <a:p>
            <a:fld id="{5FD889E0-CAB2-4699-909D-B9A88D47ACBE}" type="slidenum">
              <a:rPr lang="en-US" smtClean="0"/>
              <a:t>7</a:t>
            </a:fld>
            <a:endParaRPr lang="en-US"/>
          </a:p>
        </p:txBody>
      </p:sp>
      <p:grpSp>
        <p:nvGrpSpPr>
          <p:cNvPr id="5" name="Group 4">
            <a:extLst>
              <a:ext uri="{FF2B5EF4-FFF2-40B4-BE49-F238E27FC236}">
                <a16:creationId xmlns:a16="http://schemas.microsoft.com/office/drawing/2014/main" id="{16AEAD0C-5F1D-B142-86B7-39EA9CE9AE30}"/>
              </a:ext>
            </a:extLst>
          </p:cNvPr>
          <p:cNvGrpSpPr/>
          <p:nvPr/>
        </p:nvGrpSpPr>
        <p:grpSpPr>
          <a:xfrm>
            <a:off x="296107" y="3000975"/>
            <a:ext cx="4466327" cy="2943969"/>
            <a:chOff x="-497431" y="816553"/>
            <a:chExt cx="6907757" cy="5186744"/>
          </a:xfrm>
        </p:grpSpPr>
        <p:pic>
          <p:nvPicPr>
            <p:cNvPr id="11" name="Content Placeholder 3">
              <a:extLst>
                <a:ext uri="{FF2B5EF4-FFF2-40B4-BE49-F238E27FC236}">
                  <a16:creationId xmlns:a16="http://schemas.microsoft.com/office/drawing/2014/main" id="{E9A3C798-C63A-BB45-956D-7C305EA650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94" y="5475438"/>
              <a:ext cx="527859" cy="527859"/>
            </a:xfrm>
            <a:prstGeom prst="rect">
              <a:avLst/>
            </a:prstGeom>
          </p:spPr>
        </p:pic>
        <p:pic>
          <p:nvPicPr>
            <p:cNvPr id="12" name="Picture 11">
              <a:extLst>
                <a:ext uri="{FF2B5EF4-FFF2-40B4-BE49-F238E27FC236}">
                  <a16:creationId xmlns:a16="http://schemas.microsoft.com/office/drawing/2014/main" id="{812927B0-0937-F245-AD8D-D9A23C0B77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3961" y="2305170"/>
              <a:ext cx="573832" cy="704088"/>
            </a:xfrm>
            <a:prstGeom prst="rect">
              <a:avLst/>
            </a:prstGeom>
          </p:spPr>
        </p:pic>
        <p:pic>
          <p:nvPicPr>
            <p:cNvPr id="13" name="Picture 12">
              <a:extLst>
                <a:ext uri="{FF2B5EF4-FFF2-40B4-BE49-F238E27FC236}">
                  <a16:creationId xmlns:a16="http://schemas.microsoft.com/office/drawing/2014/main" id="{7CB84E0E-F030-204C-A1D9-549B002DF2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8478" y="1151708"/>
              <a:ext cx="589439" cy="707327"/>
            </a:xfrm>
            <a:prstGeom prst="rect">
              <a:avLst/>
            </a:prstGeom>
          </p:spPr>
        </p:pic>
        <p:pic>
          <p:nvPicPr>
            <p:cNvPr id="14" name="Picture 13">
              <a:extLst>
                <a:ext uri="{FF2B5EF4-FFF2-40B4-BE49-F238E27FC236}">
                  <a16:creationId xmlns:a16="http://schemas.microsoft.com/office/drawing/2014/main" id="{857F04B5-38BD-AA49-B354-0D7DD1A5CC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8314" y="3670817"/>
              <a:ext cx="573832" cy="704088"/>
            </a:xfrm>
            <a:prstGeom prst="rect">
              <a:avLst/>
            </a:prstGeom>
          </p:spPr>
        </p:pic>
        <p:pic>
          <p:nvPicPr>
            <p:cNvPr id="15" name="Picture 14">
              <a:extLst>
                <a:ext uri="{FF2B5EF4-FFF2-40B4-BE49-F238E27FC236}">
                  <a16:creationId xmlns:a16="http://schemas.microsoft.com/office/drawing/2014/main" id="{7D8BEB04-AE56-AA49-AE05-342B9275CB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495" y="3676770"/>
              <a:ext cx="573832" cy="704088"/>
            </a:xfrm>
            <a:prstGeom prst="rect">
              <a:avLst/>
            </a:prstGeom>
          </p:spPr>
        </p:pic>
        <p:pic>
          <p:nvPicPr>
            <p:cNvPr id="16" name="Picture 15">
              <a:extLst>
                <a:ext uri="{FF2B5EF4-FFF2-40B4-BE49-F238E27FC236}">
                  <a16:creationId xmlns:a16="http://schemas.microsoft.com/office/drawing/2014/main" id="{215BE87E-9FF4-5946-B190-A04A25B3CD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793" y="3676770"/>
              <a:ext cx="573832" cy="704088"/>
            </a:xfrm>
            <a:prstGeom prst="rect">
              <a:avLst/>
            </a:prstGeom>
          </p:spPr>
        </p:pic>
        <p:pic>
          <p:nvPicPr>
            <p:cNvPr id="17" name="Picture 16">
              <a:extLst>
                <a:ext uri="{FF2B5EF4-FFF2-40B4-BE49-F238E27FC236}">
                  <a16:creationId xmlns:a16="http://schemas.microsoft.com/office/drawing/2014/main" id="{467D4B5B-4624-B246-B302-02A395446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8558" y="3676770"/>
              <a:ext cx="573832" cy="704088"/>
            </a:xfrm>
            <a:prstGeom prst="rect">
              <a:avLst/>
            </a:prstGeom>
          </p:spPr>
        </p:pic>
        <p:pic>
          <p:nvPicPr>
            <p:cNvPr id="18" name="Picture 17">
              <a:extLst>
                <a:ext uri="{FF2B5EF4-FFF2-40B4-BE49-F238E27FC236}">
                  <a16:creationId xmlns:a16="http://schemas.microsoft.com/office/drawing/2014/main" id="{913FEAA5-9756-9349-B7A1-A9399F34F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458" y="2305170"/>
              <a:ext cx="573832" cy="704088"/>
            </a:xfrm>
            <a:prstGeom prst="rect">
              <a:avLst/>
            </a:prstGeom>
          </p:spPr>
        </p:pic>
        <p:pic>
          <p:nvPicPr>
            <p:cNvPr id="19" name="Content Placeholder 3">
              <a:extLst>
                <a:ext uri="{FF2B5EF4-FFF2-40B4-BE49-F238E27FC236}">
                  <a16:creationId xmlns:a16="http://schemas.microsoft.com/office/drawing/2014/main" id="{B824D696-B794-7D41-ACD9-6A68FE80AB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397" y="5475438"/>
              <a:ext cx="527859" cy="527859"/>
            </a:xfrm>
            <a:prstGeom prst="rect">
              <a:avLst/>
            </a:prstGeom>
          </p:spPr>
        </p:pic>
        <p:pic>
          <p:nvPicPr>
            <p:cNvPr id="20" name="Content Placeholder 3">
              <a:extLst>
                <a:ext uri="{FF2B5EF4-FFF2-40B4-BE49-F238E27FC236}">
                  <a16:creationId xmlns:a16="http://schemas.microsoft.com/office/drawing/2014/main" id="{B8AF8CED-4F81-1946-BD61-A52CCFB205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96" y="5475438"/>
              <a:ext cx="527859" cy="527859"/>
            </a:xfrm>
            <a:prstGeom prst="rect">
              <a:avLst/>
            </a:prstGeom>
          </p:spPr>
        </p:pic>
        <p:pic>
          <p:nvPicPr>
            <p:cNvPr id="21" name="Content Placeholder 3">
              <a:extLst>
                <a:ext uri="{FF2B5EF4-FFF2-40B4-BE49-F238E27FC236}">
                  <a16:creationId xmlns:a16="http://schemas.microsoft.com/office/drawing/2014/main" id="{20C2513E-7880-7341-9579-62A024A8D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0664" y="5475438"/>
              <a:ext cx="527859" cy="527859"/>
            </a:xfrm>
            <a:prstGeom prst="rect">
              <a:avLst/>
            </a:prstGeom>
          </p:spPr>
        </p:pic>
        <p:pic>
          <p:nvPicPr>
            <p:cNvPr id="22" name="Content Placeholder 3">
              <a:extLst>
                <a:ext uri="{FF2B5EF4-FFF2-40B4-BE49-F238E27FC236}">
                  <a16:creationId xmlns:a16="http://schemas.microsoft.com/office/drawing/2014/main" id="{9B6AEBB5-C203-D54F-B5CD-180A3200D0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467" y="5475438"/>
              <a:ext cx="527859" cy="527859"/>
            </a:xfrm>
            <a:prstGeom prst="rect">
              <a:avLst/>
            </a:prstGeom>
          </p:spPr>
        </p:pic>
        <p:pic>
          <p:nvPicPr>
            <p:cNvPr id="23" name="Content Placeholder 3">
              <a:extLst>
                <a:ext uri="{FF2B5EF4-FFF2-40B4-BE49-F238E27FC236}">
                  <a16:creationId xmlns:a16="http://schemas.microsoft.com/office/drawing/2014/main" id="{8010362D-2158-3B48-BBEA-8CACCC78FD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6566" y="5475438"/>
              <a:ext cx="527859" cy="527859"/>
            </a:xfrm>
            <a:prstGeom prst="rect">
              <a:avLst/>
            </a:prstGeom>
          </p:spPr>
        </p:pic>
        <p:cxnSp>
          <p:nvCxnSpPr>
            <p:cNvPr id="24" name="Straight Connector 23">
              <a:extLst>
                <a:ext uri="{FF2B5EF4-FFF2-40B4-BE49-F238E27FC236}">
                  <a16:creationId xmlns:a16="http://schemas.microsoft.com/office/drawing/2014/main" id="{2385E5FF-F734-FB4D-9C16-FA6C25F3E85B}"/>
                </a:ext>
              </a:extLst>
            </p:cNvPr>
            <p:cNvCxnSpPr/>
            <p:nvPr/>
          </p:nvCxnSpPr>
          <p:spPr>
            <a:xfrm flipV="1">
              <a:off x="1042411" y="3009258"/>
              <a:ext cx="550845" cy="6675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69DB79D-225D-F44F-A4DA-CE3D0CF68EA9}"/>
                </a:ext>
              </a:extLst>
            </p:cNvPr>
            <p:cNvCxnSpPr>
              <a:endCxn id="12" idx="2"/>
            </p:cNvCxnSpPr>
            <p:nvPr/>
          </p:nvCxnSpPr>
          <p:spPr>
            <a:xfrm flipH="1" flipV="1">
              <a:off x="1770877" y="3009258"/>
              <a:ext cx="351623" cy="7040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668DB4E-C999-5A4D-82E0-742D193E45F5}"/>
                </a:ext>
              </a:extLst>
            </p:cNvPr>
            <p:cNvCxnSpPr>
              <a:cxnSpLocks/>
            </p:cNvCxnSpPr>
            <p:nvPr/>
          </p:nvCxnSpPr>
          <p:spPr>
            <a:xfrm flipV="1">
              <a:off x="2057793" y="1710293"/>
              <a:ext cx="968723" cy="594879"/>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75FA534C-16BC-1543-9D34-D7EFBD0151F0}"/>
                </a:ext>
              </a:extLst>
            </p:cNvPr>
            <p:cNvCxnSpPr/>
            <p:nvPr/>
          </p:nvCxnSpPr>
          <p:spPr>
            <a:xfrm flipH="1" flipV="1">
              <a:off x="3669980" y="1859035"/>
              <a:ext cx="1184008" cy="44613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9A2E5B8-256A-0D45-8E14-A8DE50DFD27B}"/>
                </a:ext>
              </a:extLst>
            </p:cNvPr>
            <p:cNvCxnSpPr/>
            <p:nvPr/>
          </p:nvCxnSpPr>
          <p:spPr>
            <a:xfrm flipV="1">
              <a:off x="4375474" y="3003305"/>
              <a:ext cx="550845" cy="6675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47D8C9-E843-164D-9606-E60778D908E6}"/>
                </a:ext>
              </a:extLst>
            </p:cNvPr>
            <p:cNvCxnSpPr/>
            <p:nvPr/>
          </p:nvCxnSpPr>
          <p:spPr>
            <a:xfrm flipH="1" flipV="1">
              <a:off x="5136691" y="3009258"/>
              <a:ext cx="351623" cy="7040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A14E5638-0298-4E44-8323-F98E2BD8723D}"/>
                </a:ext>
              </a:extLst>
            </p:cNvPr>
            <p:cNvCxnSpPr>
              <a:stCxn id="11" idx="0"/>
            </p:cNvCxnSpPr>
            <p:nvPr/>
          </p:nvCxnSpPr>
          <p:spPr>
            <a:xfrm flipV="1">
              <a:off x="397524" y="4374906"/>
              <a:ext cx="395894" cy="110053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E4C64B8-16DF-7F42-8662-719CA8B896DE}"/>
                </a:ext>
              </a:extLst>
            </p:cNvPr>
            <p:cNvCxnSpPr>
              <a:cxnSpLocks/>
              <a:stCxn id="20" idx="0"/>
            </p:cNvCxnSpPr>
            <p:nvPr/>
          </p:nvCxnSpPr>
          <p:spPr>
            <a:xfrm flipV="1">
              <a:off x="863425" y="4446743"/>
              <a:ext cx="39001" cy="102869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6642ED5-8404-B348-9A10-A25BCBC36B35}"/>
                </a:ext>
              </a:extLst>
            </p:cNvPr>
            <p:cNvCxnSpPr>
              <a:stCxn id="19" idx="0"/>
            </p:cNvCxnSpPr>
            <p:nvPr/>
          </p:nvCxnSpPr>
          <p:spPr>
            <a:xfrm flipH="1" flipV="1">
              <a:off x="1042412" y="4446741"/>
              <a:ext cx="286915" cy="102869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4CDBBD7-6A76-5D40-A73F-ABA66341BE0F}"/>
                </a:ext>
              </a:extLst>
            </p:cNvPr>
            <p:cNvCxnSpPr>
              <a:stCxn id="35" idx="0"/>
            </p:cNvCxnSpPr>
            <p:nvPr/>
          </p:nvCxnSpPr>
          <p:spPr>
            <a:xfrm flipV="1">
              <a:off x="5198644" y="4374906"/>
              <a:ext cx="395894" cy="110053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6FF3168-CD23-9E47-8C22-5A68F3632C53}"/>
                </a:ext>
              </a:extLst>
            </p:cNvPr>
            <p:cNvCxnSpPr/>
            <p:nvPr/>
          </p:nvCxnSpPr>
          <p:spPr>
            <a:xfrm flipV="1">
              <a:off x="5664546" y="4446741"/>
              <a:ext cx="39000" cy="102869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238B6169-4712-AA48-B047-DB7A2FEADA50}"/>
                </a:ext>
              </a:extLst>
            </p:cNvPr>
            <p:cNvCxnSpPr/>
            <p:nvPr/>
          </p:nvCxnSpPr>
          <p:spPr>
            <a:xfrm flipH="1" flipV="1">
              <a:off x="5843532" y="4446741"/>
              <a:ext cx="286915" cy="1028697"/>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7F882C32-646D-A04D-8AB7-69ECD3F8C030}"/>
                </a:ext>
              </a:extLst>
            </p:cNvPr>
            <p:cNvSpPr txBox="1"/>
            <p:nvPr/>
          </p:nvSpPr>
          <p:spPr>
            <a:xfrm>
              <a:off x="2748735" y="5513537"/>
              <a:ext cx="1651897" cy="369332"/>
            </a:xfrm>
            <a:prstGeom prst="rect">
              <a:avLst/>
            </a:prstGeom>
            <a:noFill/>
          </p:spPr>
          <p:txBody>
            <a:bodyPr wrap="square" rtlCol="0">
              <a:spAutoFit/>
            </a:bodyPr>
            <a:lstStyle/>
            <a:p>
              <a:r>
                <a:rPr lang="is-IS" dirty="0"/>
                <a:t>….  .....  .....   .....</a:t>
              </a:r>
              <a:endParaRPr lang="en-US" dirty="0"/>
            </a:p>
          </p:txBody>
        </p:sp>
        <p:sp>
          <p:nvSpPr>
            <p:cNvPr id="37" name="Rounded Rectangle 36">
              <a:extLst>
                <a:ext uri="{FF2B5EF4-FFF2-40B4-BE49-F238E27FC236}">
                  <a16:creationId xmlns:a16="http://schemas.microsoft.com/office/drawing/2014/main" id="{CCCF41BD-CAC8-AB4C-A843-E0C6E42D0E91}"/>
                </a:ext>
              </a:extLst>
            </p:cNvPr>
            <p:cNvSpPr/>
            <p:nvPr/>
          </p:nvSpPr>
          <p:spPr>
            <a:xfrm>
              <a:off x="-227722" y="5272235"/>
              <a:ext cx="317500" cy="24130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A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C78932CE-66D3-F145-99F2-CC61D290E577}"/>
                </a:ext>
              </a:extLst>
            </p:cNvPr>
            <p:cNvSpPr/>
            <p:nvPr/>
          </p:nvSpPr>
          <p:spPr>
            <a:xfrm>
              <a:off x="1113704" y="2434200"/>
              <a:ext cx="317500" cy="24130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rgbClr val="00A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022C514-9EFE-A04B-90B9-D2893E169A90}"/>
                </a:ext>
              </a:extLst>
            </p:cNvPr>
            <p:cNvSpPr txBox="1"/>
            <p:nvPr/>
          </p:nvSpPr>
          <p:spPr>
            <a:xfrm>
              <a:off x="-497431" y="3426221"/>
              <a:ext cx="1275913" cy="369332"/>
            </a:xfrm>
            <a:prstGeom prst="rect">
              <a:avLst/>
            </a:prstGeom>
            <a:noFill/>
          </p:spPr>
          <p:txBody>
            <a:bodyPr wrap="square" rtlCol="0">
              <a:spAutoFit/>
            </a:bodyPr>
            <a:lstStyle/>
            <a:p>
              <a:r>
                <a:rPr lang="en-US" dirty="0"/>
                <a:t>cache miss</a:t>
              </a:r>
            </a:p>
          </p:txBody>
        </p:sp>
        <p:sp>
          <p:nvSpPr>
            <p:cNvPr id="40" name="TextBox 39">
              <a:extLst>
                <a:ext uri="{FF2B5EF4-FFF2-40B4-BE49-F238E27FC236}">
                  <a16:creationId xmlns:a16="http://schemas.microsoft.com/office/drawing/2014/main" id="{07C8B60C-B014-8740-AE4C-578B45D56D34}"/>
                </a:ext>
              </a:extLst>
            </p:cNvPr>
            <p:cNvSpPr txBox="1"/>
            <p:nvPr/>
          </p:nvSpPr>
          <p:spPr>
            <a:xfrm>
              <a:off x="75791" y="1860544"/>
              <a:ext cx="1534024" cy="1138719"/>
            </a:xfrm>
            <a:prstGeom prst="rect">
              <a:avLst/>
            </a:prstGeom>
            <a:noFill/>
          </p:spPr>
          <p:txBody>
            <a:bodyPr wrap="square" rtlCol="0">
              <a:spAutoFit/>
            </a:bodyPr>
            <a:lstStyle/>
            <a:p>
              <a:r>
                <a:rPr lang="en-US" dirty="0"/>
                <a:t>cache hit</a:t>
              </a:r>
            </a:p>
          </p:txBody>
        </p:sp>
        <p:sp>
          <p:nvSpPr>
            <p:cNvPr id="41" name="Rounded Rectangle 40">
              <a:extLst>
                <a:ext uri="{FF2B5EF4-FFF2-40B4-BE49-F238E27FC236}">
                  <a16:creationId xmlns:a16="http://schemas.microsoft.com/office/drawing/2014/main" id="{40446DFB-8874-2D44-8327-B2060726A6C1}"/>
                </a:ext>
              </a:extLst>
            </p:cNvPr>
            <p:cNvSpPr/>
            <p:nvPr/>
          </p:nvSpPr>
          <p:spPr>
            <a:xfrm>
              <a:off x="5379971" y="816553"/>
              <a:ext cx="317500" cy="241302"/>
            </a:xfrm>
            <a:prstGeom prst="roundRect">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ln>
              <a:solidFill>
                <a:srgbClr val="A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a:extLst>
                <a:ext uri="{FF2B5EF4-FFF2-40B4-BE49-F238E27FC236}">
                  <a16:creationId xmlns:a16="http://schemas.microsoft.com/office/drawing/2014/main" id="{21C002F9-69C8-D74B-BCF5-4A46A3D1DA77}"/>
                </a:ext>
              </a:extLst>
            </p:cNvPr>
            <p:cNvSpPr/>
            <p:nvPr/>
          </p:nvSpPr>
          <p:spPr>
            <a:xfrm>
              <a:off x="5396591" y="1384719"/>
              <a:ext cx="317500" cy="24130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rgbClr val="00A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AB054E1D-8EE2-B141-90A3-F57371E497E6}"/>
              </a:ext>
            </a:extLst>
          </p:cNvPr>
          <p:cNvCxnSpPr>
            <a:cxnSpLocks/>
            <a:stCxn id="13" idx="0"/>
          </p:cNvCxnSpPr>
          <p:nvPr/>
        </p:nvCxnSpPr>
        <p:spPr>
          <a:xfrm flipV="1">
            <a:off x="2869850" y="2641381"/>
            <a:ext cx="290289" cy="54982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44" name="Picture 4" descr="mage result for server cluster">
            <a:extLst>
              <a:ext uri="{FF2B5EF4-FFF2-40B4-BE49-F238E27FC236}">
                <a16:creationId xmlns:a16="http://schemas.microsoft.com/office/drawing/2014/main" id="{6BACC4C6-058A-FE4E-9F2A-D24CBFE12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014" y="2158079"/>
            <a:ext cx="708831" cy="590693"/>
          </a:xfrm>
          <a:prstGeom prst="rect">
            <a:avLst/>
          </a:prstGeom>
          <a:noFill/>
          <a:extLst>
            <a:ext uri="{909E8E84-426E-40dd-AFC4-6F175D3DCCD1}">
              <a14:hiddenFill xmlns=""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781F1F09-2172-4747-BCD9-885BC6F2249E}"/>
              </a:ext>
            </a:extLst>
          </p:cNvPr>
          <p:cNvSpPr txBox="1"/>
          <p:nvPr/>
        </p:nvSpPr>
        <p:spPr>
          <a:xfrm>
            <a:off x="4370828" y="2887795"/>
            <a:ext cx="1275913" cy="369332"/>
          </a:xfrm>
          <a:prstGeom prst="rect">
            <a:avLst/>
          </a:prstGeom>
          <a:noFill/>
        </p:spPr>
        <p:txBody>
          <a:bodyPr wrap="square" rtlCol="0">
            <a:spAutoFit/>
          </a:bodyPr>
          <a:lstStyle/>
          <a:p>
            <a:r>
              <a:rPr lang="en-US" dirty="0"/>
              <a:t>Request</a:t>
            </a:r>
          </a:p>
        </p:txBody>
      </p:sp>
      <p:sp>
        <p:nvSpPr>
          <p:cNvPr id="48" name="TextBox 47">
            <a:extLst>
              <a:ext uri="{FF2B5EF4-FFF2-40B4-BE49-F238E27FC236}">
                <a16:creationId xmlns:a16="http://schemas.microsoft.com/office/drawing/2014/main" id="{D307B723-C34D-0945-B2F6-5A6F0E9B09E0}"/>
              </a:ext>
            </a:extLst>
          </p:cNvPr>
          <p:cNvSpPr txBox="1"/>
          <p:nvPr/>
        </p:nvSpPr>
        <p:spPr>
          <a:xfrm>
            <a:off x="4395964" y="3231542"/>
            <a:ext cx="1275913" cy="369332"/>
          </a:xfrm>
          <a:prstGeom prst="rect">
            <a:avLst/>
          </a:prstGeom>
          <a:noFill/>
        </p:spPr>
        <p:txBody>
          <a:bodyPr wrap="square" rtlCol="0">
            <a:spAutoFit/>
          </a:bodyPr>
          <a:lstStyle/>
          <a:p>
            <a:r>
              <a:rPr lang="en-US" dirty="0"/>
              <a:t>Object</a:t>
            </a:r>
          </a:p>
        </p:txBody>
      </p:sp>
      <p:sp>
        <p:nvSpPr>
          <p:cNvPr id="50" name="TextBox 49">
            <a:extLst>
              <a:ext uri="{FF2B5EF4-FFF2-40B4-BE49-F238E27FC236}">
                <a16:creationId xmlns:a16="http://schemas.microsoft.com/office/drawing/2014/main" id="{878D4785-03FE-9E4F-B8DA-96CAA236D924}"/>
              </a:ext>
            </a:extLst>
          </p:cNvPr>
          <p:cNvSpPr txBox="1"/>
          <p:nvPr/>
        </p:nvSpPr>
        <p:spPr>
          <a:xfrm>
            <a:off x="3239566" y="3919857"/>
            <a:ext cx="542953" cy="369332"/>
          </a:xfrm>
          <a:prstGeom prst="rect">
            <a:avLst/>
          </a:prstGeom>
          <a:noFill/>
        </p:spPr>
        <p:txBody>
          <a:bodyPr wrap="square" rtlCol="0">
            <a:spAutoFit/>
          </a:bodyPr>
          <a:lstStyle/>
          <a:p>
            <a:r>
              <a:rPr lang="en-US" dirty="0"/>
              <a:t>L2</a:t>
            </a:r>
          </a:p>
        </p:txBody>
      </p:sp>
      <p:sp>
        <p:nvSpPr>
          <p:cNvPr id="51" name="Rounded Rectangle 50">
            <a:extLst>
              <a:ext uri="{FF2B5EF4-FFF2-40B4-BE49-F238E27FC236}">
                <a16:creationId xmlns:a16="http://schemas.microsoft.com/office/drawing/2014/main" id="{78F312D4-5383-E747-8F8B-A708E228485B}"/>
              </a:ext>
            </a:extLst>
          </p:cNvPr>
          <p:cNvSpPr/>
          <p:nvPr/>
        </p:nvSpPr>
        <p:spPr>
          <a:xfrm>
            <a:off x="2309898" y="3296426"/>
            <a:ext cx="205285" cy="136962"/>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rgbClr val="00A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1A61C72-BE92-124A-9500-640534323CA5}"/>
              </a:ext>
            </a:extLst>
          </p:cNvPr>
          <p:cNvSpPr txBox="1"/>
          <p:nvPr/>
        </p:nvSpPr>
        <p:spPr>
          <a:xfrm>
            <a:off x="2363381" y="4658103"/>
            <a:ext cx="1275913" cy="369332"/>
          </a:xfrm>
          <a:prstGeom prst="rect">
            <a:avLst/>
          </a:prstGeom>
          <a:noFill/>
        </p:spPr>
        <p:txBody>
          <a:bodyPr wrap="square" rtlCol="0">
            <a:spAutoFit/>
          </a:bodyPr>
          <a:lstStyle/>
          <a:p>
            <a:r>
              <a:rPr lang="en-US" dirty="0"/>
              <a:t>L1</a:t>
            </a:r>
          </a:p>
        </p:txBody>
      </p:sp>
      <p:sp>
        <p:nvSpPr>
          <p:cNvPr id="53" name="TextBox 52">
            <a:extLst>
              <a:ext uri="{FF2B5EF4-FFF2-40B4-BE49-F238E27FC236}">
                <a16:creationId xmlns:a16="http://schemas.microsoft.com/office/drawing/2014/main" id="{168D5302-45C9-2F4B-B05D-F9E35537579D}"/>
              </a:ext>
            </a:extLst>
          </p:cNvPr>
          <p:cNvSpPr txBox="1"/>
          <p:nvPr/>
        </p:nvSpPr>
        <p:spPr>
          <a:xfrm>
            <a:off x="3070585" y="3143326"/>
            <a:ext cx="578394" cy="369332"/>
          </a:xfrm>
          <a:prstGeom prst="rect">
            <a:avLst/>
          </a:prstGeom>
          <a:noFill/>
        </p:spPr>
        <p:txBody>
          <a:bodyPr wrap="square" rtlCol="0">
            <a:spAutoFit/>
          </a:bodyPr>
          <a:lstStyle/>
          <a:p>
            <a:r>
              <a:rPr lang="en-US" dirty="0"/>
              <a:t>L3</a:t>
            </a:r>
          </a:p>
        </p:txBody>
      </p:sp>
      <p:sp>
        <p:nvSpPr>
          <p:cNvPr id="54" name="TextBox 53">
            <a:extLst>
              <a:ext uri="{FF2B5EF4-FFF2-40B4-BE49-F238E27FC236}">
                <a16:creationId xmlns:a16="http://schemas.microsoft.com/office/drawing/2014/main" id="{407C2B29-016A-5B48-B2BD-7904AB8FFA3D}"/>
              </a:ext>
            </a:extLst>
          </p:cNvPr>
          <p:cNvSpPr txBox="1"/>
          <p:nvPr/>
        </p:nvSpPr>
        <p:spPr>
          <a:xfrm>
            <a:off x="3571671" y="2255395"/>
            <a:ext cx="1275913" cy="369332"/>
          </a:xfrm>
          <a:prstGeom prst="rect">
            <a:avLst/>
          </a:prstGeom>
          <a:noFill/>
        </p:spPr>
        <p:txBody>
          <a:bodyPr wrap="square" rtlCol="0">
            <a:spAutoFit/>
          </a:bodyPr>
          <a:lstStyle/>
          <a:p>
            <a:r>
              <a:rPr lang="en-US" dirty="0"/>
              <a:t>L4</a:t>
            </a:r>
          </a:p>
        </p:txBody>
      </p:sp>
      <p:cxnSp>
        <p:nvCxnSpPr>
          <p:cNvPr id="55" name="Straight Connector 54">
            <a:extLst>
              <a:ext uri="{FF2B5EF4-FFF2-40B4-BE49-F238E27FC236}">
                <a16:creationId xmlns:a16="http://schemas.microsoft.com/office/drawing/2014/main" id="{1A24D278-646A-3C46-AAC2-1D7D0B1F520C}"/>
              </a:ext>
            </a:extLst>
          </p:cNvPr>
          <p:cNvCxnSpPr>
            <a:cxnSpLocks/>
          </p:cNvCxnSpPr>
          <p:nvPr/>
        </p:nvCxnSpPr>
        <p:spPr>
          <a:xfrm flipV="1">
            <a:off x="729466" y="5020677"/>
            <a:ext cx="248599" cy="466809"/>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3CD374B2-E265-2B42-8371-428FC6EAE4DB}"/>
              </a:ext>
            </a:extLst>
          </p:cNvPr>
          <p:cNvCxnSpPr>
            <a:cxnSpLocks/>
          </p:cNvCxnSpPr>
          <p:nvPr/>
        </p:nvCxnSpPr>
        <p:spPr>
          <a:xfrm flipV="1">
            <a:off x="1160224" y="4182142"/>
            <a:ext cx="280231" cy="280048"/>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sp>
        <p:nvSpPr>
          <p:cNvPr id="59" name="TextBox 58">
            <a:extLst>
              <a:ext uri="{FF2B5EF4-FFF2-40B4-BE49-F238E27FC236}">
                <a16:creationId xmlns:a16="http://schemas.microsoft.com/office/drawing/2014/main" id="{778962E8-D01A-8745-880C-99E191C0A931}"/>
              </a:ext>
            </a:extLst>
          </p:cNvPr>
          <p:cNvSpPr txBox="1"/>
          <p:nvPr/>
        </p:nvSpPr>
        <p:spPr>
          <a:xfrm>
            <a:off x="522267" y="1299979"/>
            <a:ext cx="5219700" cy="369332"/>
          </a:xfrm>
          <a:prstGeom prst="rect">
            <a:avLst/>
          </a:prstGeom>
          <a:noFill/>
        </p:spPr>
        <p:txBody>
          <a:bodyPr wrap="square" rtlCol="0">
            <a:spAutoFit/>
          </a:bodyPr>
          <a:lstStyle/>
          <a:p>
            <a:r>
              <a:rPr lang="en-US" i="1" dirty="0">
                <a:solidFill>
                  <a:srgbClr val="FF0000"/>
                </a:solidFill>
              </a:rPr>
              <a:t>See Our IEEE ICDCS’17 paper for more details</a:t>
            </a:r>
          </a:p>
        </p:txBody>
      </p:sp>
    </p:spTree>
    <p:extLst>
      <p:ext uri="{BB962C8B-B14F-4D97-AF65-F5344CB8AC3E}">
        <p14:creationId xmlns:p14="http://schemas.microsoft.com/office/powerpoint/2010/main" val="27832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529" y="1194574"/>
            <a:ext cx="7772480" cy="2776281"/>
          </a:xfrm>
        </p:spPr>
        <p:txBody>
          <a:bodyPr>
            <a:normAutofit/>
          </a:bodyPr>
          <a:lstStyle/>
          <a:p>
            <a:pPr>
              <a:buFont typeface="Wingdings" pitchFamily="2" charset="2"/>
              <a:buChar char="v"/>
            </a:pPr>
            <a:r>
              <a:rPr lang="en-US" i="1" dirty="0">
                <a:solidFill>
                  <a:srgbClr val="FF0000"/>
                </a:solidFill>
              </a:rPr>
              <a:t> </a:t>
            </a:r>
            <a:r>
              <a:rPr lang="en-US" dirty="0">
                <a:solidFill>
                  <a:srgbClr val="FF0000"/>
                </a:solidFill>
              </a:rPr>
              <a:t>Problems with treating each node </a:t>
            </a:r>
            <a:r>
              <a:rPr lang="en-US" i="1" dirty="0">
                <a:solidFill>
                  <a:srgbClr val="FF0000"/>
                </a:solidFill>
              </a:rPr>
              <a:t>independently</a:t>
            </a:r>
          </a:p>
          <a:p>
            <a:pPr>
              <a:buSzPct val="100000"/>
              <a:buFont typeface="Wingdings" charset="2"/>
              <a:buChar char="§"/>
            </a:pPr>
            <a:r>
              <a:rPr lang="en-US" sz="2400" dirty="0">
                <a:solidFill>
                  <a:srgbClr val="3333B2"/>
                </a:solidFill>
              </a:rPr>
              <a:t> </a:t>
            </a:r>
            <a:r>
              <a:rPr lang="en-US" sz="2400" i="1" dirty="0">
                <a:solidFill>
                  <a:srgbClr val="3333B2"/>
                </a:solidFill>
              </a:rPr>
              <a:t>Technical</a:t>
            </a:r>
            <a:r>
              <a:rPr lang="en-US" sz="2400" dirty="0">
                <a:solidFill>
                  <a:srgbClr val="3333B2"/>
                </a:solidFill>
              </a:rPr>
              <a:t> difficulties: arrival processes at intermediate nodes are </a:t>
            </a:r>
            <a:r>
              <a:rPr lang="en-US" sz="2400" i="1" dirty="0">
                <a:solidFill>
                  <a:srgbClr val="3333B2"/>
                </a:solidFill>
              </a:rPr>
              <a:t>filtered</a:t>
            </a:r>
            <a:r>
              <a:rPr lang="en-US" sz="2400" dirty="0">
                <a:solidFill>
                  <a:srgbClr val="3333B2"/>
                </a:solidFill>
              </a:rPr>
              <a:t> (“cache misses” from previous nodes)</a:t>
            </a:r>
          </a:p>
          <a:p>
            <a:pPr lvl="1">
              <a:buSzPct val="100000"/>
              <a:buFont typeface="Courier New" panose="02070309020205020404" pitchFamily="49" charset="0"/>
              <a:buChar char="o"/>
            </a:pPr>
            <a:r>
              <a:rPr lang="en-US" sz="2200" i="1" dirty="0">
                <a:solidFill>
                  <a:srgbClr val="3333B2"/>
                </a:solidFill>
              </a:rPr>
              <a:t>no longer Poisson even if original user requests are</a:t>
            </a:r>
            <a:endParaRPr lang="en-US" sz="2200" i="1" dirty="0">
              <a:solidFill>
                <a:srgbClr val="002060"/>
              </a:solidFill>
            </a:endParaRPr>
          </a:p>
          <a:p>
            <a:pPr>
              <a:buFont typeface="Wingdings" pitchFamily="2" charset="2"/>
              <a:buChar char="§"/>
            </a:pPr>
            <a:r>
              <a:rPr lang="en-US" sz="2400" dirty="0">
                <a:solidFill>
                  <a:srgbClr val="3333B2"/>
                </a:solidFill>
              </a:rPr>
              <a:t>More importantly, </a:t>
            </a:r>
            <a:r>
              <a:rPr lang="en-US" sz="2400" i="1" dirty="0">
                <a:solidFill>
                  <a:srgbClr val="3333B2"/>
                </a:solidFill>
              </a:rPr>
              <a:t>performance </a:t>
            </a:r>
            <a:r>
              <a:rPr lang="en-US" sz="2400" dirty="0">
                <a:solidFill>
                  <a:srgbClr val="3333B2"/>
                </a:solidFill>
              </a:rPr>
              <a:t>issues!</a:t>
            </a:r>
          </a:p>
          <a:p>
            <a:pPr lvl="1">
              <a:buFont typeface="Arial" panose="020B0604020202020204" pitchFamily="34" charset="0"/>
              <a:buChar char="•"/>
            </a:pPr>
            <a:r>
              <a:rPr lang="en-US" sz="2200" dirty="0">
                <a:solidFill>
                  <a:srgbClr val="3333B2"/>
                </a:solidFill>
              </a:rPr>
              <a:t>Problem of </a:t>
            </a:r>
            <a:r>
              <a:rPr lang="en-US" sz="2200" i="1" dirty="0">
                <a:solidFill>
                  <a:srgbClr val="3333B2"/>
                </a:solidFill>
              </a:rPr>
              <a:t>Thrashing: </a:t>
            </a:r>
            <a:r>
              <a:rPr lang="en-US" sz="2200" dirty="0">
                <a:solidFill>
                  <a:srgbClr val="3333B2"/>
                </a:solidFill>
              </a:rPr>
              <a:t>cache utilization at intermediate layers is poor  (again due to “filtered” arrival processes)</a:t>
            </a:r>
          </a:p>
          <a:p>
            <a:pPr>
              <a:buFont typeface="Wingdings" pitchFamily="2" charset="2"/>
              <a:buChar char="§"/>
            </a:pPr>
            <a:endParaRPr lang="en-US" sz="2400" dirty="0">
              <a:solidFill>
                <a:srgbClr val="002060"/>
              </a:solidFill>
            </a:endParaRPr>
          </a:p>
          <a:p>
            <a:pPr marL="0" indent="0">
              <a:buNone/>
            </a:pPr>
            <a:endParaRPr lang="en-US" sz="2400" dirty="0">
              <a:solidFill>
                <a:srgbClr val="002060"/>
              </a:solidFill>
            </a:endParaRPr>
          </a:p>
        </p:txBody>
      </p:sp>
      <p:sp>
        <p:nvSpPr>
          <p:cNvPr id="3" name="Title 2"/>
          <p:cNvSpPr>
            <a:spLocks noGrp="1"/>
          </p:cNvSpPr>
          <p:nvPr>
            <p:ph type="title"/>
          </p:nvPr>
        </p:nvSpPr>
        <p:spPr>
          <a:xfrm>
            <a:off x="1453904" y="168547"/>
            <a:ext cx="9122812" cy="741363"/>
          </a:xfrm>
        </p:spPr>
        <p:txBody>
          <a:bodyPr>
            <a:normAutofit fontScale="90000"/>
          </a:bodyPr>
          <a:lstStyle/>
          <a:p>
            <a:r>
              <a:rPr lang="en-US" dirty="0"/>
              <a:t>Cache Networks: New Innovation Needed !</a:t>
            </a:r>
          </a:p>
        </p:txBody>
      </p:sp>
      <p:cxnSp>
        <p:nvCxnSpPr>
          <p:cNvPr id="34" name="Straight Connector 33"/>
          <p:cNvCxnSpPr/>
          <p:nvPr/>
        </p:nvCxnSpPr>
        <p:spPr>
          <a:xfrm flipV="1">
            <a:off x="-2105438" y="3718874"/>
            <a:ext cx="490759" cy="126200"/>
          </a:xfrm>
          <a:prstGeom prst="line">
            <a:avLst/>
          </a:prstGeom>
          <a:ln w="9525" cmpd="sng">
            <a:solidFill>
              <a:schemeClr val="bg1">
                <a:lumMod val="75000"/>
              </a:schemeClr>
            </a:solidFill>
            <a:prstDash val="lgDashDot"/>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084A25FA-E359-A645-80AC-D8681824EDE6}"/>
              </a:ext>
            </a:extLst>
          </p:cNvPr>
          <p:cNvGrpSpPr/>
          <p:nvPr/>
        </p:nvGrpSpPr>
        <p:grpSpPr>
          <a:xfrm>
            <a:off x="7545594" y="1527871"/>
            <a:ext cx="4578822" cy="4739952"/>
            <a:chOff x="7545594" y="1527871"/>
            <a:chExt cx="4578822" cy="4739952"/>
          </a:xfrm>
        </p:grpSpPr>
        <p:sp>
          <p:nvSpPr>
            <p:cNvPr id="22" name="TextBox 21"/>
            <p:cNvSpPr txBox="1"/>
            <p:nvPr/>
          </p:nvSpPr>
          <p:spPr>
            <a:xfrm>
              <a:off x="10044122" y="2869451"/>
              <a:ext cx="2080294" cy="338554"/>
            </a:xfrm>
            <a:prstGeom prst="rect">
              <a:avLst/>
            </a:prstGeom>
            <a:noFill/>
          </p:spPr>
          <p:txBody>
            <a:bodyPr wrap="square" rtlCol="0">
              <a:spAutoFit/>
            </a:bodyPr>
            <a:lstStyle/>
            <a:p>
              <a:r>
                <a:rPr lang="en-US" sz="1600" b="1" dirty="0">
                  <a:solidFill>
                    <a:srgbClr val="0000FF"/>
                  </a:solidFill>
                  <a:latin typeface="Times New Roman"/>
                  <a:cs typeface="Times New Roman"/>
                </a:rPr>
                <a:t>Cache Nodes/Servers</a:t>
              </a:r>
            </a:p>
          </p:txBody>
        </p:sp>
        <p:cxnSp>
          <p:nvCxnSpPr>
            <p:cNvPr id="32" name="Straight Connector 31"/>
            <p:cNvCxnSpPr>
              <a:cxnSpLocks/>
            </p:cNvCxnSpPr>
            <p:nvPr/>
          </p:nvCxnSpPr>
          <p:spPr>
            <a:xfrm flipV="1">
              <a:off x="8600958" y="4294160"/>
              <a:ext cx="191604" cy="599836"/>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205132" y="1527871"/>
              <a:ext cx="2229635" cy="338554"/>
            </a:xfrm>
            <a:prstGeom prst="rect">
              <a:avLst/>
            </a:prstGeom>
            <a:noFill/>
          </p:spPr>
          <p:txBody>
            <a:bodyPr wrap="square" rtlCol="0">
              <a:spAutoFit/>
            </a:bodyPr>
            <a:lstStyle/>
            <a:p>
              <a:r>
                <a:rPr lang="en-US" sz="1600" b="1" dirty="0">
                  <a:solidFill>
                    <a:srgbClr val="0000FF"/>
                  </a:solidFill>
                  <a:latin typeface="Times New Roman"/>
                  <a:cs typeface="Times New Roman"/>
                </a:rPr>
                <a:t>Origin Content Servers</a:t>
              </a:r>
              <a:endParaRPr lang="en-US" sz="1600" b="1" baseline="-25000" dirty="0">
                <a:solidFill>
                  <a:srgbClr val="0000FF"/>
                </a:solidFill>
                <a:latin typeface="Times New Roman"/>
                <a:cs typeface="Times New Roman"/>
              </a:endParaRPr>
            </a:p>
          </p:txBody>
        </p:sp>
        <p:sp>
          <p:nvSpPr>
            <p:cNvPr id="109" name="Cloud 108"/>
            <p:cNvSpPr/>
            <p:nvPr/>
          </p:nvSpPr>
          <p:spPr>
            <a:xfrm>
              <a:off x="8341289" y="2277974"/>
              <a:ext cx="2904081" cy="2576402"/>
            </a:xfrm>
            <a:prstGeom prst="cloud">
              <a:avLst/>
            </a:prstGeom>
            <a:solidFill>
              <a:schemeClr val="bg1">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bg1">
                    <a:lumMod val="50000"/>
                  </a:schemeClr>
                </a:solidFill>
                <a:latin typeface="Times New Roman"/>
                <a:cs typeface="Times New Roman"/>
              </a:endParaRPr>
            </a:p>
          </p:txBody>
        </p:sp>
        <p:sp>
          <p:nvSpPr>
            <p:cNvPr id="121" name="TextBox 120"/>
            <p:cNvSpPr txBox="1"/>
            <p:nvPr/>
          </p:nvSpPr>
          <p:spPr>
            <a:xfrm>
              <a:off x="7545594" y="3575051"/>
              <a:ext cx="1689203" cy="584775"/>
            </a:xfrm>
            <a:prstGeom prst="rect">
              <a:avLst/>
            </a:prstGeom>
            <a:noFill/>
          </p:spPr>
          <p:txBody>
            <a:bodyPr wrap="square" rtlCol="0">
              <a:spAutoFit/>
            </a:bodyPr>
            <a:lstStyle/>
            <a:p>
              <a:pPr algn="ctr"/>
              <a:r>
                <a:rPr lang="en-US" sz="1600" b="1" dirty="0">
                  <a:solidFill>
                    <a:srgbClr val="0000FF"/>
                  </a:solidFill>
                  <a:latin typeface="Times New Roman"/>
                  <a:cs typeface="Times New Roman"/>
                </a:rPr>
                <a:t>Content Requests</a:t>
              </a:r>
              <a:endParaRPr lang="en-US" sz="1600" b="1" baseline="-25000" dirty="0">
                <a:solidFill>
                  <a:srgbClr val="0000FF"/>
                </a:solidFill>
                <a:latin typeface="Times New Roman"/>
                <a:cs typeface="Times New Roman"/>
              </a:endParaRPr>
            </a:p>
          </p:txBody>
        </p:sp>
        <p:sp>
          <p:nvSpPr>
            <p:cNvPr id="205" name="Rounded Rectangle 204"/>
            <p:cNvSpPr/>
            <p:nvPr/>
          </p:nvSpPr>
          <p:spPr>
            <a:xfrm>
              <a:off x="10091452" y="278618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Rounded Rectangle 205"/>
            <p:cNvSpPr/>
            <p:nvPr/>
          </p:nvSpPr>
          <p:spPr>
            <a:xfrm>
              <a:off x="8839842" y="401972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Rounded Rectangle 206"/>
            <p:cNvSpPr/>
            <p:nvPr/>
          </p:nvSpPr>
          <p:spPr>
            <a:xfrm>
              <a:off x="10165496" y="4239656"/>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Rounded Rectangle 207"/>
            <p:cNvSpPr/>
            <p:nvPr/>
          </p:nvSpPr>
          <p:spPr>
            <a:xfrm>
              <a:off x="9480900" y="416764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Rounded Rectangle 208"/>
            <p:cNvSpPr/>
            <p:nvPr/>
          </p:nvSpPr>
          <p:spPr>
            <a:xfrm>
              <a:off x="9520633" y="3596552"/>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Rounded Rectangle 209"/>
            <p:cNvSpPr/>
            <p:nvPr/>
          </p:nvSpPr>
          <p:spPr>
            <a:xfrm>
              <a:off x="8980106" y="3530078"/>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ounded Rectangle 210"/>
            <p:cNvSpPr/>
            <p:nvPr/>
          </p:nvSpPr>
          <p:spPr>
            <a:xfrm>
              <a:off x="10813568" y="3663592"/>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Rounded Rectangle 211"/>
            <p:cNvSpPr/>
            <p:nvPr/>
          </p:nvSpPr>
          <p:spPr>
            <a:xfrm>
              <a:off x="9239397" y="2926286"/>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6" name="Straight Connector 215"/>
            <p:cNvCxnSpPr>
              <a:cxnSpLocks/>
            </p:cNvCxnSpPr>
            <p:nvPr/>
          </p:nvCxnSpPr>
          <p:spPr>
            <a:xfrm flipH="1" flipV="1">
              <a:off x="9595406" y="4419137"/>
              <a:ext cx="108137" cy="629658"/>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flipV="1">
              <a:off x="10296280" y="4430252"/>
              <a:ext cx="341221" cy="571458"/>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H="1" flipV="1">
              <a:off x="10903105" y="3875056"/>
              <a:ext cx="459520" cy="479166"/>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224" name="Rounded Rectangle 223"/>
            <p:cNvSpPr/>
            <p:nvPr/>
          </p:nvSpPr>
          <p:spPr>
            <a:xfrm>
              <a:off x="10303329" y="319331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8" name="Picture 4" descr="mage result for server clu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471" y="1983180"/>
              <a:ext cx="708831" cy="590693"/>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708" y="5054641"/>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919" y="5033280"/>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mage result for u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663" y="5034338"/>
              <a:ext cx="705002" cy="705002"/>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6" descr="mage result for us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6852" y="4103362"/>
              <a:ext cx="705002" cy="705002"/>
            </a:xfrm>
            <a:prstGeom prst="rect">
              <a:avLst/>
            </a:prstGeom>
            <a:noFill/>
            <a:extLst>
              <a:ext uri="{909E8E84-426E-40dd-AFC4-6F175D3DCCD1}">
                <a14:hiddenFill xmlns="" xmlns:a14="http://schemas.microsoft.com/office/drawing/2010/main">
                  <a:solidFill>
                    <a:srgbClr val="FFFFFF"/>
                  </a:solidFill>
                </a14:hiddenFill>
              </a:ext>
            </a:extLst>
          </p:spPr>
        </p:pic>
        <p:sp>
          <p:nvSpPr>
            <p:cNvPr id="40" name="TextBox 39"/>
            <p:cNvSpPr txBox="1"/>
            <p:nvPr/>
          </p:nvSpPr>
          <p:spPr>
            <a:xfrm>
              <a:off x="8926578" y="5929269"/>
              <a:ext cx="2117742" cy="338554"/>
            </a:xfrm>
            <a:prstGeom prst="rect">
              <a:avLst/>
            </a:prstGeom>
            <a:noFill/>
          </p:spPr>
          <p:txBody>
            <a:bodyPr wrap="square" rtlCol="0">
              <a:spAutoFit/>
            </a:bodyPr>
            <a:lstStyle/>
            <a:p>
              <a:r>
                <a:rPr lang="en-US" sz="1600" b="1" dirty="0">
                  <a:solidFill>
                    <a:srgbClr val="0000FF"/>
                  </a:solidFill>
                  <a:latin typeface="Times New Roman"/>
                  <a:cs typeface="Times New Roman"/>
                </a:rPr>
                <a:t>User Bases</a:t>
              </a:r>
              <a:endParaRPr lang="en-US" sz="1600" b="1" baseline="-25000" dirty="0">
                <a:solidFill>
                  <a:srgbClr val="0000FF"/>
                </a:solidFill>
                <a:latin typeface="Times New Roman"/>
                <a:cs typeface="Times New Roman"/>
              </a:endParaRPr>
            </a:p>
          </p:txBody>
        </p:sp>
        <p:pic>
          <p:nvPicPr>
            <p:cNvPr id="28" name="Picture 4" descr="mage result for server cluster">
              <a:extLst>
                <a:ext uri="{FF2B5EF4-FFF2-40B4-BE49-F238E27FC236}">
                  <a16:creationId xmlns:a16="http://schemas.microsoft.com/office/drawing/2014/main" id="{792614A2-B160-3544-A7D7-AF9A5080A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2749" y="1890037"/>
              <a:ext cx="708831" cy="590693"/>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ounded Rectangle 28">
              <a:extLst>
                <a:ext uri="{FF2B5EF4-FFF2-40B4-BE49-F238E27FC236}">
                  <a16:creationId xmlns:a16="http://schemas.microsoft.com/office/drawing/2014/main" id="{F6920F95-F438-FD4D-8A16-8CDEBCC50E53}"/>
                </a:ext>
              </a:extLst>
            </p:cNvPr>
            <p:cNvSpPr/>
            <p:nvPr/>
          </p:nvSpPr>
          <p:spPr>
            <a:xfrm>
              <a:off x="10057694" y="3734951"/>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9FA8A21F-8893-5642-9324-B1063CC72A11}"/>
                </a:ext>
              </a:extLst>
            </p:cNvPr>
            <p:cNvSpPr/>
            <p:nvPr/>
          </p:nvSpPr>
          <p:spPr>
            <a:xfrm>
              <a:off x="9736077" y="3204139"/>
              <a:ext cx="114506" cy="140105"/>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70B5FC27-8C94-BD4D-BA51-3C5F75CACBBB}"/>
                </a:ext>
              </a:extLst>
            </p:cNvPr>
            <p:cNvCxnSpPr>
              <a:cxnSpLocks/>
              <a:endCxn id="210" idx="2"/>
            </p:cNvCxnSpPr>
            <p:nvPr/>
          </p:nvCxnSpPr>
          <p:spPr>
            <a:xfrm flipV="1">
              <a:off x="8926578" y="3670183"/>
              <a:ext cx="110781" cy="300672"/>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cxnSp>
          <p:nvCxnSpPr>
            <p:cNvPr id="35" name="Straight Arrow Connector 34">
              <a:extLst>
                <a:ext uri="{FF2B5EF4-FFF2-40B4-BE49-F238E27FC236}">
                  <a16:creationId xmlns:a16="http://schemas.microsoft.com/office/drawing/2014/main" id="{C1ED2E40-F278-504B-89F3-081F0E6B7696}"/>
                </a:ext>
              </a:extLst>
            </p:cNvPr>
            <p:cNvCxnSpPr>
              <a:cxnSpLocks/>
            </p:cNvCxnSpPr>
            <p:nvPr/>
          </p:nvCxnSpPr>
          <p:spPr>
            <a:xfrm flipV="1">
              <a:off x="9094612" y="3080779"/>
              <a:ext cx="118308" cy="386827"/>
            </a:xfrm>
            <a:prstGeom prst="straightConnector1">
              <a:avLst/>
            </a:prstGeom>
            <a:ln w="19050">
              <a:solidFill>
                <a:srgbClr val="C00000"/>
              </a:solidFill>
              <a:prstDash val="dash"/>
              <a:headEnd w="lg" len="lg"/>
              <a:tailEnd type="triangle" w="lg" len="lg"/>
            </a:ln>
          </p:spPr>
          <p:style>
            <a:lnRef idx="2">
              <a:schemeClr val="accent2"/>
            </a:lnRef>
            <a:fillRef idx="0">
              <a:schemeClr val="accent2"/>
            </a:fillRef>
            <a:effectRef idx="1">
              <a:schemeClr val="accent2"/>
            </a:effectRef>
            <a:fontRef idx="minor">
              <a:schemeClr val="tx1"/>
            </a:fontRef>
          </p:style>
        </p:cxnSp>
      </p:grpSp>
      <p:sp>
        <p:nvSpPr>
          <p:cNvPr id="36" name="Content Placeholder 1">
            <a:extLst>
              <a:ext uri="{FF2B5EF4-FFF2-40B4-BE49-F238E27FC236}">
                <a16:creationId xmlns:a16="http://schemas.microsoft.com/office/drawing/2014/main" id="{3803587C-6247-0E40-9479-1061BAE0AC63}"/>
              </a:ext>
            </a:extLst>
          </p:cNvPr>
          <p:cNvSpPr txBox="1">
            <a:spLocks/>
          </p:cNvSpPr>
          <p:nvPr/>
        </p:nvSpPr>
        <p:spPr>
          <a:xfrm>
            <a:off x="281099" y="4294160"/>
            <a:ext cx="7772480" cy="20647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Times New Roman" charset="0"/>
                <a:ea typeface="Times New Roman" charset="0"/>
                <a:cs typeface="Times New Roman"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Times New Roman" charset="0"/>
                <a:ea typeface="Times New Roman" charset="0"/>
                <a:cs typeface="Times New Roman"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Ø"/>
            </a:pPr>
            <a:r>
              <a:rPr lang="en-US" i="1" dirty="0">
                <a:solidFill>
                  <a:srgbClr val="FF0000"/>
                </a:solidFill>
              </a:rPr>
              <a:t>Q:</a:t>
            </a:r>
            <a:r>
              <a:rPr lang="en-US" dirty="0">
                <a:solidFill>
                  <a:srgbClr val="FF0000"/>
                </a:solidFill>
              </a:rPr>
              <a:t> How can we </a:t>
            </a:r>
            <a:r>
              <a:rPr lang="en-US" i="1" dirty="0">
                <a:solidFill>
                  <a:srgbClr val="FF0000"/>
                </a:solidFill>
              </a:rPr>
              <a:t>fully </a:t>
            </a:r>
            <a:r>
              <a:rPr lang="en-US" dirty="0">
                <a:solidFill>
                  <a:srgbClr val="FF0000"/>
                </a:solidFill>
              </a:rPr>
              <a:t>utilize </a:t>
            </a:r>
            <a:r>
              <a:rPr lang="en-US" i="1" dirty="0">
                <a:solidFill>
                  <a:srgbClr val="FF0000"/>
                </a:solidFill>
              </a:rPr>
              <a:t>all of </a:t>
            </a:r>
            <a:r>
              <a:rPr lang="en-US" dirty="0">
                <a:solidFill>
                  <a:srgbClr val="FF0000"/>
                </a:solidFill>
              </a:rPr>
              <a:t>the caches?</a:t>
            </a:r>
          </a:p>
          <a:p>
            <a:pPr>
              <a:buFont typeface="Wingdings" charset="2"/>
              <a:buChar char="Ø"/>
            </a:pPr>
            <a:r>
              <a:rPr lang="en-US" dirty="0">
                <a:solidFill>
                  <a:srgbClr val="FF0000"/>
                </a:solidFill>
              </a:rPr>
              <a:t> Further, how can we meet different perspectives of the three key players (CPs, CNOs &amp; Users)? </a:t>
            </a:r>
          </a:p>
          <a:p>
            <a:pPr>
              <a:buSzPct val="100000"/>
              <a:buFont typeface="Wingdings" charset="2"/>
              <a:buChar char="§"/>
            </a:pPr>
            <a:endParaRPr lang="en-US" dirty="0">
              <a:solidFill>
                <a:srgbClr val="FF0000"/>
              </a:solidFill>
            </a:endParaRPr>
          </a:p>
        </p:txBody>
      </p:sp>
    </p:spTree>
    <p:extLst>
      <p:ext uri="{BB962C8B-B14F-4D97-AF65-F5344CB8AC3E}">
        <p14:creationId xmlns:p14="http://schemas.microsoft.com/office/powerpoint/2010/main" val="409788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590" y="1078108"/>
            <a:ext cx="11341001" cy="741363"/>
          </a:xfrm>
        </p:spPr>
        <p:txBody>
          <a:bodyPr>
            <a:normAutofit fontScale="92500" lnSpcReduction="10000"/>
          </a:bodyPr>
          <a:lstStyle/>
          <a:p>
            <a:pPr marL="0" indent="0">
              <a:buNone/>
            </a:pPr>
            <a:r>
              <a:rPr lang="en-US" i="1" dirty="0">
                <a:solidFill>
                  <a:srgbClr val="FF0000"/>
                </a:solidFill>
              </a:rPr>
              <a:t>Treating the entire cache network as a ”BIG” cache pool, forming a collection of  (virtual) “BIG Caches”, one per edge server</a:t>
            </a:r>
          </a:p>
          <a:p>
            <a:pPr marL="0" indent="0">
              <a:buSzPct val="100000"/>
              <a:buNone/>
            </a:pPr>
            <a:endParaRPr lang="en-US" sz="2400" dirty="0">
              <a:solidFill>
                <a:srgbClr val="002060"/>
              </a:solidFill>
            </a:endParaRPr>
          </a:p>
          <a:p>
            <a:pPr marL="0" indent="0">
              <a:buNone/>
            </a:pPr>
            <a:endParaRPr lang="en-US" sz="2400" dirty="0">
              <a:solidFill>
                <a:srgbClr val="002060"/>
              </a:solidFill>
            </a:endParaRPr>
          </a:p>
        </p:txBody>
      </p:sp>
      <p:sp>
        <p:nvSpPr>
          <p:cNvPr id="3" name="Title 2"/>
          <p:cNvSpPr>
            <a:spLocks noGrp="1"/>
          </p:cNvSpPr>
          <p:nvPr>
            <p:ph type="title"/>
          </p:nvPr>
        </p:nvSpPr>
        <p:spPr>
          <a:xfrm>
            <a:off x="1921508" y="178168"/>
            <a:ext cx="8193439" cy="741363"/>
          </a:xfrm>
        </p:spPr>
        <p:txBody>
          <a:bodyPr>
            <a:normAutofit/>
          </a:bodyPr>
          <a:lstStyle/>
          <a:p>
            <a:r>
              <a:rPr lang="en-US" dirty="0"/>
              <a:t>BIG Cache Abstraction</a:t>
            </a:r>
          </a:p>
        </p:txBody>
      </p:sp>
      <p:cxnSp>
        <p:nvCxnSpPr>
          <p:cNvPr id="34" name="Straight Connector 33"/>
          <p:cNvCxnSpPr/>
          <p:nvPr/>
        </p:nvCxnSpPr>
        <p:spPr>
          <a:xfrm flipV="1">
            <a:off x="-2105438" y="3718874"/>
            <a:ext cx="490759" cy="126200"/>
          </a:xfrm>
          <a:prstGeom prst="line">
            <a:avLst/>
          </a:prstGeom>
          <a:ln w="9525" cmpd="sng">
            <a:solidFill>
              <a:schemeClr val="bg1">
                <a:lumMod val="75000"/>
              </a:schemeClr>
            </a:solidFill>
            <a:prstDash val="lgDashDot"/>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FB6E218D-38A2-A949-B461-9D67C7E43C77}"/>
              </a:ext>
            </a:extLst>
          </p:cNvPr>
          <p:cNvGrpSpPr/>
          <p:nvPr/>
        </p:nvGrpSpPr>
        <p:grpSpPr>
          <a:xfrm>
            <a:off x="7266746" y="1546617"/>
            <a:ext cx="4772462" cy="4739952"/>
            <a:chOff x="7292190" y="1527871"/>
            <a:chExt cx="4772462" cy="4739952"/>
          </a:xfrm>
        </p:grpSpPr>
        <p:sp>
          <p:nvSpPr>
            <p:cNvPr id="17" name="TextBox 16">
              <a:extLst>
                <a:ext uri="{FF2B5EF4-FFF2-40B4-BE49-F238E27FC236}">
                  <a16:creationId xmlns:a16="http://schemas.microsoft.com/office/drawing/2014/main" id="{D2812132-E699-0F4A-A1B6-20EB696135B6}"/>
                </a:ext>
              </a:extLst>
            </p:cNvPr>
            <p:cNvSpPr txBox="1"/>
            <p:nvPr/>
          </p:nvSpPr>
          <p:spPr>
            <a:xfrm>
              <a:off x="10621332" y="2603876"/>
              <a:ext cx="1041578" cy="584775"/>
            </a:xfrm>
            <a:prstGeom prst="rect">
              <a:avLst/>
            </a:prstGeom>
            <a:noFill/>
          </p:spPr>
          <p:txBody>
            <a:bodyPr wrap="square" rtlCol="0">
              <a:spAutoFit/>
            </a:bodyPr>
            <a:lstStyle/>
            <a:p>
              <a:r>
                <a:rPr lang="en-US" sz="1600" b="1" dirty="0">
                  <a:solidFill>
                    <a:srgbClr val="0000FF"/>
                  </a:solidFill>
                  <a:latin typeface="Times New Roman"/>
                  <a:cs typeface="Times New Roman"/>
                </a:rPr>
                <a:t>Cache </a:t>
              </a:r>
            </a:p>
            <a:p>
              <a:r>
                <a:rPr lang="en-US" sz="1600" b="1" dirty="0">
                  <a:solidFill>
                    <a:srgbClr val="0000FF"/>
                  </a:solidFill>
                  <a:latin typeface="Times New Roman"/>
                  <a:cs typeface="Times New Roman"/>
                </a:rPr>
                <a:t>Nodes</a:t>
              </a:r>
            </a:p>
          </p:txBody>
        </p:sp>
        <p:cxnSp>
          <p:nvCxnSpPr>
            <p:cNvPr id="18" name="Straight Connector 17">
              <a:extLst>
                <a:ext uri="{FF2B5EF4-FFF2-40B4-BE49-F238E27FC236}">
                  <a16:creationId xmlns:a16="http://schemas.microsoft.com/office/drawing/2014/main" id="{0116E6BF-2F2F-7640-BA9F-BECF153FA1EE}"/>
                </a:ext>
              </a:extLst>
            </p:cNvPr>
            <p:cNvCxnSpPr>
              <a:cxnSpLocks/>
            </p:cNvCxnSpPr>
            <p:nvPr/>
          </p:nvCxnSpPr>
          <p:spPr>
            <a:xfrm flipV="1">
              <a:off x="8600958" y="4294160"/>
              <a:ext cx="191604" cy="599836"/>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2E853A4-9E69-E049-8194-64500C074447}"/>
                </a:ext>
              </a:extLst>
            </p:cNvPr>
            <p:cNvSpPr txBox="1"/>
            <p:nvPr/>
          </p:nvSpPr>
          <p:spPr>
            <a:xfrm>
              <a:off x="9205132" y="1527871"/>
              <a:ext cx="2229635" cy="338554"/>
            </a:xfrm>
            <a:prstGeom prst="rect">
              <a:avLst/>
            </a:prstGeom>
            <a:noFill/>
          </p:spPr>
          <p:txBody>
            <a:bodyPr wrap="square" rtlCol="0">
              <a:spAutoFit/>
            </a:bodyPr>
            <a:lstStyle/>
            <a:p>
              <a:r>
                <a:rPr lang="en-US" sz="1600" b="1" dirty="0">
                  <a:solidFill>
                    <a:srgbClr val="0000FF"/>
                  </a:solidFill>
                  <a:latin typeface="Times New Roman"/>
                  <a:cs typeface="Times New Roman"/>
                </a:rPr>
                <a:t>Origin Content Servers</a:t>
              </a:r>
              <a:endParaRPr lang="en-US" sz="1600" b="1" baseline="-25000" dirty="0">
                <a:solidFill>
                  <a:srgbClr val="0000FF"/>
                </a:solidFill>
                <a:latin typeface="Times New Roman"/>
                <a:cs typeface="Times New Roman"/>
              </a:endParaRPr>
            </a:p>
          </p:txBody>
        </p:sp>
        <p:sp>
          <p:nvSpPr>
            <p:cNvPr id="20" name="Cloud 19">
              <a:extLst>
                <a:ext uri="{FF2B5EF4-FFF2-40B4-BE49-F238E27FC236}">
                  <a16:creationId xmlns:a16="http://schemas.microsoft.com/office/drawing/2014/main" id="{48F5FD53-93E7-1B47-9D42-AEC8AFB987EB}"/>
                </a:ext>
              </a:extLst>
            </p:cNvPr>
            <p:cNvSpPr/>
            <p:nvPr/>
          </p:nvSpPr>
          <p:spPr>
            <a:xfrm>
              <a:off x="8341289" y="2277974"/>
              <a:ext cx="2904081" cy="2576402"/>
            </a:xfrm>
            <a:prstGeom prst="cloud">
              <a:avLst/>
            </a:prstGeom>
            <a:solidFill>
              <a:schemeClr val="bg1">
                <a:lumMod val="75000"/>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dirty="0">
                <a:solidFill>
                  <a:schemeClr val="bg1">
                    <a:lumMod val="50000"/>
                  </a:schemeClr>
                </a:solidFill>
                <a:latin typeface="Times New Roman"/>
                <a:cs typeface="Times New Roman"/>
              </a:endParaRPr>
            </a:p>
          </p:txBody>
        </p:sp>
        <p:sp>
          <p:nvSpPr>
            <p:cNvPr id="21" name="TextBox 20">
              <a:extLst>
                <a:ext uri="{FF2B5EF4-FFF2-40B4-BE49-F238E27FC236}">
                  <a16:creationId xmlns:a16="http://schemas.microsoft.com/office/drawing/2014/main" id="{32EEB2EF-E4F2-D540-B5D8-A75D23F8F955}"/>
                </a:ext>
              </a:extLst>
            </p:cNvPr>
            <p:cNvSpPr txBox="1"/>
            <p:nvPr/>
          </p:nvSpPr>
          <p:spPr>
            <a:xfrm>
              <a:off x="7292190" y="4359053"/>
              <a:ext cx="1689203" cy="584775"/>
            </a:xfrm>
            <a:prstGeom prst="rect">
              <a:avLst/>
            </a:prstGeom>
            <a:noFill/>
          </p:spPr>
          <p:txBody>
            <a:bodyPr wrap="square" rtlCol="0">
              <a:spAutoFit/>
            </a:bodyPr>
            <a:lstStyle/>
            <a:p>
              <a:pPr algn="ctr"/>
              <a:r>
                <a:rPr lang="en-US" sz="1600" b="1" dirty="0">
                  <a:solidFill>
                    <a:srgbClr val="0000FF"/>
                  </a:solidFill>
                  <a:latin typeface="Times New Roman"/>
                  <a:cs typeface="Times New Roman"/>
                </a:rPr>
                <a:t>Content Requests</a:t>
              </a:r>
              <a:endParaRPr lang="en-US" sz="1600" b="1" baseline="-25000" dirty="0">
                <a:solidFill>
                  <a:srgbClr val="0000FF"/>
                </a:solidFill>
                <a:latin typeface="Times New Roman"/>
                <a:cs typeface="Times New Roman"/>
              </a:endParaRPr>
            </a:p>
          </p:txBody>
        </p:sp>
        <p:sp>
          <p:nvSpPr>
            <p:cNvPr id="23" name="Rounded Rectangle 22">
              <a:extLst>
                <a:ext uri="{FF2B5EF4-FFF2-40B4-BE49-F238E27FC236}">
                  <a16:creationId xmlns:a16="http://schemas.microsoft.com/office/drawing/2014/main" id="{4D5949DE-79F6-F140-97A9-A1411E26A95F}"/>
                </a:ext>
              </a:extLst>
            </p:cNvPr>
            <p:cNvSpPr/>
            <p:nvPr/>
          </p:nvSpPr>
          <p:spPr>
            <a:xfrm>
              <a:off x="8699578" y="4019721"/>
              <a:ext cx="254770" cy="234819"/>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C38D6076-6E2D-7740-86AA-0E1CE3B0ED95}"/>
                </a:ext>
              </a:extLst>
            </p:cNvPr>
            <p:cNvSpPr/>
            <p:nvPr/>
          </p:nvSpPr>
          <p:spPr>
            <a:xfrm>
              <a:off x="10165496" y="4110524"/>
              <a:ext cx="268864" cy="269238"/>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791E0E3E-81C0-504C-9937-5C542A251989}"/>
                </a:ext>
              </a:extLst>
            </p:cNvPr>
            <p:cNvSpPr/>
            <p:nvPr/>
          </p:nvSpPr>
          <p:spPr>
            <a:xfrm>
              <a:off x="9450138" y="4186617"/>
              <a:ext cx="222643" cy="234819"/>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C44B3451-643F-4E42-A22C-8372DCF48C10}"/>
                </a:ext>
              </a:extLst>
            </p:cNvPr>
            <p:cNvSpPr/>
            <p:nvPr/>
          </p:nvSpPr>
          <p:spPr>
            <a:xfrm>
              <a:off x="9577886" y="3583001"/>
              <a:ext cx="523490" cy="332391"/>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FEA7B48D-0B58-D743-8A5E-1D0A446F8999}"/>
                </a:ext>
              </a:extLst>
            </p:cNvPr>
            <p:cNvSpPr/>
            <p:nvPr/>
          </p:nvSpPr>
          <p:spPr>
            <a:xfrm>
              <a:off x="8839841" y="3402562"/>
              <a:ext cx="523490" cy="332390"/>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EF49162F-1D99-3F49-97FA-F61AFB8B2484}"/>
                </a:ext>
              </a:extLst>
            </p:cNvPr>
            <p:cNvSpPr/>
            <p:nvPr/>
          </p:nvSpPr>
          <p:spPr>
            <a:xfrm>
              <a:off x="8826963" y="2832964"/>
              <a:ext cx="665140" cy="346008"/>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0D641EE0-EC08-294D-BBF2-6027ED3E9ACE}"/>
                </a:ext>
              </a:extLst>
            </p:cNvPr>
            <p:cNvSpPr/>
            <p:nvPr/>
          </p:nvSpPr>
          <p:spPr>
            <a:xfrm>
              <a:off x="10369380" y="3247464"/>
              <a:ext cx="430330" cy="313806"/>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4F51FA33-D5DA-8E44-919C-15C0D6840774}"/>
                </a:ext>
              </a:extLst>
            </p:cNvPr>
            <p:cNvCxnSpPr>
              <a:cxnSpLocks/>
            </p:cNvCxnSpPr>
            <p:nvPr/>
          </p:nvCxnSpPr>
          <p:spPr>
            <a:xfrm flipH="1" flipV="1">
              <a:off x="9593908" y="4522605"/>
              <a:ext cx="108137" cy="629658"/>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5EFDB07-B796-804B-9F5D-BD5A0767D245}"/>
                </a:ext>
              </a:extLst>
            </p:cNvPr>
            <p:cNvCxnSpPr/>
            <p:nvPr/>
          </p:nvCxnSpPr>
          <p:spPr>
            <a:xfrm flipH="1" flipV="1">
              <a:off x="10296280" y="4430252"/>
              <a:ext cx="341221" cy="571458"/>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551B1FE9-0CBF-D54A-BBF5-7E092C8932BE}"/>
                </a:ext>
              </a:extLst>
            </p:cNvPr>
            <p:cNvCxnSpPr/>
            <p:nvPr/>
          </p:nvCxnSpPr>
          <p:spPr>
            <a:xfrm flipH="1" flipV="1">
              <a:off x="10962872" y="4110524"/>
              <a:ext cx="459520" cy="479166"/>
            </a:xfrm>
            <a:prstGeom prst="line">
              <a:avLst/>
            </a:prstGeom>
            <a:ln w="9525" cmpd="sng">
              <a:solidFill>
                <a:srgbClr val="FF0000"/>
              </a:solidFill>
              <a:headEnd type="none" w="med" len="sm"/>
              <a:tailEnd type="triangle" w="med" len="sm"/>
            </a:ln>
            <a:effectLst/>
          </p:spPr>
          <p:style>
            <a:lnRef idx="2">
              <a:schemeClr val="accent1"/>
            </a:lnRef>
            <a:fillRef idx="0">
              <a:schemeClr val="accent1"/>
            </a:fillRef>
            <a:effectRef idx="1">
              <a:schemeClr val="accent1"/>
            </a:effectRef>
            <a:fontRef idx="minor">
              <a:schemeClr val="tx1"/>
            </a:fontRef>
          </p:style>
        </p:cxnSp>
        <p:pic>
          <p:nvPicPr>
            <p:cNvPr id="35" name="Picture 4" descr="mage result for server cluster">
              <a:extLst>
                <a:ext uri="{FF2B5EF4-FFF2-40B4-BE49-F238E27FC236}">
                  <a16:creationId xmlns:a16="http://schemas.microsoft.com/office/drawing/2014/main" id="{7DEE1E36-5D3A-5341-AF16-AA5DA8EC2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471" y="1983180"/>
              <a:ext cx="708831" cy="590693"/>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10" descr="elated image">
              <a:extLst>
                <a:ext uri="{FF2B5EF4-FFF2-40B4-BE49-F238E27FC236}">
                  <a16:creationId xmlns:a16="http://schemas.microsoft.com/office/drawing/2014/main" id="{6DF5B37C-3951-BB4A-A831-C176EFCCA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708" y="5054641"/>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39" name="Picture 10" descr="elated image">
              <a:extLst>
                <a:ext uri="{FF2B5EF4-FFF2-40B4-BE49-F238E27FC236}">
                  <a16:creationId xmlns:a16="http://schemas.microsoft.com/office/drawing/2014/main" id="{7E7B9C0B-99F0-2647-BBBF-E82DB3D7E8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5919" y="5033280"/>
              <a:ext cx="998849" cy="766914"/>
            </a:xfrm>
            <a:prstGeom prst="rect">
              <a:avLst/>
            </a:prstGeom>
            <a:noFill/>
            <a:extLst>
              <a:ext uri="{909E8E84-426E-40dd-AFC4-6F175D3DCCD1}">
                <a14:hiddenFill xmlns="" xmlns:a14="http://schemas.microsoft.com/office/drawing/2010/main">
                  <a:solidFill>
                    <a:srgbClr val="FFFFFF"/>
                  </a:solidFill>
                </a14:hiddenFill>
              </a:ext>
            </a:extLst>
          </p:spPr>
        </p:pic>
        <p:pic>
          <p:nvPicPr>
            <p:cNvPr id="40" name="Picture 16" descr="mage result for users">
              <a:extLst>
                <a:ext uri="{FF2B5EF4-FFF2-40B4-BE49-F238E27FC236}">
                  <a16:creationId xmlns:a16="http://schemas.microsoft.com/office/drawing/2014/main" id="{DB0EF0DF-BA21-D24A-946F-B03E086C13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5663" y="5034338"/>
              <a:ext cx="705002" cy="705002"/>
            </a:xfrm>
            <a:prstGeom prst="rect">
              <a:avLst/>
            </a:prstGeom>
            <a:noFill/>
            <a:extLst>
              <a:ext uri="{909E8E84-426E-40dd-AFC4-6F175D3DCCD1}">
                <a14:hiddenFill xmlns="" xmlns:a14="http://schemas.microsoft.com/office/drawing/2010/main">
                  <a:solidFill>
                    <a:srgbClr val="FFFFFF"/>
                  </a:solidFill>
                </a14:hiddenFill>
              </a:ext>
            </a:extLst>
          </p:spPr>
        </p:pic>
        <p:pic>
          <p:nvPicPr>
            <p:cNvPr id="49" name="Picture 16" descr="mage result for users">
              <a:extLst>
                <a:ext uri="{FF2B5EF4-FFF2-40B4-BE49-F238E27FC236}">
                  <a16:creationId xmlns:a16="http://schemas.microsoft.com/office/drawing/2014/main" id="{605FD9FF-8BA2-FE49-9204-4EB199F9C2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9650" y="4404990"/>
              <a:ext cx="705002" cy="705002"/>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F774859A-0982-3C44-AE1D-015181750954}"/>
                </a:ext>
              </a:extLst>
            </p:cNvPr>
            <p:cNvSpPr txBox="1"/>
            <p:nvPr/>
          </p:nvSpPr>
          <p:spPr>
            <a:xfrm>
              <a:off x="8926578" y="5929269"/>
              <a:ext cx="2117742" cy="338554"/>
            </a:xfrm>
            <a:prstGeom prst="rect">
              <a:avLst/>
            </a:prstGeom>
            <a:noFill/>
          </p:spPr>
          <p:txBody>
            <a:bodyPr wrap="square" rtlCol="0">
              <a:spAutoFit/>
            </a:bodyPr>
            <a:lstStyle/>
            <a:p>
              <a:r>
                <a:rPr lang="en-US" sz="1600" b="1" dirty="0">
                  <a:solidFill>
                    <a:srgbClr val="0000FF"/>
                  </a:solidFill>
                  <a:latin typeface="Times New Roman"/>
                  <a:cs typeface="Times New Roman"/>
                </a:rPr>
                <a:t>User Bases</a:t>
              </a:r>
              <a:endParaRPr lang="en-US" sz="1600" b="1" baseline="-25000" dirty="0">
                <a:solidFill>
                  <a:srgbClr val="0000FF"/>
                </a:solidFill>
                <a:latin typeface="Times New Roman"/>
                <a:cs typeface="Times New Roman"/>
              </a:endParaRPr>
            </a:p>
          </p:txBody>
        </p:sp>
        <p:sp>
          <p:nvSpPr>
            <p:cNvPr id="53" name="Rounded Rectangle 52">
              <a:extLst>
                <a:ext uri="{FF2B5EF4-FFF2-40B4-BE49-F238E27FC236}">
                  <a16:creationId xmlns:a16="http://schemas.microsoft.com/office/drawing/2014/main" id="{09727709-DA83-2C4D-8DA1-5FFED824C4A5}"/>
                </a:ext>
              </a:extLst>
            </p:cNvPr>
            <p:cNvSpPr/>
            <p:nvPr/>
          </p:nvSpPr>
          <p:spPr>
            <a:xfrm>
              <a:off x="9855485" y="2868667"/>
              <a:ext cx="647302" cy="300310"/>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368A137E-0B57-6D43-A360-6FA84C5BF280}"/>
              </a:ext>
            </a:extLst>
          </p:cNvPr>
          <p:cNvSpPr/>
          <p:nvPr/>
        </p:nvSpPr>
        <p:spPr>
          <a:xfrm rot="17395468">
            <a:off x="8224549" y="3340085"/>
            <a:ext cx="1536659" cy="373634"/>
          </a:xfrm>
          <a:prstGeom prst="rect">
            <a:avLst/>
          </a:prstGeom>
          <a:solidFill>
            <a:srgbClr val="92D05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C982583A-B828-3047-8477-07AF0D900517}"/>
              </a:ext>
            </a:extLst>
          </p:cNvPr>
          <p:cNvSpPr/>
          <p:nvPr/>
        </p:nvSpPr>
        <p:spPr>
          <a:xfrm rot="15867823">
            <a:off x="8760042" y="3460397"/>
            <a:ext cx="1536659" cy="373634"/>
          </a:xfrm>
          <a:prstGeom prst="rect">
            <a:avLst/>
          </a:prstGeom>
          <a:solidFill>
            <a:srgbClr val="92D05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2D842C4-79E0-9E42-964B-4265A2C3AF7A}"/>
              </a:ext>
            </a:extLst>
          </p:cNvPr>
          <p:cNvSpPr/>
          <p:nvPr/>
        </p:nvSpPr>
        <p:spPr>
          <a:xfrm rot="13898600">
            <a:off x="9636103" y="3167949"/>
            <a:ext cx="1536659" cy="373634"/>
          </a:xfrm>
          <a:prstGeom prst="rect">
            <a:avLst/>
          </a:prstGeom>
          <a:solidFill>
            <a:srgbClr val="92D05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AC72C5B-1FF1-384E-BAD1-296A2449A552}"/>
              </a:ext>
            </a:extLst>
          </p:cNvPr>
          <p:cNvSpPr/>
          <p:nvPr/>
        </p:nvSpPr>
        <p:spPr>
          <a:xfrm rot="15004425">
            <a:off x="9214233" y="3498921"/>
            <a:ext cx="1536659" cy="373634"/>
          </a:xfrm>
          <a:prstGeom prst="rect">
            <a:avLst/>
          </a:prstGeom>
          <a:solidFill>
            <a:srgbClr val="92D050">
              <a:alpha val="54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a:extLst>
              <a:ext uri="{FF2B5EF4-FFF2-40B4-BE49-F238E27FC236}">
                <a16:creationId xmlns:a16="http://schemas.microsoft.com/office/drawing/2014/main" id="{1F5439A6-4831-0345-95E9-048BD61D7ED7}"/>
              </a:ext>
            </a:extLst>
          </p:cNvPr>
          <p:cNvSpPr/>
          <p:nvPr/>
        </p:nvSpPr>
        <p:spPr>
          <a:xfrm>
            <a:off x="10785493" y="3781974"/>
            <a:ext cx="268864" cy="269238"/>
          </a:xfrm>
          <a:prstGeom prst="roundRect">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3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6" grpId="0" animBg="1"/>
      <p:bldP spid="57" grpId="0" animBg="1"/>
      <p:bldP spid="5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8604</TotalTime>
  <Words>1985</Words>
  <Application>Microsoft Macintosh PowerPoint</Application>
  <PresentationFormat>Widescreen</PresentationFormat>
  <Paragraphs>318</Paragraphs>
  <Slides>25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 Math</vt:lpstr>
      <vt:lpstr>Courier New</vt:lpstr>
      <vt:lpstr>Lucida Grande</vt:lpstr>
      <vt:lpstr>Times New Roman</vt:lpstr>
      <vt:lpstr>Wingdings</vt:lpstr>
      <vt:lpstr>Office Theme</vt:lpstr>
      <vt:lpstr>Cache Network Management Using BIG Cache Abstraction</vt:lpstr>
      <vt:lpstr>Outline</vt:lpstr>
      <vt:lpstr>Content is the King!</vt:lpstr>
      <vt:lpstr>Content Distribution Ecosystems</vt:lpstr>
      <vt:lpstr>Existing Caching Policy &amp; Cache Network Studies</vt:lpstr>
      <vt:lpstr>Cache Networks: New Innovation Needed!</vt:lpstr>
      <vt:lpstr>Problem of Thrashing: LCE (leave copy everywhere) - LRU</vt:lpstr>
      <vt:lpstr>Cache Networks: New Innovation Needed !</vt:lpstr>
      <vt:lpstr>BIG Cache Abstraction</vt:lpstr>
      <vt:lpstr>BIG Cache Abstraction</vt:lpstr>
      <vt:lpstr>Network-wide Cache Management </vt:lpstr>
      <vt:lpstr>Network-wide Performance Optimization</vt:lpstr>
      <vt:lpstr>Network-wide Performance Optimization</vt:lpstr>
      <vt:lpstr>Decomposition Framework</vt:lpstr>
      <vt:lpstr>Advantages of Decomposition Framework</vt:lpstr>
      <vt:lpstr>Decomposition Framework</vt:lpstr>
      <vt:lpstr>Object Placement vs. Cache Allotment</vt:lpstr>
      <vt:lpstr>Optimal Object Placement Problem</vt:lpstr>
      <vt:lpstr>Optimal Cache Allotment Problem</vt:lpstr>
      <vt:lpstr>Solution Abstraction – Primal Dual Algorithm</vt:lpstr>
      <vt:lpstr>Evaluation Setting</vt:lpstr>
      <vt:lpstr>Overall Hit Rate Comparison </vt:lpstr>
      <vt:lpstr>Impact of Key Factors</vt:lpstr>
      <vt:lpstr>Discussion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Cache Network Management Using BIG Cache Abstraction</dc:title>
  <dc:creator>Pariya Babaie</dc:creator>
  <cp:lastModifiedBy>Eman R Shehata</cp:lastModifiedBy>
  <cp:revision>387</cp:revision>
  <dcterms:created xsi:type="dcterms:W3CDTF">2019-04-14T22:13:31Z</dcterms:created>
  <dcterms:modified xsi:type="dcterms:W3CDTF">2019-08-01T04:41:27Z</dcterms:modified>
</cp:coreProperties>
</file>