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320" r:id="rId3"/>
    <p:sldId id="321" r:id="rId4"/>
    <p:sldId id="310" r:id="rId5"/>
    <p:sldId id="319" r:id="rId6"/>
    <p:sldId id="311" r:id="rId7"/>
    <p:sldId id="312" r:id="rId8"/>
    <p:sldId id="335" r:id="rId9"/>
    <p:sldId id="331" r:id="rId10"/>
    <p:sldId id="313" r:id="rId11"/>
    <p:sldId id="326" r:id="rId12"/>
    <p:sldId id="315" r:id="rId13"/>
    <p:sldId id="316" r:id="rId14"/>
    <p:sldId id="317" r:id="rId15"/>
    <p:sldId id="31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C213"/>
    <a:srgbClr val="1ADE10"/>
    <a:srgbClr val="FFD593"/>
    <a:srgbClr val="EA85E4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8"/>
    <p:restoredTop sz="82460"/>
  </p:normalViewPr>
  <p:slideViewPr>
    <p:cSldViewPr snapToGrid="0" snapToObjects="1">
      <p:cViewPr varScale="1">
        <p:scale>
          <a:sx n="122" d="100"/>
          <a:sy n="122" d="100"/>
        </p:scale>
        <p:origin x="11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4F7DD-3B09-F644-80C8-BD5B7ED4C199}" type="datetimeFigureOut">
              <a:rPr lang="en-US" smtClean="0"/>
              <a:t>9/30/17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2B017-70EB-8448-8868-F0A0AB24A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1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D0BF8-5D2A-D044-86D7-15D89B4A4B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85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2B017-70EB-8448-8868-F0A0AB24AA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60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2B017-70EB-8448-8868-F0A0AB24AA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6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2B017-70EB-8448-8868-F0A0AB24AA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89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2B017-70EB-8448-8868-F0A0AB24AA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35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2B017-70EB-8448-8868-F0A0AB24AA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85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2B017-70EB-8448-8868-F0A0AB24AA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45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2B017-70EB-8448-8868-F0A0AB24AA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94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2B017-70EB-8448-8868-F0A0AB24AA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55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2B017-70EB-8448-8868-F0A0AB24AA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47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2B017-70EB-8448-8868-F0A0AB24AA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2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2B017-70EB-8448-8868-F0A0AB24AA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42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2B017-70EB-8448-8868-F0A0AB24AA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61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2B017-70EB-8448-8868-F0A0AB24AA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4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2B017-70EB-8448-8868-F0A0AB24AA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06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EC17C-365A-A84D-854C-C5D1DFBF3882}" type="datetimeFigureOut">
              <a:rPr lang="en-US" smtClean="0"/>
              <a:t>9/30/17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D43E-E49A-0D4B-8ECD-DF368E379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94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EC17C-365A-A84D-854C-C5D1DFBF3882}" type="datetimeFigureOut">
              <a:rPr lang="en-US" smtClean="0"/>
              <a:t>9/30/17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D43E-E49A-0D4B-8ECD-DF368E379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6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EC17C-365A-A84D-854C-C5D1DFBF3882}" type="datetimeFigureOut">
              <a:rPr lang="en-US" smtClean="0"/>
              <a:t>9/30/17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D43E-E49A-0D4B-8ECD-DF368E379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4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EC17C-365A-A84D-854C-C5D1DFBF3882}" type="datetimeFigureOut">
              <a:rPr lang="en-US" smtClean="0"/>
              <a:t>9/30/17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D43E-E49A-0D4B-8ECD-DF368E379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47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EC17C-365A-A84D-854C-C5D1DFBF3882}" type="datetimeFigureOut">
              <a:rPr lang="en-US" smtClean="0"/>
              <a:t>9/30/17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D43E-E49A-0D4B-8ECD-DF368E379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6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EC17C-365A-A84D-854C-C5D1DFBF3882}" type="datetimeFigureOut">
              <a:rPr lang="en-US" smtClean="0"/>
              <a:t>9/30/17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D43E-E49A-0D4B-8ECD-DF368E379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EC17C-365A-A84D-854C-C5D1DFBF3882}" type="datetimeFigureOut">
              <a:rPr lang="en-US" smtClean="0"/>
              <a:t>9/30/17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D43E-E49A-0D4B-8ECD-DF368E379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13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EC17C-365A-A84D-854C-C5D1DFBF3882}" type="datetimeFigureOut">
              <a:rPr lang="en-US" smtClean="0"/>
              <a:t>9/30/17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D43E-E49A-0D4B-8ECD-DF368E379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76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EC17C-365A-A84D-854C-C5D1DFBF3882}" type="datetimeFigureOut">
              <a:rPr lang="en-US" smtClean="0"/>
              <a:t>9/30/17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D43E-E49A-0D4B-8ECD-DF368E379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3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EC17C-365A-A84D-854C-C5D1DFBF3882}" type="datetimeFigureOut">
              <a:rPr lang="en-US" smtClean="0"/>
              <a:t>9/30/17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D43E-E49A-0D4B-8ECD-DF368E379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48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EC17C-365A-A84D-854C-C5D1DFBF3882}" type="datetimeFigureOut">
              <a:rPr lang="en-US" smtClean="0"/>
              <a:t>9/30/17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D43E-E49A-0D4B-8ECD-DF368E379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92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EC17C-365A-A84D-854C-C5D1DFBF3882}" type="datetimeFigureOut">
              <a:rPr lang="en-US" smtClean="0"/>
              <a:t>9/30/17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6D43E-E49A-0D4B-8ECD-DF368E379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9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163" y="2362647"/>
            <a:ext cx="8523340" cy="1470025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5060D0"/>
                </a:solidFill>
              </a:rPr>
              <a:t>When </a:t>
            </a:r>
            <a:r>
              <a:rPr lang="en-US" dirty="0">
                <a:solidFill>
                  <a:srgbClr val="5060D0"/>
                </a:solidFill>
              </a:rPr>
              <a:t>Raft Meets SDN: How to Elect a Leader and Reach Consensus in an Unruly Network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2900" y="4096310"/>
            <a:ext cx="8575524" cy="175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Yang Zhang, </a:t>
            </a:r>
            <a:r>
              <a:rPr lang="en-US" sz="2800" dirty="0" err="1" smtClean="0"/>
              <a:t>Eman</a:t>
            </a:r>
            <a:r>
              <a:rPr lang="en-US" sz="2800" dirty="0" smtClean="0"/>
              <a:t> Ramadan, </a:t>
            </a:r>
            <a:r>
              <a:rPr lang="en-US" sz="2800" dirty="0" err="1" smtClean="0"/>
              <a:t>Hesham</a:t>
            </a:r>
            <a:r>
              <a:rPr lang="en-US" sz="2800" dirty="0" smtClean="0"/>
              <a:t> </a:t>
            </a:r>
            <a:r>
              <a:rPr lang="en-US" sz="2800" dirty="0" err="1" smtClean="0"/>
              <a:t>Mekky</a:t>
            </a:r>
            <a:r>
              <a:rPr lang="en-US" sz="2800" dirty="0" smtClean="0"/>
              <a:t>, </a:t>
            </a:r>
            <a:r>
              <a:rPr lang="en-US" sz="2800" dirty="0" err="1" smtClean="0"/>
              <a:t>Zhi</a:t>
            </a:r>
            <a:r>
              <a:rPr lang="en-US" sz="2800" dirty="0" smtClean="0"/>
              <a:t>-Li Zhang</a:t>
            </a:r>
            <a:endParaRPr lang="en-US" sz="2800" dirty="0"/>
          </a:p>
          <a:p>
            <a:r>
              <a:rPr lang="en-US" sz="2800" dirty="0"/>
              <a:t>University of Minnesota</a:t>
            </a:r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712" y="5572791"/>
            <a:ext cx="1352243" cy="74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POSSIBLE SOLUTIONS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03280" cy="4351338"/>
          </a:xfrm>
        </p:spPr>
        <p:txBody>
          <a:bodyPr>
            <a:normAutofit/>
          </a:bodyPr>
          <a:lstStyle/>
          <a:p>
            <a:r>
              <a:rPr lang="en-US" dirty="0"/>
              <a:t>Solution </a:t>
            </a:r>
            <a:r>
              <a:rPr lang="en-US" dirty="0" smtClean="0"/>
              <a:t>Expectation</a:t>
            </a:r>
            <a:endParaRPr lang="en-US" dirty="0"/>
          </a:p>
          <a:p>
            <a:pPr lvl="1"/>
            <a:r>
              <a:rPr lang="en-US" dirty="0"/>
              <a:t>all-to-all connectivity among cluster members as long as the network is not partitioned. </a:t>
            </a:r>
            <a:endParaRPr lang="en-US" dirty="0" smtClean="0"/>
          </a:p>
          <a:p>
            <a:r>
              <a:rPr lang="en-US" dirty="0" smtClean="0"/>
              <a:t>Gossiping (overlay network)</a:t>
            </a:r>
          </a:p>
          <a:p>
            <a:pPr lvl="1"/>
            <a:r>
              <a:rPr lang="en-US" dirty="0" smtClean="0"/>
              <a:t>Pros: easy to implement</a:t>
            </a:r>
          </a:p>
          <a:p>
            <a:pPr lvl="1"/>
            <a:r>
              <a:rPr lang="en-US" dirty="0" smtClean="0"/>
              <a:t>Cons: no guarantee to work in all scenarios; heavy overhead</a:t>
            </a:r>
          </a:p>
          <a:p>
            <a:r>
              <a:rPr lang="en-US" b="1" dirty="0"/>
              <a:t>Routing via </a:t>
            </a:r>
            <a:r>
              <a:rPr lang="en-US" b="1" dirty="0" smtClean="0"/>
              <a:t>Preorders</a:t>
            </a:r>
          </a:p>
          <a:p>
            <a:pPr lvl="1"/>
            <a:r>
              <a:rPr lang="en-US" dirty="0" smtClean="0"/>
              <a:t>Pros: built-in </a:t>
            </a:r>
            <a:r>
              <a:rPr lang="en-US" dirty="0"/>
              <a:t>resiliency </a:t>
            </a:r>
            <a:r>
              <a:rPr lang="en-US" dirty="0" smtClean="0"/>
              <a:t>in control plane; no modification to consensus algorithm</a:t>
            </a:r>
            <a:endParaRPr lang="en-US" dirty="0"/>
          </a:p>
          <a:p>
            <a:pPr lvl="1"/>
            <a:r>
              <a:rPr lang="en-US" dirty="0" smtClean="0"/>
              <a:t>Cons: requires path calculation ahead of time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795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Routing via Preorder: Failure Handling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Failure Handling Process:</a:t>
            </a:r>
          </a:p>
          <a:p>
            <a:pPr lvl="1"/>
            <a:r>
              <a:rPr lang="en-US" dirty="0" smtClean="0"/>
              <a:t>Upon failures, use alternative outgoing links if exist </a:t>
            </a:r>
          </a:p>
          <a:p>
            <a:pPr lvl="1"/>
            <a:r>
              <a:rPr lang="en-US" dirty="0" smtClean="0"/>
              <a:t>Group table is used for implementing all possible alternative paths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933700" y="3402399"/>
            <a:ext cx="6324600" cy="2426731"/>
            <a:chOff x="1271395" y="1330797"/>
            <a:chExt cx="5087946" cy="1727942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5006756" y="1952649"/>
              <a:ext cx="549769" cy="343232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5006756" y="2358623"/>
              <a:ext cx="559952" cy="318147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029920" y="1539262"/>
              <a:ext cx="674306" cy="323640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4021396" y="2752317"/>
              <a:ext cx="668640" cy="228107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090268" y="2079158"/>
              <a:ext cx="600535" cy="792610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150748" y="1489357"/>
              <a:ext cx="579919" cy="287984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2185834" y="1952649"/>
              <a:ext cx="682863" cy="383536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185834" y="2478870"/>
              <a:ext cx="1504969" cy="501554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956964" y="1996460"/>
              <a:ext cx="731712" cy="875309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566707" y="2217624"/>
              <a:ext cx="792634" cy="262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 = G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90036" y="1666626"/>
              <a:ext cx="316611" cy="262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690145" y="2535771"/>
              <a:ext cx="316611" cy="262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30667" y="1330797"/>
              <a:ext cx="316611" cy="262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04785" y="2795758"/>
              <a:ext cx="316611" cy="262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834137" y="1681583"/>
              <a:ext cx="316611" cy="262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71395" y="2215578"/>
              <a:ext cx="950355" cy="262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 = A</a:t>
              </a:r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6134100" y="3844890"/>
            <a:ext cx="21222" cy="1614908"/>
          </a:xfrm>
          <a:prstGeom prst="line">
            <a:avLst/>
          </a:prstGeom>
          <a:ln>
            <a:solidFill>
              <a:srgbClr val="000000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ight Arrow 34"/>
          <p:cNvSpPr/>
          <p:nvPr/>
        </p:nvSpPr>
        <p:spPr bwMode="auto">
          <a:xfrm rot="19317143">
            <a:off x="3889421" y="4240536"/>
            <a:ext cx="393231" cy="285471"/>
          </a:xfrm>
          <a:prstGeom prst="rightArrow">
            <a:avLst/>
          </a:prstGeom>
          <a:solidFill>
            <a:srgbClr val="9EC57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Times New Roman" pitchFamily="-107" charset="0"/>
            </a:endParaRPr>
          </a:p>
        </p:txBody>
      </p:sp>
      <p:sp>
        <p:nvSpPr>
          <p:cNvPr id="36" name="Right Arrow 35"/>
          <p:cNvSpPr/>
          <p:nvPr/>
        </p:nvSpPr>
        <p:spPr bwMode="auto">
          <a:xfrm rot="1214696">
            <a:off x="3973974" y="5216891"/>
            <a:ext cx="510255" cy="378195"/>
          </a:xfrm>
          <a:prstGeom prst="rightArrow">
            <a:avLst/>
          </a:prstGeom>
          <a:solidFill>
            <a:srgbClr val="9EC57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Times New Roman" pitchFamily="-107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 rot="20254129">
            <a:off x="6520127" y="5756803"/>
            <a:ext cx="492389" cy="286249"/>
          </a:xfrm>
          <a:prstGeom prst="rightArrow">
            <a:avLst/>
          </a:prstGeom>
          <a:solidFill>
            <a:srgbClr val="9EC57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Times New Roman" pitchFamily="-107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 rot="19317143">
            <a:off x="5189690" y="3554736"/>
            <a:ext cx="393231" cy="285471"/>
          </a:xfrm>
          <a:prstGeom prst="rightArrow">
            <a:avLst/>
          </a:prstGeom>
          <a:solidFill>
            <a:srgbClr val="9EC57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Times New Roman" pitchFamily="-107" charset="0"/>
            </a:endParaRPr>
          </a:p>
        </p:txBody>
      </p:sp>
      <p:sp>
        <p:nvSpPr>
          <p:cNvPr id="39" name="Right Arrow 38"/>
          <p:cNvSpPr/>
          <p:nvPr/>
        </p:nvSpPr>
        <p:spPr bwMode="auto">
          <a:xfrm rot="2935750">
            <a:off x="5193918" y="4390822"/>
            <a:ext cx="510255" cy="159806"/>
          </a:xfrm>
          <a:prstGeom prst="rightArrow">
            <a:avLst/>
          </a:prstGeom>
          <a:solidFill>
            <a:srgbClr val="9EC57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Times New Roman" pitchFamily="-107" charset="0"/>
            </a:endParaRPr>
          </a:p>
        </p:txBody>
      </p:sp>
      <p:sp>
        <p:nvSpPr>
          <p:cNvPr id="40" name="Right Arrow 39"/>
          <p:cNvSpPr/>
          <p:nvPr/>
        </p:nvSpPr>
        <p:spPr bwMode="auto">
          <a:xfrm rot="18453334">
            <a:off x="6286684" y="4736296"/>
            <a:ext cx="510255" cy="156905"/>
          </a:xfrm>
          <a:prstGeom prst="rightArrow">
            <a:avLst/>
          </a:prstGeom>
          <a:solidFill>
            <a:srgbClr val="9EC57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Times New Roman" pitchFamily="-107" charset="0"/>
            </a:endParaRPr>
          </a:p>
        </p:txBody>
      </p:sp>
      <p:sp>
        <p:nvSpPr>
          <p:cNvPr id="41" name="Right Arrow 40"/>
          <p:cNvSpPr/>
          <p:nvPr/>
        </p:nvSpPr>
        <p:spPr bwMode="auto">
          <a:xfrm rot="1788611">
            <a:off x="6568401" y="3507910"/>
            <a:ext cx="362121" cy="264467"/>
          </a:xfrm>
          <a:prstGeom prst="rightArrow">
            <a:avLst/>
          </a:prstGeom>
          <a:solidFill>
            <a:srgbClr val="9EC57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Times New Roman" pitchFamily="-107" charset="0"/>
            </a:endParaRPr>
          </a:p>
        </p:txBody>
      </p:sp>
      <p:sp>
        <p:nvSpPr>
          <p:cNvPr id="42" name="Right Arrow 41"/>
          <p:cNvSpPr/>
          <p:nvPr/>
        </p:nvSpPr>
        <p:spPr bwMode="auto">
          <a:xfrm rot="1788611">
            <a:off x="7696843" y="4098768"/>
            <a:ext cx="484044" cy="284704"/>
          </a:xfrm>
          <a:prstGeom prst="rightArrow">
            <a:avLst/>
          </a:prstGeom>
          <a:solidFill>
            <a:srgbClr val="9EC57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Times New Roman" pitchFamily="-107" charset="0"/>
            </a:endParaRPr>
          </a:p>
        </p:txBody>
      </p:sp>
      <p:sp>
        <p:nvSpPr>
          <p:cNvPr id="43" name="Right Arrow 42"/>
          <p:cNvSpPr/>
          <p:nvPr/>
        </p:nvSpPr>
        <p:spPr bwMode="auto">
          <a:xfrm rot="19432837">
            <a:off x="7770287" y="5147202"/>
            <a:ext cx="492389" cy="286249"/>
          </a:xfrm>
          <a:prstGeom prst="rightArrow">
            <a:avLst/>
          </a:prstGeom>
          <a:solidFill>
            <a:srgbClr val="9EC57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Times New Roman" pitchFamily="-107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900" y="4454489"/>
            <a:ext cx="838200" cy="670560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>
            <a:off x="6134100" y="3844889"/>
            <a:ext cx="21222" cy="1614908"/>
          </a:xfrm>
          <a:prstGeom prst="line">
            <a:avLst/>
          </a:prstGeom>
          <a:ln>
            <a:solidFill>
              <a:srgbClr val="000000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ight Arrow 45"/>
          <p:cNvSpPr/>
          <p:nvPr/>
        </p:nvSpPr>
        <p:spPr bwMode="auto">
          <a:xfrm rot="16200000">
            <a:off x="6033626" y="4935965"/>
            <a:ext cx="510255" cy="156905"/>
          </a:xfrm>
          <a:prstGeom prst="rightArrow">
            <a:avLst/>
          </a:prstGeom>
          <a:solidFill>
            <a:srgbClr val="9EC57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Times New Roman" pitchFamily="-107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1" y="6320945"/>
            <a:ext cx="11948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It guarantees a </a:t>
            </a:r>
            <a:r>
              <a:rPr lang="en-US" sz="2400" dirty="0"/>
              <a:t>network where two nodes are always reachable as long as </a:t>
            </a:r>
            <a:r>
              <a:rPr lang="en-US" sz="2400" dirty="0" smtClean="0"/>
              <a:t>there is no partition.</a:t>
            </a:r>
            <a:r>
              <a:rPr lang="en-US" sz="2400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9982932" y="5549180"/>
            <a:ext cx="2157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proved</a:t>
            </a:r>
            <a:endParaRPr lang="en-US" sz="540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689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6" grpId="0" animBg="1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PRELIMINARY RESULTS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Experiment Setup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8" y="2497449"/>
            <a:ext cx="3933825" cy="30076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72024" y="2550484"/>
            <a:ext cx="741997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Raft Implementation: </a:t>
            </a:r>
            <a:r>
              <a:rPr lang="en-US" sz="2800" dirty="0" smtClean="0"/>
              <a:t>Raft C</a:t>
            </a:r>
            <a:r>
              <a:rPr lang="en-US" sz="2800" dirty="0"/>
              <a:t>++ </a:t>
            </a:r>
            <a:r>
              <a:rPr lang="en-US" sz="2800" dirty="0" smtClean="0"/>
              <a:t>implementation in </a:t>
            </a:r>
            <a:r>
              <a:rPr lang="en-US" sz="2800" dirty="0" err="1"/>
              <a:t>LogCabin</a:t>
            </a: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Six Docker containers: 5 servers and 1 client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Five Software switches: Open </a:t>
            </a:r>
            <a:r>
              <a:rPr lang="en-US" sz="2800" dirty="0" err="1"/>
              <a:t>vSwitch</a:t>
            </a: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Simulating the two failure </a:t>
            </a:r>
            <a:r>
              <a:rPr lang="en-US" sz="2800" dirty="0" smtClean="0"/>
              <a:t>scenarios:</a:t>
            </a:r>
          </a:p>
          <a:p>
            <a:pPr marL="914400" lvl="1" indent="-457200">
              <a:buSzPct val="75000"/>
              <a:buFont typeface="Wingdings" charset="2"/>
              <a:buChar char="§"/>
            </a:pPr>
            <a:r>
              <a:rPr lang="en-US" sz="2800" dirty="0" smtClean="0"/>
              <a:t>Oscillating Leadership</a:t>
            </a:r>
          </a:p>
          <a:p>
            <a:pPr marL="914400" lvl="1" indent="-457200">
              <a:buSzPct val="75000"/>
              <a:buFont typeface="Wingdings" charset="2"/>
              <a:buChar char="§"/>
            </a:pPr>
            <a:r>
              <a:rPr lang="en-US" sz="2800" dirty="0" smtClean="0"/>
              <a:t>No Existing Leader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4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10" y="2035814"/>
            <a:ext cx="3916294" cy="234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PRELIMINARY RESULTS 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159" y="2023116"/>
            <a:ext cx="4013515" cy="24081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003" y="2023116"/>
            <a:ext cx="4146935" cy="24881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4486" y="4385590"/>
            <a:ext cx="37925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effectLst/>
                <a:latin typeface="NimbusRomNo9L" charset="0"/>
              </a:rPr>
              <a:t>Raft: leadership keeps oscillating among servers (unstable). 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4106047" y="4408608"/>
            <a:ext cx="41971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effectLst/>
                <a:latin typeface="NimbusRomNo9L" charset="0"/>
              </a:rPr>
              <a:t>Raft: no viable leader (liveness lost). 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8804370" y="4431225"/>
            <a:ext cx="32063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effectLst/>
                <a:latin typeface="NimbusRomNo9L" charset="0"/>
              </a:rPr>
              <a:t>PrOG</a:t>
            </a:r>
            <a:r>
              <a:rPr lang="en-US" sz="2000" b="1" dirty="0" smtClean="0">
                <a:effectLst/>
                <a:latin typeface="NimbusRomNo9L" charset="0"/>
              </a:rPr>
              <a:t>: leadership is stable. 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699429" y="5691874"/>
            <a:ext cx="113735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latin typeface="NimbusRomNo9L" charset="0"/>
              </a:rPr>
              <a:t>V</a:t>
            </a:r>
            <a:r>
              <a:rPr lang="en-US" sz="2400" b="1" smtClean="0">
                <a:effectLst/>
                <a:latin typeface="NimbusRomNo9L" charset="0"/>
              </a:rPr>
              <a:t>anilla </a:t>
            </a:r>
            <a:r>
              <a:rPr lang="en-US" sz="2400" b="1" dirty="0" smtClean="0">
                <a:effectLst/>
                <a:latin typeface="NimbusRomNo9L" charset="0"/>
              </a:rPr>
              <a:t>Raft is not stable under failure scenarios, while </a:t>
            </a:r>
            <a:r>
              <a:rPr lang="en-US" sz="2400" b="1" i="1" dirty="0" err="1" smtClean="0">
                <a:effectLst/>
                <a:latin typeface="NimbusRomNo9L" charset="0"/>
              </a:rPr>
              <a:t>PrOG</a:t>
            </a:r>
            <a:r>
              <a:rPr lang="en-US" sz="2400" b="1" dirty="0" smtClean="0">
                <a:effectLst/>
                <a:latin typeface="NimbusRomNo9L" charset="0"/>
              </a:rPr>
              <a:t>-assisted Raft is stable.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4493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PRELIMINARY RESULTS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758" y="1943100"/>
            <a:ext cx="5962650" cy="3778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56" y="1943100"/>
            <a:ext cx="5708456" cy="37787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24700" y="5807094"/>
            <a:ext cx="5067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/>
                <a:latin typeface="NimbusRomNo9L" charset="0"/>
              </a:rPr>
              <a:t>Latency of a request operation increases under </a:t>
            </a:r>
            <a:r>
              <a:rPr lang="en-US" b="1" smtClean="0">
                <a:effectLst/>
                <a:latin typeface="NimbusRomNo9L" charset="0"/>
              </a:rPr>
              <a:t>failure scenarios</a:t>
            </a:r>
            <a:endParaRPr lang="en-US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481175" y="5807094"/>
            <a:ext cx="56195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/>
                <a:latin typeface="NimbusRomNo9L" charset="0"/>
              </a:rPr>
              <a:t>Client suffers much more failed attempts for accessing cluster leader in vanilla Raft. </a:t>
            </a:r>
            <a:endParaRPr lang="en-US" b="1" dirty="0" smtClean="0"/>
          </a:p>
          <a:p>
            <a:r>
              <a:rPr lang="en-US" b="1" dirty="0" smtClean="0">
                <a:effectLst/>
                <a:latin typeface="NimbusRomNo9L" charset="0"/>
              </a:rPr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8462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20400" cy="4351338"/>
          </a:xfrm>
        </p:spPr>
        <p:txBody>
          <a:bodyPr/>
          <a:lstStyle/>
          <a:p>
            <a:r>
              <a:rPr lang="en-US" dirty="0"/>
              <a:t>SDN controller liveness depends on all-to-all message </a:t>
            </a:r>
            <a:r>
              <a:rPr lang="en-US" dirty="0" smtClean="0"/>
              <a:t>delivery </a:t>
            </a:r>
            <a:r>
              <a:rPr lang="en-US" dirty="0"/>
              <a:t>between cluster servers </a:t>
            </a:r>
            <a:endParaRPr lang="en-US" dirty="0" smtClean="0"/>
          </a:p>
          <a:p>
            <a:r>
              <a:rPr lang="en-US" dirty="0" smtClean="0"/>
              <a:t>Raft is used to illustrate the problem induced </a:t>
            </a:r>
            <a:r>
              <a:rPr lang="en-US" dirty="0"/>
              <a:t>by </a:t>
            </a:r>
            <a:r>
              <a:rPr lang="en-US" dirty="0" smtClean="0"/>
              <a:t>interdependency </a:t>
            </a:r>
            <a:r>
              <a:rPr lang="en-US" dirty="0"/>
              <a:t>in the design of SDN distributed control </a:t>
            </a:r>
            <a:r>
              <a:rPr lang="en-US" dirty="0" smtClean="0"/>
              <a:t>plane</a:t>
            </a:r>
          </a:p>
          <a:p>
            <a:r>
              <a:rPr lang="en-US" dirty="0" smtClean="0"/>
              <a:t>Possible solutions are discussed to </a:t>
            </a:r>
            <a:r>
              <a:rPr lang="en-US" dirty="0"/>
              <a:t>circumvent </a:t>
            </a:r>
            <a:r>
              <a:rPr lang="en-US" dirty="0" smtClean="0"/>
              <a:t>interdependency issues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Preliminary </a:t>
            </a:r>
            <a:r>
              <a:rPr lang="en-US" dirty="0"/>
              <a:t>results show the effectiveness of </a:t>
            </a:r>
            <a:r>
              <a:rPr lang="en-US" i="1" dirty="0" err="1"/>
              <a:t>PrOG</a:t>
            </a:r>
            <a:r>
              <a:rPr lang="en-US" i="1" dirty="0"/>
              <a:t> </a:t>
            </a:r>
            <a:r>
              <a:rPr lang="en-US" dirty="0"/>
              <a:t>in </a:t>
            </a:r>
            <a:r>
              <a:rPr lang="en-US" dirty="0" smtClean="0"/>
              <a:t>improving </a:t>
            </a:r>
            <a:r>
              <a:rPr lang="en-US" dirty="0"/>
              <a:t>the availability of leadership in Raft used by critical applications like </a:t>
            </a:r>
            <a:r>
              <a:rPr lang="en-US" dirty="0" smtClean="0"/>
              <a:t>ONOS.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5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388" y="1690688"/>
            <a:ext cx="6753224" cy="31890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1266" y="5439429"/>
            <a:ext cx="4043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Consensus Algorithm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2907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2204112"/>
            <a:ext cx="4910137" cy="2318676"/>
          </a:xfrm>
          <a:prstGeom prst="rect">
            <a:avLst/>
          </a:prstGeom>
        </p:spPr>
      </p:pic>
      <p:sp>
        <p:nvSpPr>
          <p:cNvPr id="6" name="Cross 5"/>
          <p:cNvSpPr/>
          <p:nvPr/>
        </p:nvSpPr>
        <p:spPr>
          <a:xfrm>
            <a:off x="5512593" y="3195638"/>
            <a:ext cx="942975" cy="914400"/>
          </a:xfrm>
          <a:prstGeom prst="plus">
            <a:avLst>
              <a:gd name="adj" fmla="val 421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33475" y="5887688"/>
            <a:ext cx="10220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Consensus algorithm is essential for SDN distributed </a:t>
            </a:r>
            <a:r>
              <a:rPr lang="en-US" sz="2800" b="1" dirty="0"/>
              <a:t>c</a:t>
            </a:r>
            <a:r>
              <a:rPr lang="en-US" sz="2800" b="1" dirty="0" smtClean="0"/>
              <a:t>ontrol plane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325166" y="1942502"/>
            <a:ext cx="4043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Consensus Algorithm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21115" y="1353219"/>
            <a:ext cx="4357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Software Defined Network</a:t>
            </a:r>
            <a:endParaRPr lang="en-US" sz="28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6743699" y="1872209"/>
            <a:ext cx="4912521" cy="9074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743699" y="2909740"/>
            <a:ext cx="4912521" cy="9303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743699" y="4084409"/>
            <a:ext cx="4912521" cy="11994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790077" y="1963093"/>
            <a:ext cx="1871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Application Layer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763376" y="3205110"/>
            <a:ext cx="1753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 Plane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819894" y="4135819"/>
            <a:ext cx="1622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Plane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8803477" y="2251405"/>
            <a:ext cx="2407443" cy="4692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8937424" y="2115075"/>
            <a:ext cx="2407443" cy="4692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9071371" y="1963093"/>
            <a:ext cx="2407443" cy="4692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Applications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686801" y="3041581"/>
            <a:ext cx="2667000" cy="65555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Network </a:t>
            </a:r>
            <a:r>
              <a:rPr 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Operating Systems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256970" y="4782150"/>
            <a:ext cx="1202233" cy="450980"/>
          </a:xfrm>
          <a:prstGeom prst="roundRect">
            <a:avLst/>
          </a:prstGeom>
          <a:solidFill>
            <a:srgbClr val="EA85E4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Network Device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406081" y="4773978"/>
            <a:ext cx="1202233" cy="450980"/>
          </a:xfrm>
          <a:prstGeom prst="roundRect">
            <a:avLst/>
          </a:prstGeom>
          <a:solidFill>
            <a:srgbClr val="EA85E4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Network Device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455813" y="4251677"/>
            <a:ext cx="1202233" cy="450980"/>
          </a:xfrm>
          <a:prstGeom prst="roundRect">
            <a:avLst/>
          </a:prstGeom>
          <a:solidFill>
            <a:srgbClr val="EA85E4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Network Device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0334642" y="4264109"/>
            <a:ext cx="1202233" cy="450980"/>
          </a:xfrm>
          <a:prstGeom prst="roundRect">
            <a:avLst/>
          </a:prstGeom>
          <a:solidFill>
            <a:srgbClr val="EA85E4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Network Device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Up-Down Arrow 42"/>
          <p:cNvSpPr/>
          <p:nvPr/>
        </p:nvSpPr>
        <p:spPr>
          <a:xfrm>
            <a:off x="7281268" y="2505390"/>
            <a:ext cx="276819" cy="633538"/>
          </a:xfrm>
          <a:prstGeom prst="up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D593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16200000">
            <a:off x="7043556" y="2486468"/>
            <a:ext cx="77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tx2"/>
                </a:solidFill>
              </a:rPr>
              <a:t>API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6" name="Up-Down Arrow 45"/>
          <p:cNvSpPr/>
          <p:nvPr/>
        </p:nvSpPr>
        <p:spPr>
          <a:xfrm>
            <a:off x="9245147" y="2486701"/>
            <a:ext cx="276819" cy="633538"/>
          </a:xfrm>
          <a:prstGeom prst="up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D593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rot="16200000">
            <a:off x="9007435" y="2467779"/>
            <a:ext cx="77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tx2"/>
                </a:solidFill>
              </a:rPr>
              <a:t>API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8" name="Up-Down Arrow 47"/>
          <p:cNvSpPr/>
          <p:nvPr/>
        </p:nvSpPr>
        <p:spPr>
          <a:xfrm>
            <a:off x="10830331" y="2457577"/>
            <a:ext cx="276819" cy="633538"/>
          </a:xfrm>
          <a:prstGeom prst="up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D593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rot="16200000">
            <a:off x="10592619" y="2438655"/>
            <a:ext cx="77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tx2"/>
                </a:solidFill>
              </a:rPr>
              <a:t>API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51" name="Up-Down Arrow 50"/>
          <p:cNvSpPr/>
          <p:nvPr/>
        </p:nvSpPr>
        <p:spPr>
          <a:xfrm>
            <a:off x="9743482" y="3658638"/>
            <a:ext cx="276819" cy="633538"/>
          </a:xfrm>
          <a:prstGeom prst="up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D593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15119" y="3781033"/>
            <a:ext cx="3482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Control to Data </a:t>
            </a:r>
            <a:r>
              <a:rPr lang="en-US" smtClean="0">
                <a:solidFill>
                  <a:schemeClr val="tx2"/>
                </a:solidFill>
              </a:rPr>
              <a:t>Plane Interface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9" name="Straight Arrow Connector 8"/>
          <p:cNvCxnSpPr>
            <a:stCxn id="7" idx="0"/>
            <a:endCxn id="28" idx="1"/>
          </p:cNvCxnSpPr>
          <p:nvPr/>
        </p:nvCxnSpPr>
        <p:spPr>
          <a:xfrm flipV="1">
            <a:off x="6243638" y="3374905"/>
            <a:ext cx="500061" cy="2512783"/>
          </a:xfrm>
          <a:prstGeom prst="straightConnector1">
            <a:avLst/>
          </a:prstGeom>
          <a:ln w="31750" cmpd="sng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5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Problems in SDN Distributed Control Plane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448175" cy="66992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SDN control plane setup</a:t>
            </a: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4" y="2495550"/>
            <a:ext cx="5526726" cy="38163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64926" y="1690688"/>
            <a:ext cx="5638851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Cyclic dependencies </a:t>
            </a:r>
            <a:endParaRPr lang="en-US" sz="2800" i="1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control </a:t>
            </a:r>
            <a:r>
              <a:rPr lang="en-US" sz="2800" dirty="0"/>
              <a:t>network </a:t>
            </a:r>
            <a:r>
              <a:rPr lang="en-US" sz="2800" dirty="0" smtClean="0"/>
              <a:t>connectivity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consensus algorithm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control logic managing the network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64926" y="3952419"/>
            <a:ext cx="64366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 consensus algorithm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server failure has been studied for decades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full mesh connectivity is assumed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w</a:t>
            </a:r>
            <a:r>
              <a:rPr lang="en-US" sz="2800" dirty="0" smtClean="0"/>
              <a:t>hat if network fails?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n</a:t>
            </a:r>
            <a:r>
              <a:rPr lang="en-US" sz="2800" dirty="0" smtClean="0"/>
              <a:t>ew failure scenarios arise in SDN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644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06125" cy="1325563"/>
          </a:xfrm>
        </p:spPr>
        <p:txBody>
          <a:bodyPr/>
          <a:lstStyle/>
          <a:p>
            <a:r>
              <a:rPr lang="en-US" b="1" dirty="0" smtClean="0"/>
              <a:t>RAFT: a representative consensus algorithm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9897"/>
            <a:ext cx="9710057" cy="3062061"/>
          </a:xfrm>
        </p:spPr>
        <p:txBody>
          <a:bodyPr/>
          <a:lstStyle/>
          <a:p>
            <a:r>
              <a:rPr lang="en-US" dirty="0" smtClean="0"/>
              <a:t>At any given time, each server is either: </a:t>
            </a:r>
          </a:p>
          <a:p>
            <a:pPr marL="457200" lvl="1" indent="0">
              <a:buNone/>
            </a:pPr>
            <a:r>
              <a:rPr lang="en-US" dirty="0" smtClean="0"/>
              <a:t>– Leader: handles all client interactions, log replication, etc. </a:t>
            </a:r>
          </a:p>
          <a:p>
            <a:pPr marL="457200" lvl="1" indent="0">
              <a:buNone/>
            </a:pPr>
            <a:r>
              <a:rPr lang="en-US" dirty="0" smtClean="0"/>
              <a:t>– Follower: completely passive </a:t>
            </a:r>
          </a:p>
          <a:p>
            <a:pPr marL="457200" lvl="1" indent="0">
              <a:buNone/>
            </a:pPr>
            <a:r>
              <a:rPr lang="en-US" dirty="0" smtClean="0"/>
              <a:t>– Candidate: used to elect a new leader </a:t>
            </a:r>
          </a:p>
          <a:p>
            <a:pPr marL="0" indent="0">
              <a:buNone/>
            </a:pPr>
            <a:r>
              <a:rPr lang="en-US" dirty="0" smtClean="0"/>
              <a:t>• Normal operation: 1 leader, N-1 followers</a:t>
            </a:r>
            <a:endParaRPr lang="en-US" dirty="0"/>
          </a:p>
        </p:txBody>
      </p:sp>
      <p:sp>
        <p:nvSpPr>
          <p:cNvPr id="12" name="CustomShape 1"/>
          <p:cNvSpPr/>
          <p:nvPr/>
        </p:nvSpPr>
        <p:spPr>
          <a:xfrm>
            <a:off x="2718315" y="4801958"/>
            <a:ext cx="1249920" cy="48492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Follower</a:t>
            </a:r>
            <a:endParaRPr lang="en-US" sz="1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CustomShape 2"/>
          <p:cNvSpPr/>
          <p:nvPr/>
        </p:nvSpPr>
        <p:spPr>
          <a:xfrm>
            <a:off x="5212755" y="4801958"/>
            <a:ext cx="1249920" cy="48492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Candidate</a:t>
            </a:r>
            <a:endParaRPr lang="en-US" sz="1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CustomShape 3"/>
          <p:cNvSpPr/>
          <p:nvPr/>
        </p:nvSpPr>
        <p:spPr>
          <a:xfrm>
            <a:off x="7837875" y="4801958"/>
            <a:ext cx="1249920" cy="48492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Leader</a:t>
            </a:r>
            <a:endParaRPr lang="en-US" sz="1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52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91825" cy="1325563"/>
          </a:xfrm>
        </p:spPr>
        <p:txBody>
          <a:bodyPr/>
          <a:lstStyle/>
          <a:p>
            <a:r>
              <a:rPr lang="en-US" b="1" dirty="0" smtClean="0"/>
              <a:t>RAFT Leader Election</a:t>
            </a:r>
            <a:endParaRPr lang="en-US" b="1" dirty="0"/>
          </a:p>
        </p:txBody>
      </p:sp>
      <p:sp>
        <p:nvSpPr>
          <p:cNvPr id="10" name="CustomShape 1"/>
          <p:cNvSpPr/>
          <p:nvPr/>
        </p:nvSpPr>
        <p:spPr>
          <a:xfrm>
            <a:off x="2695657" y="3235233"/>
            <a:ext cx="1249920" cy="48492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Follower</a:t>
            </a:r>
            <a:endParaRPr lang="en-US" sz="1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CustomShape 2"/>
          <p:cNvSpPr/>
          <p:nvPr/>
        </p:nvSpPr>
        <p:spPr>
          <a:xfrm>
            <a:off x="5190097" y="3235233"/>
            <a:ext cx="1249920" cy="48492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Candidate</a:t>
            </a:r>
            <a:endParaRPr lang="en-US" sz="1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CustomShape 3"/>
          <p:cNvSpPr/>
          <p:nvPr/>
        </p:nvSpPr>
        <p:spPr>
          <a:xfrm>
            <a:off x="7815217" y="3235233"/>
            <a:ext cx="1249920" cy="48492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Leader</a:t>
            </a:r>
            <a:endParaRPr lang="en-US" sz="1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CustomShape 4"/>
          <p:cNvSpPr/>
          <p:nvPr/>
        </p:nvSpPr>
        <p:spPr>
          <a:xfrm>
            <a:off x="3945937" y="3477873"/>
            <a:ext cx="12438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tx1"/>
            </a:solidFill>
            <a:round/>
            <a:tailEnd type="stealth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" name="Line 5"/>
          <p:cNvSpPr/>
          <p:nvPr/>
        </p:nvSpPr>
        <p:spPr>
          <a:xfrm>
            <a:off x="6440017" y="3477513"/>
            <a:ext cx="1374840" cy="360"/>
          </a:xfrm>
          <a:prstGeom prst="line">
            <a:avLst/>
          </a:prstGeom>
          <a:ln w="38160">
            <a:solidFill>
              <a:schemeClr val="tx1"/>
            </a:solidFill>
            <a:round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5" name="CustomShape 6"/>
          <p:cNvSpPr/>
          <p:nvPr/>
        </p:nvSpPr>
        <p:spPr>
          <a:xfrm>
            <a:off x="3733897" y="2612613"/>
            <a:ext cx="126468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times out, </a:t>
            </a:r>
            <a:endParaRPr lang="en-US" sz="20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start election</a:t>
            </a:r>
            <a:endParaRPr lang="en-US" sz="2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CustomShape 7"/>
          <p:cNvSpPr/>
          <p:nvPr/>
        </p:nvSpPr>
        <p:spPr>
          <a:xfrm>
            <a:off x="6294577" y="2599293"/>
            <a:ext cx="133632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receives votes</a:t>
            </a:r>
            <a:endParaRPr lang="en-US" sz="2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from majority</a:t>
            </a:r>
            <a:endParaRPr lang="en-US" sz="2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CustomShape 8"/>
          <p:cNvSpPr/>
          <p:nvPr/>
        </p:nvSpPr>
        <p:spPr>
          <a:xfrm>
            <a:off x="5438857" y="2703513"/>
            <a:ext cx="671400" cy="531360"/>
          </a:xfrm>
          <a:custGeom>
            <a:avLst/>
            <a:gdLst/>
            <a:ahLst/>
            <a:cxnLst/>
            <a:rect l="l" t="t" r="r" b="b"/>
            <a:pathLst>
              <a:path w="671804" h="531845">
                <a:moveTo>
                  <a:pt x="0" y="531845"/>
                </a:moveTo>
                <a:cubicBezTo>
                  <a:pt x="23326" y="265922"/>
                  <a:pt x="46653" y="0"/>
                  <a:pt x="158620" y="0"/>
                </a:cubicBezTo>
                <a:cubicBezTo>
                  <a:pt x="270587" y="0"/>
                  <a:pt x="671804" y="531845"/>
                  <a:pt x="671804" y="531845"/>
                </a:cubicBezTo>
              </a:path>
            </a:pathLst>
          </a:custGeom>
          <a:noFill/>
          <a:ln w="38160">
            <a:solidFill>
              <a:schemeClr val="tx1"/>
            </a:solidFill>
            <a:round/>
            <a:tailEnd type="stealth" w="lg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" name="CustomShape 9"/>
          <p:cNvSpPr/>
          <p:nvPr/>
        </p:nvSpPr>
        <p:spPr>
          <a:xfrm>
            <a:off x="4969252" y="1970553"/>
            <a:ext cx="123732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times out, </a:t>
            </a:r>
            <a:endParaRPr lang="en-US" sz="20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new election</a:t>
            </a:r>
            <a:endParaRPr lang="en-US" sz="2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CustomShape 10"/>
          <p:cNvSpPr/>
          <p:nvPr/>
        </p:nvSpPr>
        <p:spPr>
          <a:xfrm>
            <a:off x="3451297" y="3729873"/>
            <a:ext cx="5066280" cy="503640"/>
          </a:xfrm>
          <a:custGeom>
            <a:avLst/>
            <a:gdLst/>
            <a:ahLst/>
            <a:cxnLst/>
            <a:rect l="l" t="t" r="r" b="b"/>
            <a:pathLst>
              <a:path w="5066522" h="503993">
                <a:moveTo>
                  <a:pt x="5066522" y="0"/>
                </a:moveTo>
                <a:cubicBezTo>
                  <a:pt x="4504352" y="247261"/>
                  <a:pt x="3942183" y="494522"/>
                  <a:pt x="3097763" y="503853"/>
                </a:cubicBezTo>
                <a:cubicBezTo>
                  <a:pt x="2253343" y="513184"/>
                  <a:pt x="0" y="55984"/>
                  <a:pt x="0" y="55984"/>
                </a:cubicBezTo>
              </a:path>
            </a:pathLst>
          </a:custGeom>
          <a:noFill/>
          <a:ln w="38160">
            <a:solidFill>
              <a:schemeClr val="tx1"/>
            </a:solidFill>
            <a:round/>
            <a:tailEnd type="stealth" w="lg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" name="CustomShape 11"/>
          <p:cNvSpPr/>
          <p:nvPr/>
        </p:nvSpPr>
        <p:spPr>
          <a:xfrm>
            <a:off x="7127437" y="4242873"/>
            <a:ext cx="190476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discovers server with
higher term</a:t>
            </a:r>
            <a:endParaRPr lang="en-US" sz="20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CustomShape 12"/>
          <p:cNvSpPr/>
          <p:nvPr/>
        </p:nvSpPr>
        <p:spPr>
          <a:xfrm>
            <a:off x="2900857" y="3720513"/>
            <a:ext cx="2873520" cy="615600"/>
          </a:xfrm>
          <a:custGeom>
            <a:avLst/>
            <a:gdLst/>
            <a:ahLst/>
            <a:cxnLst/>
            <a:rect l="l" t="t" r="r" b="b"/>
            <a:pathLst>
              <a:path w="2873828" h="616126">
                <a:moveTo>
                  <a:pt x="2873828" y="0"/>
                </a:moveTo>
                <a:cubicBezTo>
                  <a:pt x="2306215" y="302467"/>
                  <a:pt x="1738603" y="604934"/>
                  <a:pt x="1259632" y="615820"/>
                </a:cubicBezTo>
                <a:cubicBezTo>
                  <a:pt x="780661" y="626706"/>
                  <a:pt x="390330" y="346010"/>
                  <a:pt x="0" y="65314"/>
                </a:cubicBezTo>
              </a:path>
            </a:pathLst>
          </a:custGeom>
          <a:noFill/>
          <a:ln w="38160">
            <a:solidFill>
              <a:schemeClr val="tx1"/>
            </a:solidFill>
            <a:round/>
            <a:tailEnd type="stealth" w="lg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" name="CustomShape 13"/>
          <p:cNvSpPr/>
          <p:nvPr/>
        </p:nvSpPr>
        <p:spPr>
          <a:xfrm>
            <a:off x="2957377" y="4289853"/>
            <a:ext cx="215172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discovers current leader
or a </a:t>
            </a:r>
            <a:r>
              <a:rPr lang="en-US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higher term</a:t>
            </a:r>
            <a:endParaRPr lang="en-US" sz="2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CustomShape 14"/>
          <p:cNvSpPr/>
          <p:nvPr/>
        </p:nvSpPr>
        <p:spPr>
          <a:xfrm>
            <a:off x="2219737" y="3453393"/>
            <a:ext cx="475560" cy="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tx1"/>
            </a:solidFill>
            <a:round/>
            <a:tailEnd type="stealth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4" name="CustomShape 15"/>
          <p:cNvSpPr/>
          <p:nvPr/>
        </p:nvSpPr>
        <p:spPr>
          <a:xfrm>
            <a:off x="1911292" y="3068013"/>
            <a:ext cx="55908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start</a:t>
            </a:r>
            <a:endParaRPr lang="en-US" sz="20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CustomShape 10"/>
          <p:cNvSpPr/>
          <p:nvPr/>
        </p:nvSpPr>
        <p:spPr>
          <a:xfrm>
            <a:off x="3320617" y="6248732"/>
            <a:ext cx="4569183" cy="5493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*Term is defined as virtual time period </a:t>
            </a:r>
            <a:r>
              <a:rPr lang="en-US" sz="2000" b="1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Raft </a:t>
            </a:r>
            <a:endParaRPr lang="en-US" sz="2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CustomShape 10"/>
          <p:cNvSpPr/>
          <p:nvPr/>
        </p:nvSpPr>
        <p:spPr>
          <a:xfrm>
            <a:off x="3562536" y="5974065"/>
            <a:ext cx="4667064" cy="5493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Vote criteria: 1) </a:t>
            </a:r>
            <a:r>
              <a:rPr lang="en-US" sz="20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highest term</a:t>
            </a:r>
            <a:r>
              <a:rPr lang="en-US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2) </a:t>
            </a:r>
            <a:r>
              <a:rPr lang="en-US" sz="20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latest log</a:t>
            </a:r>
            <a:endParaRPr lang="en-US" sz="2000" b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046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20" grpId="0"/>
      <p:bldP spid="22" grpId="0"/>
      <p:bldP spid="49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RAFT MEETS SDN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31" y="1690687"/>
            <a:ext cx="3933825" cy="300769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83688" y="5165409"/>
            <a:ext cx="5652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effectLst/>
                <a:latin typeface="NimbusRomNo9L" charset="0"/>
              </a:rPr>
              <a:t>Control Cluster under </a:t>
            </a:r>
            <a:r>
              <a:rPr lang="en-US" sz="2400" b="1" dirty="0" smtClean="0">
                <a:effectLst/>
                <a:latin typeface="NimbusRomNo9L" charset="0"/>
              </a:rPr>
              <a:t>Normal Operations</a:t>
            </a:r>
            <a:r>
              <a:rPr lang="en-US" sz="2400" dirty="0" smtClean="0">
                <a:effectLst/>
                <a:latin typeface="NimbusRomNo9L" charset="0"/>
              </a:rPr>
              <a:t>. 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2230100" y="2071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9" name="CustomShape 18"/>
          <p:cNvSpPr/>
          <p:nvPr/>
        </p:nvSpPr>
        <p:spPr>
          <a:xfrm>
            <a:off x="1385883" y="2913851"/>
            <a:ext cx="476504" cy="354904"/>
          </a:xfrm>
          <a:prstGeom prst="roundRect">
            <a:avLst>
              <a:gd name="adj" fmla="val 16667"/>
            </a:avLst>
          </a:prstGeom>
          <a:solidFill>
            <a:srgbClr val="17C213"/>
          </a:solidFill>
          <a:ln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R2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CustomShape 18"/>
          <p:cNvSpPr/>
          <p:nvPr/>
        </p:nvSpPr>
        <p:spPr>
          <a:xfrm>
            <a:off x="2614613" y="4331054"/>
            <a:ext cx="476504" cy="354904"/>
          </a:xfrm>
          <a:prstGeom prst="roundRect">
            <a:avLst>
              <a:gd name="adj" fmla="val 16667"/>
            </a:avLst>
          </a:prstGeom>
          <a:solidFill>
            <a:srgbClr val="17C213"/>
          </a:solidFill>
          <a:ln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R3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CustomShape 18"/>
          <p:cNvSpPr/>
          <p:nvPr/>
        </p:nvSpPr>
        <p:spPr>
          <a:xfrm>
            <a:off x="3716089" y="4322059"/>
            <a:ext cx="476504" cy="354904"/>
          </a:xfrm>
          <a:prstGeom prst="roundRect">
            <a:avLst>
              <a:gd name="adj" fmla="val 16667"/>
            </a:avLst>
          </a:prstGeom>
          <a:solidFill>
            <a:srgbClr val="17C213"/>
          </a:solidFill>
          <a:ln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R4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CustomShape 18"/>
          <p:cNvSpPr/>
          <p:nvPr/>
        </p:nvSpPr>
        <p:spPr>
          <a:xfrm>
            <a:off x="4952170" y="2923371"/>
            <a:ext cx="476504" cy="354904"/>
          </a:xfrm>
          <a:prstGeom prst="roundRect">
            <a:avLst>
              <a:gd name="adj" fmla="val 16667"/>
            </a:avLst>
          </a:prstGeom>
          <a:solidFill>
            <a:srgbClr val="17C213"/>
          </a:solidFill>
          <a:ln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R5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CustomShape 18"/>
          <p:cNvSpPr/>
          <p:nvPr/>
        </p:nvSpPr>
        <p:spPr>
          <a:xfrm>
            <a:off x="3148269" y="1690686"/>
            <a:ext cx="476504" cy="354904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R1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91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RAFT MEETS SDN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31" y="1690687"/>
            <a:ext cx="3933825" cy="3007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638" y="1705317"/>
            <a:ext cx="3901337" cy="2982851"/>
          </a:xfrm>
          <a:prstGeom prst="rect">
            <a:avLst/>
          </a:prstGeom>
        </p:spPr>
      </p:pic>
      <p:sp>
        <p:nvSpPr>
          <p:cNvPr id="27" name="CustomShape 18"/>
          <p:cNvSpPr/>
          <p:nvPr/>
        </p:nvSpPr>
        <p:spPr>
          <a:xfrm>
            <a:off x="8915315" y="1701737"/>
            <a:ext cx="476504" cy="354904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R1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CustomShape 18"/>
          <p:cNvSpPr/>
          <p:nvPr/>
        </p:nvSpPr>
        <p:spPr>
          <a:xfrm>
            <a:off x="8394081" y="4310055"/>
            <a:ext cx="476504" cy="354904"/>
          </a:xfrm>
          <a:prstGeom prst="roundRect">
            <a:avLst>
              <a:gd name="adj" fmla="val 16667"/>
            </a:avLst>
          </a:prstGeom>
          <a:solidFill>
            <a:srgbClr val="17C213"/>
          </a:solidFill>
          <a:ln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R3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450329" y="1690686"/>
            <a:ext cx="0" cy="4500563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83688" y="5165409"/>
            <a:ext cx="5652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effectLst/>
                <a:latin typeface="NimbusRomNo9L" charset="0"/>
              </a:rPr>
              <a:t>Control Cluster under </a:t>
            </a:r>
            <a:r>
              <a:rPr lang="en-US" sz="2400" b="1" dirty="0" smtClean="0">
                <a:effectLst/>
                <a:latin typeface="NimbusRomNo9L" charset="0"/>
              </a:rPr>
              <a:t>Normal Operations</a:t>
            </a:r>
            <a:r>
              <a:rPr lang="en-US" sz="2400" dirty="0" smtClean="0">
                <a:effectLst/>
                <a:latin typeface="NimbusRomNo9L" charset="0"/>
              </a:rPr>
              <a:t>. 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7726651" y="5110996"/>
            <a:ext cx="3320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effectLst/>
                <a:latin typeface="NimbusRomNo9L" charset="0"/>
              </a:rPr>
              <a:t>Oscillating Leadership. </a:t>
            </a:r>
            <a:endParaRPr lang="en-US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7330334" y="5572661"/>
            <a:ext cx="40234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effectLst/>
                <a:latin typeface="NimbusRomNo9L" charset="0"/>
              </a:rPr>
              <a:t>Condition</a:t>
            </a:r>
            <a:r>
              <a:rPr lang="en-US" sz="2400" b="0" dirty="0" smtClean="0">
                <a:effectLst/>
                <a:latin typeface="NimbusRomNo9L" charset="0"/>
              </a:rPr>
              <a:t>. </a:t>
            </a:r>
            <a:r>
              <a:rPr lang="en-US" sz="2400" dirty="0" smtClean="0">
                <a:effectLst/>
                <a:latin typeface="NimbusRomNo9L" charset="0"/>
              </a:rPr>
              <a:t>Up-to-date servers have a quorum, but they cannot communicate with each other.</a:t>
            </a:r>
            <a:endParaRPr lang="en-US" sz="2400" dirty="0"/>
          </a:p>
        </p:txBody>
      </p:sp>
      <p:sp>
        <p:nvSpPr>
          <p:cNvPr id="17" name="CustomShape 18"/>
          <p:cNvSpPr/>
          <p:nvPr/>
        </p:nvSpPr>
        <p:spPr>
          <a:xfrm>
            <a:off x="8394081" y="4316724"/>
            <a:ext cx="476504" cy="354904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R3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CustomShape 18"/>
          <p:cNvSpPr/>
          <p:nvPr/>
        </p:nvSpPr>
        <p:spPr>
          <a:xfrm>
            <a:off x="8912766" y="1698498"/>
            <a:ext cx="476504" cy="354904"/>
          </a:xfrm>
          <a:prstGeom prst="roundRect">
            <a:avLst>
              <a:gd name="adj" fmla="val 16667"/>
            </a:avLst>
          </a:prstGeom>
          <a:solidFill>
            <a:srgbClr val="17C213"/>
          </a:solidFill>
          <a:ln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R1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CustomShape 18"/>
          <p:cNvSpPr/>
          <p:nvPr/>
        </p:nvSpPr>
        <p:spPr>
          <a:xfrm>
            <a:off x="8394081" y="4324468"/>
            <a:ext cx="476504" cy="354904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R3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CustomShape 18"/>
          <p:cNvSpPr/>
          <p:nvPr/>
        </p:nvSpPr>
        <p:spPr>
          <a:xfrm>
            <a:off x="8912766" y="1697507"/>
            <a:ext cx="476504" cy="354904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R1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CustomShape 18"/>
          <p:cNvSpPr/>
          <p:nvPr/>
        </p:nvSpPr>
        <p:spPr>
          <a:xfrm>
            <a:off x="8403563" y="4312642"/>
            <a:ext cx="476504" cy="354904"/>
          </a:xfrm>
          <a:prstGeom prst="roundRect">
            <a:avLst>
              <a:gd name="adj" fmla="val 16667"/>
            </a:avLst>
          </a:prstGeom>
          <a:solidFill>
            <a:srgbClr val="17C213"/>
          </a:solidFill>
          <a:ln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R3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CustomShape 18"/>
          <p:cNvSpPr/>
          <p:nvPr/>
        </p:nvSpPr>
        <p:spPr>
          <a:xfrm>
            <a:off x="8910217" y="1695865"/>
            <a:ext cx="476504" cy="354904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R1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CustomShape 18"/>
          <p:cNvSpPr/>
          <p:nvPr/>
        </p:nvSpPr>
        <p:spPr>
          <a:xfrm>
            <a:off x="9508206" y="4310055"/>
            <a:ext cx="476504" cy="354904"/>
          </a:xfrm>
          <a:prstGeom prst="roundRect">
            <a:avLst>
              <a:gd name="adj" fmla="val 16667"/>
            </a:avLst>
          </a:prstGeom>
          <a:solidFill>
            <a:srgbClr val="17C213"/>
          </a:solidFill>
          <a:ln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R4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CustomShape 18"/>
          <p:cNvSpPr/>
          <p:nvPr/>
        </p:nvSpPr>
        <p:spPr>
          <a:xfrm>
            <a:off x="10686802" y="2928139"/>
            <a:ext cx="476504" cy="354904"/>
          </a:xfrm>
          <a:prstGeom prst="roundRect">
            <a:avLst>
              <a:gd name="adj" fmla="val 16667"/>
            </a:avLst>
          </a:prstGeom>
          <a:solidFill>
            <a:srgbClr val="17C213"/>
          </a:solidFill>
          <a:ln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R5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CustomShape 18"/>
          <p:cNvSpPr/>
          <p:nvPr/>
        </p:nvSpPr>
        <p:spPr>
          <a:xfrm>
            <a:off x="7153018" y="2923371"/>
            <a:ext cx="476504" cy="354904"/>
          </a:xfrm>
          <a:prstGeom prst="roundRect">
            <a:avLst>
              <a:gd name="adj" fmla="val 16667"/>
            </a:avLst>
          </a:prstGeom>
          <a:solidFill>
            <a:srgbClr val="17C213"/>
          </a:solidFill>
          <a:ln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R2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230100" y="2071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9" name="CustomShape 18"/>
          <p:cNvSpPr/>
          <p:nvPr/>
        </p:nvSpPr>
        <p:spPr>
          <a:xfrm>
            <a:off x="1385883" y="2913851"/>
            <a:ext cx="476504" cy="354904"/>
          </a:xfrm>
          <a:prstGeom prst="roundRect">
            <a:avLst>
              <a:gd name="adj" fmla="val 16667"/>
            </a:avLst>
          </a:prstGeom>
          <a:solidFill>
            <a:srgbClr val="17C213"/>
          </a:solidFill>
          <a:ln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R2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CustomShape 18"/>
          <p:cNvSpPr/>
          <p:nvPr/>
        </p:nvSpPr>
        <p:spPr>
          <a:xfrm>
            <a:off x="2614613" y="4331054"/>
            <a:ext cx="476504" cy="354904"/>
          </a:xfrm>
          <a:prstGeom prst="roundRect">
            <a:avLst>
              <a:gd name="adj" fmla="val 16667"/>
            </a:avLst>
          </a:prstGeom>
          <a:solidFill>
            <a:srgbClr val="17C213"/>
          </a:solidFill>
          <a:ln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R3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CustomShape 18"/>
          <p:cNvSpPr/>
          <p:nvPr/>
        </p:nvSpPr>
        <p:spPr>
          <a:xfrm>
            <a:off x="3716089" y="4322059"/>
            <a:ext cx="476504" cy="354904"/>
          </a:xfrm>
          <a:prstGeom prst="roundRect">
            <a:avLst>
              <a:gd name="adj" fmla="val 16667"/>
            </a:avLst>
          </a:prstGeom>
          <a:solidFill>
            <a:srgbClr val="17C213"/>
          </a:solidFill>
          <a:ln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R4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CustomShape 18"/>
          <p:cNvSpPr/>
          <p:nvPr/>
        </p:nvSpPr>
        <p:spPr>
          <a:xfrm>
            <a:off x="4952170" y="2923371"/>
            <a:ext cx="476504" cy="354904"/>
          </a:xfrm>
          <a:prstGeom prst="roundRect">
            <a:avLst>
              <a:gd name="adj" fmla="val 16667"/>
            </a:avLst>
          </a:prstGeom>
          <a:solidFill>
            <a:srgbClr val="17C213"/>
          </a:solidFill>
          <a:ln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R5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CustomShape 18"/>
          <p:cNvSpPr/>
          <p:nvPr/>
        </p:nvSpPr>
        <p:spPr>
          <a:xfrm>
            <a:off x="3148269" y="1690686"/>
            <a:ext cx="476504" cy="354904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R1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83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RAFT MEETS SDN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636" y="1690688"/>
            <a:ext cx="3901337" cy="298285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10552" y="5026391"/>
            <a:ext cx="2590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effectLst/>
                <a:latin typeface="NimbusRomNo9L" charset="0"/>
              </a:rPr>
              <a:t>No Leader Exists. </a:t>
            </a:r>
            <a:endParaRPr lang="en-US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2773680" y="5623856"/>
            <a:ext cx="6202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effectLst/>
                <a:latin typeface="NimbusRomNo9L" charset="0"/>
              </a:rPr>
              <a:t>Condition</a:t>
            </a:r>
            <a:r>
              <a:rPr lang="en-US" sz="2400" b="0" dirty="0" smtClean="0">
                <a:effectLst/>
                <a:latin typeface="NimbusRomNo9L" charset="0"/>
              </a:rPr>
              <a:t>. </a:t>
            </a:r>
            <a:r>
              <a:rPr lang="en-US" sz="2400" dirty="0" smtClean="0">
                <a:latin typeface="NimbusRomNo9L" charset="0"/>
              </a:rPr>
              <a:t>Some servers </a:t>
            </a:r>
            <a:r>
              <a:rPr lang="en-US" sz="2400" dirty="0" smtClean="0">
                <a:effectLst/>
                <a:latin typeface="NimbusRomNo9L" charset="0"/>
              </a:rPr>
              <a:t>have a quorum, but they have obsolete logs, and </a:t>
            </a:r>
            <a:r>
              <a:rPr lang="en-US" sz="2400" dirty="0" smtClean="0">
                <a:latin typeface="NimbusRomNo9L" charset="0"/>
              </a:rPr>
              <a:t>servers</a:t>
            </a:r>
            <a:r>
              <a:rPr lang="en-US" sz="2400" dirty="0" smtClean="0">
                <a:effectLst/>
                <a:latin typeface="NimbusRomNo9L" charset="0"/>
              </a:rPr>
              <a:t> having up-to-date logs, do not have a quorum. </a:t>
            </a:r>
            <a:endParaRPr lang="en-US" sz="2400" dirty="0"/>
          </a:p>
        </p:txBody>
      </p:sp>
      <p:sp>
        <p:nvSpPr>
          <p:cNvPr id="24" name="CustomShape 18"/>
          <p:cNvSpPr/>
          <p:nvPr/>
        </p:nvSpPr>
        <p:spPr>
          <a:xfrm>
            <a:off x="7100620" y="2912820"/>
            <a:ext cx="476504" cy="354904"/>
          </a:xfrm>
          <a:prstGeom prst="roundRect">
            <a:avLst>
              <a:gd name="adj" fmla="val 16667"/>
            </a:avLst>
          </a:prstGeom>
          <a:solidFill>
            <a:srgbClr val="17C213"/>
          </a:solidFill>
          <a:ln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R5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CustomShape 18"/>
          <p:cNvSpPr/>
          <p:nvPr/>
        </p:nvSpPr>
        <p:spPr>
          <a:xfrm>
            <a:off x="5868741" y="4306215"/>
            <a:ext cx="476504" cy="354904"/>
          </a:xfrm>
          <a:prstGeom prst="roundRect">
            <a:avLst>
              <a:gd name="adj" fmla="val 16667"/>
            </a:avLst>
          </a:prstGeom>
          <a:solidFill>
            <a:srgbClr val="17C213"/>
          </a:solidFill>
          <a:ln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R4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CustomShape 18"/>
          <p:cNvSpPr/>
          <p:nvPr/>
        </p:nvSpPr>
        <p:spPr>
          <a:xfrm>
            <a:off x="4806881" y="4297220"/>
            <a:ext cx="476504" cy="35490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R3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CustomShape 18"/>
          <p:cNvSpPr/>
          <p:nvPr/>
        </p:nvSpPr>
        <p:spPr>
          <a:xfrm>
            <a:off x="3561485" y="2912820"/>
            <a:ext cx="476504" cy="35490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R2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CustomShape 18"/>
          <p:cNvSpPr/>
          <p:nvPr/>
        </p:nvSpPr>
        <p:spPr>
          <a:xfrm>
            <a:off x="5330833" y="1706844"/>
            <a:ext cx="476504" cy="354904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R1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CustomShape 18"/>
          <p:cNvSpPr/>
          <p:nvPr/>
        </p:nvSpPr>
        <p:spPr>
          <a:xfrm>
            <a:off x="5330833" y="1706844"/>
            <a:ext cx="476504" cy="354904"/>
          </a:xfrm>
          <a:prstGeom prst="roundRect">
            <a:avLst>
              <a:gd name="adj" fmla="val 16667"/>
            </a:avLst>
          </a:prstGeom>
          <a:solidFill>
            <a:srgbClr val="17C213"/>
          </a:solidFill>
          <a:ln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R1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793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7134</TotalTime>
  <Words>630</Words>
  <Application>Microsoft Macintosh PowerPoint</Application>
  <PresentationFormat>Widescreen</PresentationFormat>
  <Paragraphs>152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Calibri Light</vt:lpstr>
      <vt:lpstr>NimbusRomNo9L</vt:lpstr>
      <vt:lpstr>Times New Roman</vt:lpstr>
      <vt:lpstr>Wingdings</vt:lpstr>
      <vt:lpstr>Arial</vt:lpstr>
      <vt:lpstr>Office Theme</vt:lpstr>
      <vt:lpstr>When Raft Meets SDN: How to Elect a Leader and Reach Consensus in an Unruly Network</vt:lpstr>
      <vt:lpstr>Introduction</vt:lpstr>
      <vt:lpstr>Introduction</vt:lpstr>
      <vt:lpstr>Problems in SDN Distributed Control Plane</vt:lpstr>
      <vt:lpstr>RAFT: a representative consensus algorithm</vt:lpstr>
      <vt:lpstr>RAFT Leader Election</vt:lpstr>
      <vt:lpstr>RAFT MEETS SDN </vt:lpstr>
      <vt:lpstr>RAFT MEETS SDN </vt:lpstr>
      <vt:lpstr>RAFT MEETS SDN </vt:lpstr>
      <vt:lpstr>POSSIBLE SOLUTIONS </vt:lpstr>
      <vt:lpstr>Routing via Preorder: Failure Handling</vt:lpstr>
      <vt:lpstr>PRELIMINARY RESULTS </vt:lpstr>
      <vt:lpstr>PRELIMINARY RESULTS </vt:lpstr>
      <vt:lpstr>PRELIMINARY RESULTS </vt:lpstr>
      <vt:lpstr>Summary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Raft Meets SDN: How to Elect a Leader and Reach Consensus in an Unruly Network</dc:title>
  <dc:creator>Yang Zhang</dc:creator>
  <cp:lastModifiedBy>Eman R Shehata</cp:lastModifiedBy>
  <cp:revision>83</cp:revision>
  <dcterms:created xsi:type="dcterms:W3CDTF">2017-07-29T02:14:47Z</dcterms:created>
  <dcterms:modified xsi:type="dcterms:W3CDTF">2017-10-01T03:09:51Z</dcterms:modified>
</cp:coreProperties>
</file>